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34.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53.xml" ContentType="application/vnd.openxmlformats-officedocument.presentationml.tags+xml"/>
  <Override PartName="/ppt/slides/slide89.xml" ContentType="application/vnd.openxmlformats-officedocument.presentationml.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slides/slide79.xml" ContentType="application/vnd.openxmlformats-officedocument.presentationml.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70" r:id="rId2"/>
    <p:sldId id="265" r:id="rId3"/>
    <p:sldId id="278" r:id="rId4"/>
    <p:sldId id="347" r:id="rId5"/>
    <p:sldId id="348" r:id="rId6"/>
    <p:sldId id="349" r:id="rId7"/>
    <p:sldId id="350" r:id="rId8"/>
    <p:sldId id="256" r:id="rId9"/>
    <p:sldId id="257" r:id="rId10"/>
    <p:sldId id="258" r:id="rId11"/>
    <p:sldId id="269" r:id="rId12"/>
    <p:sldId id="298" r:id="rId13"/>
    <p:sldId id="299" r:id="rId14"/>
    <p:sldId id="320" r:id="rId15"/>
    <p:sldId id="272" r:id="rId16"/>
    <p:sldId id="301" r:id="rId17"/>
    <p:sldId id="259" r:id="rId18"/>
    <p:sldId id="346" r:id="rId19"/>
    <p:sldId id="273" r:id="rId20"/>
    <p:sldId id="275" r:id="rId21"/>
    <p:sldId id="331" r:id="rId22"/>
    <p:sldId id="274" r:id="rId23"/>
    <p:sldId id="338" r:id="rId24"/>
    <p:sldId id="335" r:id="rId25"/>
    <p:sldId id="334" r:id="rId26"/>
    <p:sldId id="322" r:id="rId27"/>
    <p:sldId id="353" r:id="rId28"/>
    <p:sldId id="344" r:id="rId29"/>
    <p:sldId id="263" r:id="rId30"/>
    <p:sldId id="333" r:id="rId31"/>
    <p:sldId id="276" r:id="rId32"/>
    <p:sldId id="261" r:id="rId33"/>
    <p:sldId id="264" r:id="rId34"/>
    <p:sldId id="336" r:id="rId35"/>
    <p:sldId id="267" r:id="rId36"/>
    <p:sldId id="277" r:id="rId37"/>
    <p:sldId id="262" r:id="rId38"/>
    <p:sldId id="268" r:id="rId39"/>
    <p:sldId id="271" r:id="rId40"/>
    <p:sldId id="325" r:id="rId41"/>
    <p:sldId id="326" r:id="rId42"/>
    <p:sldId id="327" r:id="rId43"/>
    <p:sldId id="328" r:id="rId44"/>
    <p:sldId id="339" r:id="rId45"/>
    <p:sldId id="280" r:id="rId46"/>
    <p:sldId id="352" r:id="rId47"/>
    <p:sldId id="359" r:id="rId48"/>
    <p:sldId id="279" r:id="rId49"/>
    <p:sldId id="360" r:id="rId50"/>
    <p:sldId id="361" r:id="rId51"/>
    <p:sldId id="345" r:id="rId52"/>
    <p:sldId id="357" r:id="rId53"/>
    <p:sldId id="351" r:id="rId54"/>
    <p:sldId id="281" r:id="rId55"/>
    <p:sldId id="282" r:id="rId56"/>
    <p:sldId id="284" r:id="rId57"/>
    <p:sldId id="283" r:id="rId58"/>
    <p:sldId id="340" r:id="rId59"/>
    <p:sldId id="286" r:id="rId60"/>
    <p:sldId id="287" r:id="rId61"/>
    <p:sldId id="288" r:id="rId62"/>
    <p:sldId id="321" r:id="rId63"/>
    <p:sldId id="341" r:id="rId64"/>
    <p:sldId id="289" r:id="rId65"/>
    <p:sldId id="260" r:id="rId66"/>
    <p:sldId id="290" r:id="rId67"/>
    <p:sldId id="291" r:id="rId68"/>
    <p:sldId id="343" r:id="rId69"/>
    <p:sldId id="354" r:id="rId70"/>
    <p:sldId id="355" r:id="rId71"/>
    <p:sldId id="300" r:id="rId72"/>
    <p:sldId id="309" r:id="rId73"/>
    <p:sldId id="297" r:id="rId74"/>
    <p:sldId id="313" r:id="rId75"/>
    <p:sldId id="342" r:id="rId76"/>
    <p:sldId id="295" r:id="rId77"/>
    <p:sldId id="310" r:id="rId78"/>
    <p:sldId id="293" r:id="rId79"/>
    <p:sldId id="296" r:id="rId80"/>
    <p:sldId id="311" r:id="rId81"/>
    <p:sldId id="312" r:id="rId82"/>
    <p:sldId id="358" r:id="rId83"/>
    <p:sldId id="302" r:id="rId84"/>
    <p:sldId id="304" r:id="rId85"/>
    <p:sldId id="316" r:id="rId86"/>
    <p:sldId id="317" r:id="rId87"/>
    <p:sldId id="318" r:id="rId88"/>
    <p:sldId id="319" r:id="rId89"/>
    <p:sldId id="324" r:id="rId90"/>
    <p:sldId id="337"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D279"/>
    <a:srgbClr val="006600"/>
    <a:srgbClr val="FFFF66"/>
    <a:srgbClr val="663300"/>
    <a:srgbClr val="FF9999"/>
    <a:srgbClr val="CC0066"/>
    <a:srgbClr val="FF0066"/>
    <a:srgbClr val="99FF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5" autoAdjust="0"/>
    <p:restoredTop sz="94660"/>
  </p:normalViewPr>
  <p:slideViewPr>
    <p:cSldViewPr>
      <p:cViewPr varScale="1">
        <p:scale>
          <a:sx n="68" d="100"/>
          <a:sy n="68" d="100"/>
        </p:scale>
        <p:origin x="-142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82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7165F4-6332-4442-B3AC-799A35F479DC}" type="datetimeFigureOut">
              <a:rPr lang="en-US" smtClean="0"/>
              <a:pPr/>
              <a:t>9/10/2023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2F4C6-D980-4590-95D7-09021ED4885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7F537E-C7F3-4895-AFD9-94F6B91E26C6}" type="slidenum">
              <a:rPr lang="en-US" smtClean="0"/>
              <a:pPr/>
              <a:t>49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endParaRPr lang="en-US" dirty="0"/>
          </a:p>
        </p:txBody>
      </p:sp>
      <p:sp>
        <p:nvSpPr>
          <p:cNvPr id="4" name="Slide Number Placeholder 3"/>
          <p:cNvSpPr>
            <a:spLocks noGrp="1"/>
          </p:cNvSpPr>
          <p:nvPr>
            <p:ph type="sldNum" sz="quarter" idx="10"/>
          </p:nvPr>
        </p:nvSpPr>
        <p:spPr/>
        <p:txBody>
          <a:bodyPr/>
          <a:lstStyle/>
          <a:p>
            <a:fld id="{F752F4C6-D980-4590-95D7-09021ED4885C}" type="slidenum">
              <a:rPr lang="en-US" smtClean="0"/>
              <a:pPr/>
              <a:t>77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9F941A-3BE9-4A71-B254-9C9AAD40A716}"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F941A-3BE9-4A71-B254-9C9AAD40A716}"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F941A-3BE9-4A71-B254-9C9AAD40A716}"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F941A-3BE9-4A71-B254-9C9AAD40A716}"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9F941A-3BE9-4A71-B254-9C9AAD40A716}"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9F941A-3BE9-4A71-B254-9C9AAD40A716}"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9F941A-3BE9-4A71-B254-9C9AAD40A716}" type="datetimeFigureOut">
              <a:rPr lang="en-US" smtClean="0"/>
              <a:pPr/>
              <a:t>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9F941A-3BE9-4A71-B254-9C9AAD40A716}" type="datetimeFigureOut">
              <a:rPr lang="en-US" smtClean="0"/>
              <a:pPr/>
              <a:t>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F941A-3BE9-4A71-B254-9C9AAD40A716}" type="datetimeFigureOut">
              <a:rPr lang="en-US" smtClean="0"/>
              <a:pPr/>
              <a:t>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9F941A-3BE9-4A71-B254-9C9AAD40A716}"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9F941A-3BE9-4A71-B254-9C9AAD40A716}"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F941A-3BE9-4A71-B254-9C9AAD40A716}" type="datetimeFigureOut">
              <a:rPr lang="en-US" smtClean="0"/>
              <a:pPr/>
              <a:t>9/10/2023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91334-4302-4BF8-B937-EAB47E51F3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9.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3.jpeg"/><Relationship Id="rId5" Type="http://schemas.openxmlformats.org/officeDocument/2006/relationships/image" Target="../media/image19.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9.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9.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66.jpeg"/><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9.jpe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72.jpeg"/><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80.jpeg"/><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86.jpeg"/><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90.jpeg"/><Relationship Id="rId4" Type="http://schemas.openxmlformats.org/officeDocument/2006/relationships/image" Target="../media/image89.jpeg"/></Relationships>
</file>

<file path=ppt/slides/_rels/slide7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92.jpeg"/><Relationship Id="rId4" Type="http://schemas.openxmlformats.org/officeDocument/2006/relationships/image" Target="../media/image91.jpeg"/></Relationships>
</file>

<file path=ppt/slides/_rels/slide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93.jpeg"/></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7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notesSlide" Target="../notesSlides/notesSlide2.xml"/><Relationship Id="rId7" Type="http://schemas.openxmlformats.org/officeDocument/2006/relationships/image" Target="../media/image101.jpe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jpeg"/></Relationships>
</file>

<file path=ppt/slides/_rels/slide7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95.jpeg"/><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19.jpeg"/><Relationship Id="rId5" Type="http://schemas.openxmlformats.org/officeDocument/2006/relationships/image" Target="../media/image106.jpeg"/><Relationship Id="rId4" Type="http://schemas.openxmlformats.org/officeDocument/2006/relationships/image" Target="../media/image105.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0.jpeg"/><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108.jpeg"/><Relationship Id="rId5" Type="http://schemas.openxmlformats.org/officeDocument/2006/relationships/image" Target="../media/image95.jpeg"/><Relationship Id="rId4" Type="http://schemas.openxmlformats.org/officeDocument/2006/relationships/image" Target="../media/image19.jpeg"/></Relationships>
</file>

<file path=ppt/slides/_rels/slide8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95.jpeg"/></Relationships>
</file>

<file path=ppt/slides/_rels/slide8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95.jpeg"/></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114.jpeg"/><Relationship Id="rId4" Type="http://schemas.openxmlformats.org/officeDocument/2006/relationships/image" Target="../media/image113.jpeg"/></Relationships>
</file>

<file path=ppt/slides/_rels/slide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117.jpeg"/><Relationship Id="rId5" Type="http://schemas.openxmlformats.org/officeDocument/2006/relationships/image" Target="../media/image11.png"/><Relationship Id="rId4" Type="http://schemas.openxmlformats.org/officeDocument/2006/relationships/image" Target="../media/image116.jpeg"/></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120.jpeg"/><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12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cstate="print"/>
          <a:srcRect/>
          <a:stretch>
            <a:fillRect/>
          </a:stretch>
        </p:blipFill>
        <p:spPr bwMode="auto">
          <a:xfrm>
            <a:off x="3352800" y="0"/>
            <a:ext cx="2471842" cy="3606800"/>
          </a:xfrm>
          <a:prstGeom prst="rect">
            <a:avLst/>
          </a:prstGeom>
          <a:noFill/>
          <a:ln w="9525">
            <a:noFill/>
            <a:miter lim="800000"/>
            <a:headEnd/>
            <a:tailEnd/>
          </a:ln>
          <a:effectLst/>
        </p:spPr>
      </p:pic>
      <p:sp>
        <p:nvSpPr>
          <p:cNvPr id="2" name="TextBox 1"/>
          <p:cNvSpPr txBox="1"/>
          <p:nvPr/>
        </p:nvSpPr>
        <p:spPr>
          <a:xfrm>
            <a:off x="0" y="3886200"/>
            <a:ext cx="9144000" cy="2585323"/>
          </a:xfrm>
          <a:prstGeom prst="rect">
            <a:avLst/>
          </a:prstGeom>
          <a:solidFill>
            <a:schemeClr val="tx1"/>
          </a:solidFill>
        </p:spPr>
        <p:txBody>
          <a:bodyPr wrap="square" rtlCol="0">
            <a:spAutoFit/>
          </a:bodyPr>
          <a:lstStyle/>
          <a:p>
            <a:pPr algn="ctr"/>
            <a:r>
              <a:rPr lang="en-US" sz="4800" b="1" dirty="0">
                <a:solidFill>
                  <a:srgbClr val="FFC000"/>
                </a:solidFill>
              </a:rPr>
              <a:t>Machu Family Reunion</a:t>
            </a:r>
          </a:p>
          <a:p>
            <a:pPr algn="ctr"/>
            <a:r>
              <a:rPr lang="en-US" sz="4800" b="1" dirty="0" err="1">
                <a:solidFill>
                  <a:srgbClr val="FFC000"/>
                </a:solidFill>
              </a:rPr>
              <a:t>Beyersville</a:t>
            </a:r>
            <a:r>
              <a:rPr lang="en-US" sz="4800" b="1" dirty="0">
                <a:solidFill>
                  <a:srgbClr val="FFC000"/>
                </a:solidFill>
              </a:rPr>
              <a:t>, Texas</a:t>
            </a:r>
          </a:p>
          <a:p>
            <a:pPr algn="ctr"/>
            <a:r>
              <a:rPr lang="en-US" sz="4800" b="1" dirty="0">
                <a:solidFill>
                  <a:srgbClr val="FFC000"/>
                </a:solidFill>
              </a:rPr>
              <a:t>September </a:t>
            </a:r>
            <a:r>
              <a:rPr lang="en-US" sz="4800" b="1" dirty="0" smtClean="0">
                <a:solidFill>
                  <a:srgbClr val="FFC000"/>
                </a:solidFill>
              </a:rPr>
              <a:t>24, 2023</a:t>
            </a:r>
            <a:endParaRPr lang="en-US" sz="4800" b="1" dirty="0">
              <a:solidFill>
                <a:srgbClr val="FFC000"/>
              </a:solidFill>
            </a:endParaRPr>
          </a:p>
          <a:p>
            <a:pPr algn="ctr"/>
            <a:endParaRPr lang="en-US" dirty="0">
              <a:solidFill>
                <a:srgbClr val="FFC000"/>
              </a:solidFill>
            </a:endParaRPr>
          </a:p>
        </p:txBody>
      </p:sp>
      <p:pic>
        <p:nvPicPr>
          <p:cNvPr id="6" name="Picture 6" descr="https://blogger.googleusercontent.com/img/b/R29vZ2xl/AVvXsEgje0eB1HYj0AqdkVPFEJDDI2oCJw4a-A8kSmQLSxBE0DzPy-otzEgynnfOQo3dRNqMaKnC5J2zlsoE_WHhTBoWeGNM2bH7r6cY2kTeNsiVDqTahFkYGuI_Nrah7x5PLGyZVb05TDeaEw1dcaB-2_hK0w0eqyf9xnSAYPwSyUy0Qkb5pApZ4soJSaLq/s253/Vsetin%20location.jpg"/>
          <p:cNvPicPr>
            <a:picLocks noChangeAspect="1" noChangeArrowheads="1"/>
          </p:cNvPicPr>
          <p:nvPr/>
        </p:nvPicPr>
        <p:blipFill>
          <a:blip r:embed="rId3" cstate="print"/>
          <a:srcRect/>
          <a:stretch>
            <a:fillRect/>
          </a:stretch>
        </p:blipFill>
        <p:spPr bwMode="auto">
          <a:xfrm>
            <a:off x="277389" y="152400"/>
            <a:ext cx="3075411" cy="1689652"/>
          </a:xfrm>
          <a:prstGeom prst="rect">
            <a:avLst/>
          </a:prstGeom>
          <a:noFill/>
        </p:spPr>
      </p:pic>
      <p:pic>
        <p:nvPicPr>
          <p:cNvPr id="27653" name="Picture 5" descr="Map of Texas from 1876.  Restoration Hardware Home Deco Style image 1"/>
          <p:cNvPicPr>
            <a:picLocks noChangeAspect="1" noChangeArrowheads="1"/>
          </p:cNvPicPr>
          <p:nvPr/>
        </p:nvPicPr>
        <p:blipFill>
          <a:blip r:embed="rId4" cstate="print"/>
          <a:srcRect/>
          <a:stretch>
            <a:fillRect/>
          </a:stretch>
        </p:blipFill>
        <p:spPr bwMode="auto">
          <a:xfrm>
            <a:off x="5791200" y="914400"/>
            <a:ext cx="2895599" cy="2895600"/>
          </a:xfrm>
          <a:prstGeom prst="rect">
            <a:avLst/>
          </a:prstGeom>
          <a:noFill/>
        </p:spPr>
      </p:pic>
      <p:sp>
        <p:nvSpPr>
          <p:cNvPr id="7" name="TextBox 6"/>
          <p:cNvSpPr txBox="1"/>
          <p:nvPr/>
        </p:nvSpPr>
        <p:spPr>
          <a:xfrm>
            <a:off x="0" y="6477000"/>
            <a:ext cx="9144000" cy="369332"/>
          </a:xfrm>
          <a:prstGeom prst="rect">
            <a:avLst/>
          </a:prstGeom>
          <a:noFill/>
        </p:spPr>
        <p:txBody>
          <a:bodyPr wrap="square" rtlCol="0">
            <a:spAutoFit/>
          </a:bodyPr>
          <a:lstStyle/>
          <a:p>
            <a:pPr algn="ctr"/>
            <a:r>
              <a:rPr lang="en-US" dirty="0" smtClean="0">
                <a:solidFill>
                  <a:schemeClr val="bg1"/>
                </a:solidFill>
              </a:rPr>
              <a:t>www.machu-cemetery.org/gallery.php</a:t>
            </a:r>
            <a:endParaRPr lang="en-US" dirty="0">
              <a:solidFill>
                <a:schemeClr val="bg1"/>
              </a:solidFill>
            </a:endParaRPr>
          </a:p>
        </p:txBody>
      </p:sp>
    </p:spTree>
  </p:cSld>
  <p:clrMapOvr>
    <a:masterClrMapping/>
  </p:clrMapOvr>
  <p:transition advTm="2254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707886"/>
          </a:xfrm>
          <a:prstGeom prst="rect">
            <a:avLst/>
          </a:prstGeom>
        </p:spPr>
        <p:txBody>
          <a:bodyPr wrap="square">
            <a:spAutoFit/>
          </a:bodyPr>
          <a:lstStyle/>
          <a:p>
            <a:pPr algn="ctr" fontAlgn="base"/>
            <a:r>
              <a:rPr lang="en-US" sz="4000" b="1" dirty="0" err="1">
                <a:solidFill>
                  <a:srgbClr val="FF0000"/>
                </a:solidFill>
              </a:rPr>
              <a:t>Jak</a:t>
            </a:r>
            <a:r>
              <a:rPr lang="en-US" sz="4000" b="1" dirty="0">
                <a:solidFill>
                  <a:srgbClr val="FF0000"/>
                </a:solidFill>
              </a:rPr>
              <a:t> se </a:t>
            </a:r>
            <a:r>
              <a:rPr lang="en-US" sz="4000" b="1" dirty="0" err="1">
                <a:solidFill>
                  <a:srgbClr val="FF0000"/>
                </a:solidFill>
              </a:rPr>
              <a:t>máš</a:t>
            </a:r>
            <a:r>
              <a:rPr lang="en-US" sz="4000" b="1" dirty="0">
                <a:solidFill>
                  <a:srgbClr val="FF0000"/>
                </a:solidFill>
              </a:rPr>
              <a:t>?</a:t>
            </a:r>
          </a:p>
        </p:txBody>
      </p:sp>
      <p:sp>
        <p:nvSpPr>
          <p:cNvPr id="5" name="TextBox 4"/>
          <p:cNvSpPr txBox="1"/>
          <p:nvPr/>
        </p:nvSpPr>
        <p:spPr>
          <a:xfrm>
            <a:off x="533400" y="2667000"/>
            <a:ext cx="8077200" cy="3908762"/>
          </a:xfrm>
          <a:prstGeom prst="rect">
            <a:avLst/>
          </a:prstGeom>
          <a:noFill/>
        </p:spPr>
        <p:txBody>
          <a:bodyPr wrap="square" rtlCol="0">
            <a:spAutoFit/>
          </a:bodyPr>
          <a:lstStyle/>
          <a:p>
            <a:pPr algn="ctr"/>
            <a:r>
              <a:rPr lang="en-US" sz="3200" b="1" dirty="0"/>
              <a:t>“How are you?" </a:t>
            </a:r>
          </a:p>
          <a:p>
            <a:pPr algn="ctr"/>
            <a:endParaRPr lang="en-US" sz="2400" b="1" dirty="0"/>
          </a:p>
          <a:p>
            <a:pPr algn="ctr"/>
            <a:r>
              <a:rPr lang="en-US" sz="2400" b="1" dirty="0"/>
              <a:t>It's a commonly used greeting phrase for Czechs in the U.S.</a:t>
            </a:r>
          </a:p>
          <a:p>
            <a:pPr algn="ctr"/>
            <a:endParaRPr lang="en-US" sz="2400" b="1" dirty="0"/>
          </a:p>
          <a:p>
            <a:pPr algn="ctr"/>
            <a:r>
              <a:rPr lang="en-US" sz="2400" b="1" dirty="0"/>
              <a:t>Typically the reply is</a:t>
            </a:r>
          </a:p>
          <a:p>
            <a:pPr algn="ctr"/>
            <a:r>
              <a:rPr lang="cs-CZ" sz="3600" b="1" dirty="0">
                <a:solidFill>
                  <a:srgbClr val="FF0000"/>
                </a:solidFill>
              </a:rPr>
              <a:t>Dobře!</a:t>
            </a:r>
            <a:endParaRPr lang="en-US" sz="3600" b="1" dirty="0">
              <a:solidFill>
                <a:srgbClr val="FF0000"/>
              </a:solidFill>
            </a:endParaRPr>
          </a:p>
          <a:p>
            <a:pPr algn="ctr"/>
            <a:r>
              <a:rPr lang="en-US" sz="3600" b="1" dirty="0"/>
              <a:t>“Good!”</a:t>
            </a:r>
            <a:endParaRPr lang="en-US" sz="3600" b="1" dirty="0">
              <a:solidFill>
                <a:srgbClr val="FF0000"/>
              </a:solidFill>
            </a:endParaRPr>
          </a:p>
          <a:p>
            <a:pPr algn="ctr"/>
            <a:r>
              <a:rPr lang="en-US" sz="2400" b="1" dirty="0"/>
              <a:t/>
            </a:r>
            <a:br>
              <a:rPr lang="en-US" sz="2400" b="1" dirty="0"/>
            </a:br>
            <a:endParaRPr lang="en-US" sz="2400" b="1" dirty="0"/>
          </a:p>
        </p:txBody>
      </p:sp>
    </p:spTree>
    <p:custDataLst>
      <p:tags r:id="rId1"/>
    </p:custDataLst>
  </p:cSld>
  <p:clrMapOvr>
    <a:masterClrMapping/>
  </p:clrMapOvr>
  <p:transition advTm="141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Machu_cemetery_gate.jpg (550×363)"/>
          <p:cNvPicPr>
            <a:picLocks noChangeAspect="1" noChangeArrowheads="1"/>
          </p:cNvPicPr>
          <p:nvPr/>
        </p:nvPicPr>
        <p:blipFill>
          <a:blip r:embed="rId3" cstate="print"/>
          <a:srcRect/>
          <a:stretch>
            <a:fillRect/>
          </a:stretch>
        </p:blipFill>
        <p:spPr bwMode="auto">
          <a:xfrm rot="1155254">
            <a:off x="4514792" y="-342434"/>
            <a:ext cx="4947128" cy="3265105"/>
          </a:xfrm>
          <a:prstGeom prst="rect">
            <a:avLst/>
          </a:prstGeom>
          <a:noFill/>
        </p:spPr>
      </p:pic>
      <p:grpSp>
        <p:nvGrpSpPr>
          <p:cNvPr id="3" name="Group 2"/>
          <p:cNvGrpSpPr/>
          <p:nvPr/>
        </p:nvGrpSpPr>
        <p:grpSpPr>
          <a:xfrm>
            <a:off x="0" y="0"/>
            <a:ext cx="3276600" cy="3276600"/>
            <a:chOff x="1" y="0"/>
            <a:chExt cx="3276600" cy="3276600"/>
          </a:xfrm>
        </p:grpSpPr>
        <p:pic>
          <p:nvPicPr>
            <p:cNvPr id="4" name="Picture 4" descr="Did you know interesting facts design Template | PosterMyWall"/>
            <p:cNvPicPr>
              <a:picLocks noChangeAspect="1" noChangeArrowheads="1"/>
            </p:cNvPicPr>
            <p:nvPr/>
          </p:nvPicPr>
          <p:blipFill>
            <a:blip r:embed="rId4" cstate="print"/>
            <a:srcRect/>
            <a:stretch>
              <a:fillRect/>
            </a:stretch>
          </p:blipFill>
          <p:spPr bwMode="auto">
            <a:xfrm>
              <a:off x="1" y="0"/>
              <a:ext cx="3276600" cy="3276600"/>
            </a:xfrm>
            <a:prstGeom prst="rect">
              <a:avLst/>
            </a:prstGeom>
            <a:noFill/>
          </p:spPr>
        </p:pic>
        <p:sp>
          <p:nvSpPr>
            <p:cNvPr id="5" name="TextBox 4"/>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26628" name="Picture 4" descr="Historical_Marker_Dedication_Ceremony.jpg (799×300)"/>
          <p:cNvPicPr>
            <a:picLocks noChangeAspect="1" noChangeArrowheads="1"/>
          </p:cNvPicPr>
          <p:nvPr/>
        </p:nvPicPr>
        <p:blipFill>
          <a:blip r:embed="rId5" cstate="print"/>
          <a:srcRect/>
          <a:stretch>
            <a:fillRect/>
          </a:stretch>
        </p:blipFill>
        <p:spPr bwMode="auto">
          <a:xfrm>
            <a:off x="1533525" y="4000500"/>
            <a:ext cx="7610475" cy="2857500"/>
          </a:xfrm>
          <a:prstGeom prst="rect">
            <a:avLst/>
          </a:prstGeom>
          <a:noFill/>
        </p:spPr>
      </p:pic>
      <p:sp>
        <p:nvSpPr>
          <p:cNvPr id="8" name="TextBox 7"/>
          <p:cNvSpPr txBox="1"/>
          <p:nvPr/>
        </p:nvSpPr>
        <p:spPr>
          <a:xfrm>
            <a:off x="0" y="2402058"/>
            <a:ext cx="3200400" cy="5139869"/>
          </a:xfrm>
          <a:prstGeom prst="rect">
            <a:avLst/>
          </a:prstGeom>
          <a:solidFill>
            <a:schemeClr val="tx1"/>
          </a:solidFill>
        </p:spPr>
        <p:txBody>
          <a:bodyPr wrap="square" rtlCol="0">
            <a:spAutoFit/>
          </a:bodyPr>
          <a:lstStyle/>
          <a:p>
            <a:r>
              <a:rPr lang="en-US" sz="2400" b="1" dirty="0">
                <a:solidFill>
                  <a:srgbClr val="FFC000"/>
                </a:solidFill>
              </a:rPr>
              <a:t>Over 100 attended the Dedication Ceremony for our Cemetery’s Historical Marker on August 17 2013.</a:t>
            </a:r>
          </a:p>
          <a:p>
            <a:endParaRPr lang="en-US" sz="2400" b="1" dirty="0">
              <a:solidFill>
                <a:srgbClr val="FFC000"/>
              </a:solidFill>
            </a:endParaRPr>
          </a:p>
          <a:p>
            <a:r>
              <a:rPr lang="en-US" sz="2400" b="1" dirty="0">
                <a:solidFill>
                  <a:srgbClr val="FFC000"/>
                </a:solidFill>
              </a:rPr>
              <a:t>Thank you </a:t>
            </a:r>
            <a:r>
              <a:rPr lang="en-US" sz="2400" b="1" dirty="0">
                <a:solidFill>
                  <a:srgbClr val="C00000"/>
                </a:solidFill>
              </a:rPr>
              <a:t>Darwin &amp; Nancy</a:t>
            </a:r>
            <a:r>
              <a:rPr lang="en-US" sz="2400" b="1" dirty="0">
                <a:solidFill>
                  <a:srgbClr val="FFC000"/>
                </a:solidFill>
              </a:rPr>
              <a:t> for the research and application work to attain this goal and all who made the special day possible. </a:t>
            </a:r>
          </a:p>
          <a:p>
            <a:r>
              <a:rPr lang="en-US" sz="2000" b="1" dirty="0">
                <a:solidFill>
                  <a:srgbClr val="FFC000"/>
                </a:solidFill>
              </a:rPr>
              <a:t>  </a:t>
            </a:r>
          </a:p>
          <a:p>
            <a:r>
              <a:rPr lang="en-US" sz="2000" b="1" dirty="0">
                <a:solidFill>
                  <a:srgbClr val="FFC000"/>
                </a:solidFill>
              </a:rPr>
              <a:t> </a:t>
            </a:r>
          </a:p>
        </p:txBody>
      </p:sp>
      <p:grpSp>
        <p:nvGrpSpPr>
          <p:cNvPr id="12" name="Group 11"/>
          <p:cNvGrpSpPr/>
          <p:nvPr/>
        </p:nvGrpSpPr>
        <p:grpSpPr>
          <a:xfrm>
            <a:off x="3151644" y="2154013"/>
            <a:ext cx="4321047" cy="3426200"/>
            <a:chOff x="3151644" y="2154013"/>
            <a:chExt cx="4321047" cy="3426200"/>
          </a:xfrm>
        </p:grpSpPr>
        <p:pic>
          <p:nvPicPr>
            <p:cNvPr id="26630" name="Picture 6" descr="https://www.machu-cemetery.org/images/gallery/Darwin_and_Albin_unveil_marker.jpg"/>
            <p:cNvPicPr>
              <a:picLocks noChangeAspect="1" noChangeArrowheads="1"/>
            </p:cNvPicPr>
            <p:nvPr/>
          </p:nvPicPr>
          <p:blipFill>
            <a:blip r:embed="rId6" cstate="print"/>
            <a:srcRect/>
            <a:stretch>
              <a:fillRect/>
            </a:stretch>
          </p:blipFill>
          <p:spPr bwMode="auto">
            <a:xfrm rot="21183902">
              <a:off x="3151644" y="2154013"/>
              <a:ext cx="4321047" cy="3240785"/>
            </a:xfrm>
            <a:prstGeom prst="rect">
              <a:avLst/>
            </a:prstGeom>
            <a:noFill/>
            <a:ln w="57150">
              <a:solidFill>
                <a:srgbClr val="FF0000"/>
              </a:solidFill>
            </a:ln>
          </p:spPr>
        </p:pic>
        <p:sp>
          <p:nvSpPr>
            <p:cNvPr id="11" name="TextBox 10"/>
            <p:cNvSpPr txBox="1"/>
            <p:nvPr/>
          </p:nvSpPr>
          <p:spPr>
            <a:xfrm rot="21211755">
              <a:off x="3362679" y="5210881"/>
              <a:ext cx="3432384" cy="369332"/>
            </a:xfrm>
            <a:prstGeom prst="rect">
              <a:avLst/>
            </a:prstGeom>
            <a:solidFill>
              <a:schemeClr val="accent1">
                <a:lumMod val="20000"/>
                <a:lumOff val="80000"/>
              </a:schemeClr>
            </a:solidFill>
            <a:ln w="76200">
              <a:solidFill>
                <a:srgbClr val="FF0000"/>
              </a:solidFill>
            </a:ln>
          </p:spPr>
          <p:txBody>
            <a:bodyPr wrap="square" rtlCol="0">
              <a:spAutoFit/>
            </a:bodyPr>
            <a:lstStyle/>
            <a:p>
              <a:pPr algn="ctr"/>
              <a:r>
                <a:rPr lang="en-US" b="1" dirty="0"/>
                <a:t>Darwin &amp; </a:t>
              </a:r>
              <a:r>
                <a:rPr lang="en-US" b="1" dirty="0" err="1"/>
                <a:t>Albin</a:t>
              </a:r>
              <a:r>
                <a:rPr lang="en-US" b="1" dirty="0"/>
                <a:t> unveiling Marker</a:t>
              </a:r>
            </a:p>
          </p:txBody>
        </p:sp>
      </p:grpSp>
      <p:pic>
        <p:nvPicPr>
          <p:cNvPr id="15" name="Picture 14" descr="Marker dedication crowd under tent.jpg"/>
          <p:cNvPicPr>
            <a:picLocks noChangeAspect="1"/>
          </p:cNvPicPr>
          <p:nvPr/>
        </p:nvPicPr>
        <p:blipFill>
          <a:blip r:embed="rId7" cstate="print"/>
          <a:stretch>
            <a:fillRect/>
          </a:stretch>
        </p:blipFill>
        <p:spPr>
          <a:xfrm>
            <a:off x="3124200" y="4800600"/>
            <a:ext cx="4191000" cy="2522220"/>
          </a:xfrm>
          <a:prstGeom prst="rect">
            <a:avLst/>
          </a:prstGeom>
        </p:spPr>
      </p:pic>
      <p:pic>
        <p:nvPicPr>
          <p:cNvPr id="14" name="Picture 13" descr="Darwin and Nancy w monument.JPG"/>
          <p:cNvPicPr>
            <a:picLocks noChangeAspect="1"/>
          </p:cNvPicPr>
          <p:nvPr/>
        </p:nvPicPr>
        <p:blipFill>
          <a:blip r:embed="rId8" cstate="print"/>
          <a:stretch>
            <a:fillRect/>
          </a:stretch>
        </p:blipFill>
        <p:spPr>
          <a:xfrm rot="21194648">
            <a:off x="3121064" y="2166184"/>
            <a:ext cx="3987992" cy="2773046"/>
          </a:xfrm>
          <a:prstGeom prst="rect">
            <a:avLst/>
          </a:prstGeom>
        </p:spPr>
      </p:pic>
      <p:pic>
        <p:nvPicPr>
          <p:cNvPr id="10" name="Picture 9" descr="Marker_2.jpg"/>
          <p:cNvPicPr>
            <a:picLocks noChangeAspect="1"/>
          </p:cNvPicPr>
          <p:nvPr/>
        </p:nvPicPr>
        <p:blipFill>
          <a:blip r:embed="rId9" cstate="print"/>
          <a:stretch>
            <a:fillRect/>
          </a:stretch>
        </p:blipFill>
        <p:spPr>
          <a:xfrm>
            <a:off x="6780601" y="2743200"/>
            <a:ext cx="2363399" cy="3149547"/>
          </a:xfrm>
          <a:prstGeom prst="rect">
            <a:avLst/>
          </a:prstGeom>
          <a:ln w="57150">
            <a:solidFill>
              <a:srgbClr val="FFC000"/>
            </a:solidFill>
          </a:ln>
        </p:spPr>
      </p:pic>
    </p:spTree>
    <p:custDataLst>
      <p:tags r:id="rId1"/>
    </p:custDataLst>
  </p:cSld>
  <p:clrMapOvr>
    <a:masterClrMapping/>
  </p:clrMapOvr>
  <p:transition advTm="510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6628"/>
                                        </p:tgtEl>
                                        <p:attrNameLst>
                                          <p:attrName>style.visibility</p:attrName>
                                        </p:attrNameLst>
                                      </p:cBhvr>
                                      <p:to>
                                        <p:strVal val="visible"/>
                                      </p:to>
                                    </p:set>
                                    <p:anim calcmode="lin" valueType="num">
                                      <p:cBhvr>
                                        <p:cTn id="14" dur="500" fill="hold"/>
                                        <p:tgtEl>
                                          <p:spTgt spid="26628"/>
                                        </p:tgtEl>
                                        <p:attrNameLst>
                                          <p:attrName>ppt_w</p:attrName>
                                        </p:attrNameLst>
                                      </p:cBhvr>
                                      <p:tavLst>
                                        <p:tav tm="0">
                                          <p:val>
                                            <p:fltVal val="0"/>
                                          </p:val>
                                        </p:tav>
                                        <p:tav tm="100000">
                                          <p:val>
                                            <p:strVal val="#ppt_w"/>
                                          </p:val>
                                        </p:tav>
                                      </p:tavLst>
                                    </p:anim>
                                    <p:anim calcmode="lin" valueType="num">
                                      <p:cBhvr>
                                        <p:cTn id="15" dur="500" fill="hold"/>
                                        <p:tgtEl>
                                          <p:spTgt spid="26628"/>
                                        </p:tgtEl>
                                        <p:attrNameLst>
                                          <p:attrName>ppt_h</p:attrName>
                                        </p:attrNameLst>
                                      </p:cBhvr>
                                      <p:tavLst>
                                        <p:tav tm="0">
                                          <p:val>
                                            <p:fltVal val="0"/>
                                          </p:val>
                                        </p:tav>
                                        <p:tav tm="100000">
                                          <p:val>
                                            <p:strVal val="#ppt_h"/>
                                          </p:val>
                                        </p:tav>
                                      </p:tavLst>
                                    </p:anim>
                                    <p:animEffect transition="in" filter="fade">
                                      <p:cBhvr>
                                        <p:cTn id="16" dur="500"/>
                                        <p:tgtEl>
                                          <p:spTgt spid="266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6626"/>
                                        </p:tgtEl>
                                        <p:attrNameLst>
                                          <p:attrName>style.visibility</p:attrName>
                                        </p:attrNameLst>
                                      </p:cBhvr>
                                      <p:to>
                                        <p:strVal val="visible"/>
                                      </p:to>
                                    </p:set>
                                    <p:anim calcmode="lin" valueType="num">
                                      <p:cBhvr>
                                        <p:cTn id="21" dur="500" fill="hold"/>
                                        <p:tgtEl>
                                          <p:spTgt spid="26626"/>
                                        </p:tgtEl>
                                        <p:attrNameLst>
                                          <p:attrName>ppt_w</p:attrName>
                                        </p:attrNameLst>
                                      </p:cBhvr>
                                      <p:tavLst>
                                        <p:tav tm="0">
                                          <p:val>
                                            <p:fltVal val="0"/>
                                          </p:val>
                                        </p:tav>
                                        <p:tav tm="100000">
                                          <p:val>
                                            <p:strVal val="#ppt_w"/>
                                          </p:val>
                                        </p:tav>
                                      </p:tavLst>
                                    </p:anim>
                                    <p:anim calcmode="lin" valueType="num">
                                      <p:cBhvr>
                                        <p:cTn id="22" dur="500" fill="hold"/>
                                        <p:tgtEl>
                                          <p:spTgt spid="26626"/>
                                        </p:tgtEl>
                                        <p:attrNameLst>
                                          <p:attrName>ppt_h</p:attrName>
                                        </p:attrNameLst>
                                      </p:cBhvr>
                                      <p:tavLst>
                                        <p:tav tm="0">
                                          <p:val>
                                            <p:fltVal val="0"/>
                                          </p:val>
                                        </p:tav>
                                        <p:tav tm="100000">
                                          <p:val>
                                            <p:strVal val="#ppt_h"/>
                                          </p:val>
                                        </p:tav>
                                      </p:tavLst>
                                    </p:anim>
                                    <p:animEffect transition="in" filter="fade">
                                      <p:cBhvr>
                                        <p:cTn id="23" dur="500"/>
                                        <p:tgtEl>
                                          <p:spTgt spid="26626"/>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360"/>
                                          </p:val>
                                        </p:tav>
                                        <p:tav tm="100000">
                                          <p:val>
                                            <p:fltVal val="0"/>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0" fill="hold"/>
                                        <p:tgtEl>
                                          <p:spTgt spid="10"/>
                                        </p:tgtEl>
                                        <p:attrNameLst>
                                          <p:attrName>ppt_x</p:attrName>
                                        </p:attrNameLst>
                                      </p:cBhvr>
                                      <p:tavLst>
                                        <p:tav tm="0">
                                          <p:val>
                                            <p:strVal val="#ppt_x"/>
                                          </p:val>
                                        </p:tav>
                                        <p:tav tm="100000">
                                          <p:val>
                                            <p:strVal val="#ppt_x"/>
                                          </p:val>
                                        </p:tav>
                                      </p:tavLst>
                                    </p:anim>
                                    <p:anim calcmode="lin" valueType="num">
                                      <p:cBhvr additive="base">
                                        <p:cTn id="37"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0" fill="hold"/>
                                        <p:tgtEl>
                                          <p:spTgt spid="15"/>
                                        </p:tgtEl>
                                        <p:attrNameLst>
                                          <p:attrName>ppt_x</p:attrName>
                                        </p:attrNameLst>
                                      </p:cBhvr>
                                      <p:tavLst>
                                        <p:tav tm="0">
                                          <p:val>
                                            <p:strVal val="0-#ppt_w/2"/>
                                          </p:val>
                                        </p:tav>
                                        <p:tav tm="100000">
                                          <p:val>
                                            <p:strVal val="#ppt_x"/>
                                          </p:val>
                                        </p:tav>
                                      </p:tavLst>
                                    </p:anim>
                                    <p:anim calcmode="lin" valueType="num">
                                      <p:cBhvr additive="base">
                                        <p:cTn id="43" dur="5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9" presetClass="entr" presetSubtype="1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0" fill="hold"/>
                                        <p:tgtEl>
                                          <p:spTgt spid="14"/>
                                        </p:tgtEl>
                                        <p:attrNameLst>
                                          <p:attrName>ppt_w</p:attrName>
                                        </p:attrNameLst>
                                      </p:cBhvr>
                                      <p:tavLst>
                                        <p:tav tm="0" fmla="#ppt_w*sin(2.5*pi*$)">
                                          <p:val>
                                            <p:fltVal val="0"/>
                                          </p:val>
                                        </p:tav>
                                        <p:tav tm="100000">
                                          <p:val>
                                            <p:fltVal val="1"/>
                                          </p:val>
                                        </p:tav>
                                      </p:tavLst>
                                    </p:anim>
                                    <p:anim calcmode="lin" valueType="num">
                                      <p:cBhvr>
                                        <p:cTn id="49" dur="5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0"/>
            <a:ext cx="3276600" cy="2923877"/>
          </a:xfrm>
          <a:prstGeom prst="rect">
            <a:avLst/>
          </a:prstGeom>
          <a:solidFill>
            <a:schemeClr val="tx1"/>
          </a:solidFill>
        </p:spPr>
        <p:txBody>
          <a:bodyPr wrap="square" rtlCol="0">
            <a:spAutoFit/>
          </a:bodyPr>
          <a:lstStyle/>
          <a:p>
            <a:r>
              <a:rPr lang="en-US" sz="2400" b="1" dirty="0">
                <a:solidFill>
                  <a:srgbClr val="FFC000"/>
                </a:solidFill>
              </a:rPr>
              <a:t>Over 100 attended the Dedication Ceremony for our Cemetery’s Historical Marker on August 17 2013.</a:t>
            </a:r>
          </a:p>
          <a:p>
            <a:pPr algn="r"/>
            <a:endParaRPr lang="en-US" sz="2400" b="1" dirty="0">
              <a:solidFill>
                <a:schemeClr val="bg1"/>
              </a:solidFill>
            </a:endParaRPr>
          </a:p>
          <a:p>
            <a:pPr algn="r"/>
            <a:endParaRPr lang="en-US" sz="2000" b="1" dirty="0">
              <a:solidFill>
                <a:srgbClr val="FFC000"/>
              </a:solidFill>
            </a:endParaRPr>
          </a:p>
          <a:p>
            <a:pPr algn="r"/>
            <a:r>
              <a:rPr lang="en-US" sz="2000" b="1" dirty="0">
                <a:solidFill>
                  <a:schemeClr val="bg1"/>
                </a:solidFill>
              </a:rPr>
              <a:t> </a:t>
            </a:r>
          </a:p>
        </p:txBody>
      </p:sp>
      <p:pic>
        <p:nvPicPr>
          <p:cNvPr id="8" name="Picture 7" descr="Martin Machu headstone.jpeg"/>
          <p:cNvPicPr>
            <a:picLocks noChangeAspect="1"/>
          </p:cNvPicPr>
          <p:nvPr/>
        </p:nvPicPr>
        <p:blipFill>
          <a:blip r:embed="rId3" cstate="print"/>
          <a:stretch>
            <a:fillRect/>
          </a:stretch>
        </p:blipFill>
        <p:spPr>
          <a:xfrm>
            <a:off x="3276600" y="0"/>
            <a:ext cx="3156470" cy="7086600"/>
          </a:xfrm>
          <a:prstGeom prst="rect">
            <a:avLst/>
          </a:prstGeom>
        </p:spPr>
      </p:pic>
      <p:pic>
        <p:nvPicPr>
          <p:cNvPr id="16" name="Picture 15" descr="Matt Whisenant presents colors at dedication.JPG"/>
          <p:cNvPicPr>
            <a:picLocks noChangeAspect="1"/>
          </p:cNvPicPr>
          <p:nvPr/>
        </p:nvPicPr>
        <p:blipFill>
          <a:blip r:embed="rId4" cstate="print"/>
          <a:stretch>
            <a:fillRect/>
          </a:stretch>
        </p:blipFill>
        <p:spPr>
          <a:xfrm>
            <a:off x="6858000" y="152400"/>
            <a:ext cx="2057400" cy="5160396"/>
          </a:xfrm>
          <a:prstGeom prst="rect">
            <a:avLst/>
          </a:prstGeom>
          <a:ln w="76200">
            <a:solidFill>
              <a:srgbClr val="FFC000"/>
            </a:solidFill>
          </a:ln>
        </p:spPr>
      </p:pic>
      <p:pic>
        <p:nvPicPr>
          <p:cNvPr id="13" name="Picture 12" descr="Marker_2.jpg"/>
          <p:cNvPicPr>
            <a:picLocks noChangeAspect="1"/>
          </p:cNvPicPr>
          <p:nvPr/>
        </p:nvPicPr>
        <p:blipFill>
          <a:blip r:embed="rId5" cstate="print"/>
          <a:stretch>
            <a:fillRect/>
          </a:stretch>
        </p:blipFill>
        <p:spPr>
          <a:xfrm>
            <a:off x="0" y="2590800"/>
            <a:ext cx="3238601" cy="4267200"/>
          </a:xfrm>
          <a:prstGeom prst="rect">
            <a:avLst/>
          </a:prstGeom>
          <a:ln w="76200">
            <a:solidFill>
              <a:srgbClr val="FFC000"/>
            </a:solidFill>
          </a:ln>
        </p:spPr>
      </p:pic>
      <p:sp>
        <p:nvSpPr>
          <p:cNvPr id="15" name="TextBox 14"/>
          <p:cNvSpPr txBox="1"/>
          <p:nvPr/>
        </p:nvSpPr>
        <p:spPr>
          <a:xfrm>
            <a:off x="5029200" y="4419600"/>
            <a:ext cx="4114800" cy="2616101"/>
          </a:xfrm>
          <a:prstGeom prst="rect">
            <a:avLst/>
          </a:prstGeom>
          <a:solidFill>
            <a:schemeClr val="tx1"/>
          </a:solidFill>
        </p:spPr>
        <p:txBody>
          <a:bodyPr wrap="square" rtlCol="0">
            <a:spAutoFit/>
          </a:bodyPr>
          <a:lstStyle/>
          <a:p>
            <a:pPr algn="r"/>
            <a:endParaRPr lang="en-US" sz="2400" b="1" dirty="0">
              <a:solidFill>
                <a:schemeClr val="bg1"/>
              </a:solidFill>
            </a:endParaRPr>
          </a:p>
          <a:p>
            <a:r>
              <a:rPr lang="en-US" sz="2400" b="1" i="1" dirty="0" smtClean="0">
                <a:solidFill>
                  <a:schemeClr val="bg1"/>
                </a:solidFill>
              </a:rPr>
              <a:t>Right: </a:t>
            </a:r>
            <a:r>
              <a:rPr lang="en-US" sz="2400" b="1" dirty="0" smtClean="0">
                <a:solidFill>
                  <a:schemeClr val="bg1"/>
                </a:solidFill>
              </a:rPr>
              <a:t>The Dedication Ceremony  opened with the </a:t>
            </a:r>
            <a:r>
              <a:rPr lang="en-US" sz="2400" b="1" dirty="0" smtClean="0">
                <a:solidFill>
                  <a:srgbClr val="FFC000"/>
                </a:solidFill>
              </a:rPr>
              <a:t>Presentation </a:t>
            </a:r>
            <a:br>
              <a:rPr lang="en-US" sz="2400" b="1" dirty="0" smtClean="0">
                <a:solidFill>
                  <a:srgbClr val="FFC000"/>
                </a:solidFill>
              </a:rPr>
            </a:br>
            <a:r>
              <a:rPr lang="en-US" sz="2400" b="1" dirty="0" smtClean="0">
                <a:solidFill>
                  <a:srgbClr val="FFC000"/>
                </a:solidFill>
              </a:rPr>
              <a:t>of the Colors </a:t>
            </a:r>
          </a:p>
          <a:p>
            <a:r>
              <a:rPr lang="en-US" sz="2400" b="1" dirty="0" smtClean="0">
                <a:solidFill>
                  <a:srgbClr val="FFC000"/>
                </a:solidFill>
              </a:rPr>
              <a:t>by Matt </a:t>
            </a:r>
            <a:r>
              <a:rPr lang="en-US" sz="2400" b="1" dirty="0" err="1" smtClean="0">
                <a:solidFill>
                  <a:srgbClr val="FFC000"/>
                </a:solidFill>
              </a:rPr>
              <a:t>Whisenant</a:t>
            </a:r>
            <a:endParaRPr lang="en-US" sz="2000" b="1" dirty="0">
              <a:solidFill>
                <a:srgbClr val="FFC000"/>
              </a:solidFill>
            </a:endParaRPr>
          </a:p>
          <a:p>
            <a:pPr algn="r"/>
            <a:r>
              <a:rPr lang="en-US" sz="2000" b="1" dirty="0">
                <a:solidFill>
                  <a:schemeClr val="bg1"/>
                </a:solidFill>
              </a:rPr>
              <a:t> </a:t>
            </a:r>
          </a:p>
        </p:txBody>
      </p:sp>
    </p:spTree>
    <p:custDataLst>
      <p:tags r:id="rId1"/>
    </p:custDataLst>
  </p:cSld>
  <p:clrMapOvr>
    <a:masterClrMapping/>
  </p:clrMapOvr>
  <p:transition advTm="2023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0" fill="hold"/>
                                        <p:tgtEl>
                                          <p:spTgt spid="15"/>
                                        </p:tgtEl>
                                        <p:attrNameLst>
                                          <p:attrName>ppt_x</p:attrName>
                                        </p:attrNameLst>
                                      </p:cBhvr>
                                      <p:tavLst>
                                        <p:tav tm="0">
                                          <p:val>
                                            <p:strVal val="1+#ppt_w/2"/>
                                          </p:val>
                                        </p:tav>
                                        <p:tav tm="100000">
                                          <p:val>
                                            <p:strVal val="#ppt_x"/>
                                          </p:val>
                                        </p:tav>
                                      </p:tavLst>
                                    </p:anim>
                                    <p:anim calcmode="lin" valueType="num">
                                      <p:cBhvr additive="base">
                                        <p:cTn id="8" dur="5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0" fill="hold"/>
                                        <p:tgtEl>
                                          <p:spTgt spid="16"/>
                                        </p:tgtEl>
                                        <p:attrNameLst>
                                          <p:attrName>ppt_x</p:attrName>
                                        </p:attrNameLst>
                                      </p:cBhvr>
                                      <p:tavLst>
                                        <p:tav tm="0">
                                          <p:val>
                                            <p:strVal val="#ppt_x"/>
                                          </p:val>
                                        </p:tav>
                                        <p:tav tm="100000">
                                          <p:val>
                                            <p:strVal val="#ppt_x"/>
                                          </p:val>
                                        </p:tav>
                                      </p:tavLst>
                                    </p:anim>
                                    <p:anim calcmode="lin" valueType="num">
                                      <p:cBhvr additive="base">
                                        <p:cTn id="14"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arwin Machu speaking at Marker Ceremony.JPG"/>
          <p:cNvPicPr>
            <a:picLocks noChangeAspect="1"/>
          </p:cNvPicPr>
          <p:nvPr/>
        </p:nvPicPr>
        <p:blipFill>
          <a:blip r:embed="rId3" cstate="print"/>
          <a:stretch>
            <a:fillRect/>
          </a:stretch>
        </p:blipFill>
        <p:spPr>
          <a:xfrm>
            <a:off x="3272624" y="4800600"/>
            <a:ext cx="3112936" cy="2057400"/>
          </a:xfrm>
          <a:prstGeom prst="rect">
            <a:avLst/>
          </a:prstGeom>
        </p:spPr>
      </p:pic>
      <p:grpSp>
        <p:nvGrpSpPr>
          <p:cNvPr id="2" name="Group 2"/>
          <p:cNvGrpSpPr/>
          <p:nvPr/>
        </p:nvGrpSpPr>
        <p:grpSpPr>
          <a:xfrm>
            <a:off x="-1" y="0"/>
            <a:ext cx="3294743" cy="3276600"/>
            <a:chOff x="1" y="0"/>
            <a:chExt cx="3276600" cy="3276600"/>
          </a:xfrm>
        </p:grpSpPr>
        <p:pic>
          <p:nvPicPr>
            <p:cNvPr id="4" name="Picture 4" descr="Did you know interesting facts design Template | PosterMyWall"/>
            <p:cNvPicPr>
              <a:picLocks noChangeAspect="1" noChangeArrowheads="1"/>
            </p:cNvPicPr>
            <p:nvPr/>
          </p:nvPicPr>
          <p:blipFill>
            <a:blip r:embed="rId4" cstate="print"/>
            <a:srcRect/>
            <a:stretch>
              <a:fillRect/>
            </a:stretch>
          </p:blipFill>
          <p:spPr bwMode="auto">
            <a:xfrm>
              <a:off x="1" y="0"/>
              <a:ext cx="3276600" cy="3276600"/>
            </a:xfrm>
            <a:prstGeom prst="rect">
              <a:avLst/>
            </a:prstGeom>
            <a:noFill/>
          </p:spPr>
        </p:pic>
        <p:sp>
          <p:nvSpPr>
            <p:cNvPr id="5" name="TextBox 4"/>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8" name="TextBox 7"/>
          <p:cNvSpPr txBox="1"/>
          <p:nvPr/>
        </p:nvSpPr>
        <p:spPr>
          <a:xfrm>
            <a:off x="0" y="0"/>
            <a:ext cx="3200400" cy="2923877"/>
          </a:xfrm>
          <a:prstGeom prst="rect">
            <a:avLst/>
          </a:prstGeom>
          <a:solidFill>
            <a:schemeClr val="tx1"/>
          </a:solidFill>
        </p:spPr>
        <p:txBody>
          <a:bodyPr wrap="square" rtlCol="0">
            <a:spAutoFit/>
          </a:bodyPr>
          <a:lstStyle/>
          <a:p>
            <a:r>
              <a:rPr lang="en-US" sz="2400" b="1" dirty="0">
                <a:solidFill>
                  <a:srgbClr val="FFC000"/>
                </a:solidFill>
              </a:rPr>
              <a:t/>
            </a:r>
            <a:br>
              <a:rPr lang="en-US" sz="2400" b="1" dirty="0">
                <a:solidFill>
                  <a:srgbClr val="FFC000"/>
                </a:solidFill>
              </a:rPr>
            </a:br>
            <a:r>
              <a:rPr lang="en-US" sz="2400" b="1" dirty="0">
                <a:solidFill>
                  <a:srgbClr val="FFC000"/>
                </a:solidFill>
              </a:rPr>
              <a:t>Dedication Ceremony for our Cemetery’s Historical Marker on August 17 2013.</a:t>
            </a:r>
          </a:p>
          <a:p>
            <a:endParaRPr lang="en-US" sz="2400" b="1" dirty="0">
              <a:solidFill>
                <a:srgbClr val="FFC000"/>
              </a:solidFill>
            </a:endParaRPr>
          </a:p>
          <a:p>
            <a:r>
              <a:rPr lang="en-US" sz="2000" b="1" dirty="0">
                <a:solidFill>
                  <a:srgbClr val="FFC000"/>
                </a:solidFill>
              </a:rPr>
              <a:t>  </a:t>
            </a:r>
          </a:p>
          <a:p>
            <a:r>
              <a:rPr lang="en-US" sz="2000" b="1" dirty="0">
                <a:solidFill>
                  <a:srgbClr val="FFC000"/>
                </a:solidFill>
              </a:rPr>
              <a:t> </a:t>
            </a:r>
          </a:p>
        </p:txBody>
      </p:sp>
      <p:pic>
        <p:nvPicPr>
          <p:cNvPr id="10" name="Picture 9" descr="Marker_2.jpg"/>
          <p:cNvPicPr>
            <a:picLocks noChangeAspect="1"/>
          </p:cNvPicPr>
          <p:nvPr/>
        </p:nvPicPr>
        <p:blipFill>
          <a:blip r:embed="rId5" cstate="print"/>
          <a:stretch>
            <a:fillRect/>
          </a:stretch>
        </p:blipFill>
        <p:spPr>
          <a:xfrm>
            <a:off x="3628" y="2510972"/>
            <a:ext cx="3238601" cy="4267200"/>
          </a:xfrm>
          <a:prstGeom prst="rect">
            <a:avLst/>
          </a:prstGeom>
          <a:ln w="76200">
            <a:solidFill>
              <a:srgbClr val="FFC000"/>
            </a:solidFill>
          </a:ln>
        </p:spPr>
      </p:pic>
      <p:pic>
        <p:nvPicPr>
          <p:cNvPr id="12" name="Picture 11" descr="Nancy Machu and Henry Holubec.JPG"/>
          <p:cNvPicPr>
            <a:picLocks noChangeAspect="1"/>
          </p:cNvPicPr>
          <p:nvPr/>
        </p:nvPicPr>
        <p:blipFill>
          <a:blip r:embed="rId6" cstate="print"/>
          <a:stretch>
            <a:fillRect/>
          </a:stretch>
        </p:blipFill>
        <p:spPr>
          <a:xfrm>
            <a:off x="6281928" y="2624312"/>
            <a:ext cx="2862072" cy="4233688"/>
          </a:xfrm>
          <a:prstGeom prst="rect">
            <a:avLst/>
          </a:prstGeom>
        </p:spPr>
      </p:pic>
      <p:sp>
        <p:nvSpPr>
          <p:cNvPr id="15" name="TextBox 14"/>
          <p:cNvSpPr txBox="1"/>
          <p:nvPr/>
        </p:nvSpPr>
        <p:spPr>
          <a:xfrm>
            <a:off x="3276600" y="1676400"/>
            <a:ext cx="2743200" cy="3170099"/>
          </a:xfrm>
          <a:prstGeom prst="rect">
            <a:avLst/>
          </a:prstGeom>
          <a:noFill/>
        </p:spPr>
        <p:txBody>
          <a:bodyPr wrap="square" rtlCol="0">
            <a:spAutoFit/>
          </a:bodyPr>
          <a:lstStyle/>
          <a:p>
            <a:pPr algn="r"/>
            <a:r>
              <a:rPr lang="en-US" sz="2000" b="1" dirty="0"/>
              <a:t>Alice (Machu) </a:t>
            </a:r>
            <a:r>
              <a:rPr lang="en-US" sz="2000" b="1" dirty="0" err="1"/>
              <a:t>Stojanik</a:t>
            </a:r>
            <a:r>
              <a:rPr lang="en-US" sz="2000" b="1" dirty="0"/>
              <a:t>, Roger &amp; Melody </a:t>
            </a:r>
            <a:r>
              <a:rPr lang="en-US" sz="2000" b="1" dirty="0" err="1"/>
              <a:t>Stojanik</a:t>
            </a:r>
            <a:r>
              <a:rPr lang="en-US" sz="2000" b="1" dirty="0"/>
              <a:t> Huber;</a:t>
            </a:r>
          </a:p>
          <a:p>
            <a:pPr algn="r"/>
            <a:r>
              <a:rPr lang="en-US" sz="2000" b="1" dirty="0"/>
              <a:t>  </a:t>
            </a:r>
            <a:br>
              <a:rPr lang="en-US" sz="2000" b="1" dirty="0"/>
            </a:br>
            <a:r>
              <a:rPr lang="en-US" sz="2000" b="1" dirty="0"/>
              <a:t>Henry </a:t>
            </a:r>
            <a:r>
              <a:rPr lang="en-US" sz="2000" b="1" dirty="0" err="1"/>
              <a:t>Holubec</a:t>
            </a:r>
            <a:r>
              <a:rPr lang="en-US" sz="2000" b="1" dirty="0"/>
              <a:t> with Nancy Machu;</a:t>
            </a:r>
          </a:p>
          <a:p>
            <a:pPr algn="r"/>
            <a:endParaRPr lang="en-US" sz="2000" b="1" dirty="0"/>
          </a:p>
          <a:p>
            <a:pPr algn="r"/>
            <a:r>
              <a:rPr lang="en-US" sz="2000" b="1" dirty="0"/>
              <a:t> </a:t>
            </a:r>
            <a:br>
              <a:rPr lang="en-US" sz="2000" b="1" dirty="0"/>
            </a:br>
            <a:r>
              <a:rPr lang="en-US" sz="2000" b="1" dirty="0"/>
              <a:t>Darwin Machu presenting at ceremony.</a:t>
            </a:r>
          </a:p>
        </p:txBody>
      </p:sp>
      <p:pic>
        <p:nvPicPr>
          <p:cNvPr id="20" name="Picture 19" descr="Alice_Melody_Roger.JPG"/>
          <p:cNvPicPr>
            <a:picLocks noChangeAspect="1"/>
          </p:cNvPicPr>
          <p:nvPr/>
        </p:nvPicPr>
        <p:blipFill>
          <a:blip r:embed="rId7" cstate="print"/>
          <a:stretch>
            <a:fillRect/>
          </a:stretch>
        </p:blipFill>
        <p:spPr>
          <a:xfrm>
            <a:off x="6096000" y="0"/>
            <a:ext cx="3048000" cy="2884714"/>
          </a:xfrm>
          <a:prstGeom prst="rect">
            <a:avLst/>
          </a:prstGeom>
        </p:spPr>
      </p:pic>
    </p:spTree>
    <p:custDataLst>
      <p:tags r:id="rId1"/>
    </p:custDataLst>
  </p:cSld>
  <p:clrMapOvr>
    <a:masterClrMapping/>
  </p:clrMapOvr>
  <p:transition advTm="153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grpSp>
        <p:nvGrpSpPr>
          <p:cNvPr id="7" name="Group 6"/>
          <p:cNvGrpSpPr/>
          <p:nvPr/>
        </p:nvGrpSpPr>
        <p:grpSpPr>
          <a:xfrm>
            <a:off x="3429000" y="228600"/>
            <a:ext cx="5485446" cy="6157660"/>
            <a:chOff x="3429000" y="228600"/>
            <a:chExt cx="5485446" cy="6157660"/>
          </a:xfrm>
        </p:grpSpPr>
        <p:pic>
          <p:nvPicPr>
            <p:cNvPr id="5" name="Picture 4" descr="Pavel and Rozina cemetery monument.JPG"/>
            <p:cNvPicPr>
              <a:picLocks noChangeAspect="1"/>
            </p:cNvPicPr>
            <p:nvPr/>
          </p:nvPicPr>
          <p:blipFill>
            <a:blip r:embed="rId4" cstate="print"/>
            <a:stretch>
              <a:fillRect/>
            </a:stretch>
          </p:blipFill>
          <p:spPr>
            <a:xfrm>
              <a:off x="3429000" y="228600"/>
              <a:ext cx="4114800" cy="6157660"/>
            </a:xfrm>
            <a:prstGeom prst="rect">
              <a:avLst/>
            </a:prstGeom>
          </p:spPr>
        </p:pic>
        <p:sp>
          <p:nvSpPr>
            <p:cNvPr id="6" name="Horizontal Scroll 5"/>
            <p:cNvSpPr/>
            <p:nvPr/>
          </p:nvSpPr>
          <p:spPr>
            <a:xfrm rot="21005678">
              <a:off x="6756289" y="1360605"/>
              <a:ext cx="2158157" cy="2895600"/>
            </a:xfrm>
            <a:prstGeom prst="horizontalScroll">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err="1"/>
                <a:t>Pavel</a:t>
              </a:r>
              <a:r>
                <a:rPr lang="en-US" sz="2400" b="1" dirty="0"/>
                <a:t/>
              </a:r>
              <a:br>
                <a:rPr lang="en-US" sz="2400" b="1" dirty="0"/>
              </a:br>
              <a:r>
                <a:rPr lang="en-US" sz="2400" b="1" dirty="0"/>
                <a:t>&amp;</a:t>
              </a:r>
              <a:br>
                <a:rPr lang="en-US" sz="2400" b="1" dirty="0"/>
              </a:br>
              <a:r>
                <a:rPr lang="en-US" sz="2400" b="1" dirty="0" err="1"/>
                <a:t>Rozina’s</a:t>
              </a:r>
              <a:r>
                <a:rPr lang="en-US" sz="2400" b="1" dirty="0"/>
                <a:t/>
              </a:r>
              <a:br>
                <a:rPr lang="en-US" sz="2400" b="1" dirty="0"/>
              </a:br>
              <a:r>
                <a:rPr lang="en-US" sz="2400" b="1" dirty="0"/>
                <a:t>Monument</a:t>
              </a:r>
            </a:p>
          </p:txBody>
        </p:sp>
      </p:grpSp>
      <p:sp>
        <p:nvSpPr>
          <p:cNvPr id="8" name="TextBox 7"/>
          <p:cNvSpPr txBox="1"/>
          <p:nvPr/>
        </p:nvSpPr>
        <p:spPr>
          <a:xfrm>
            <a:off x="2514600" y="6477000"/>
            <a:ext cx="6629400" cy="369332"/>
          </a:xfrm>
          <a:prstGeom prst="rect">
            <a:avLst/>
          </a:prstGeom>
          <a:noFill/>
        </p:spPr>
        <p:txBody>
          <a:bodyPr wrap="square" rtlCol="0">
            <a:spAutoFit/>
          </a:bodyPr>
          <a:lstStyle/>
          <a:p>
            <a:pPr algn="r"/>
            <a:r>
              <a:rPr lang="en-US" b="1" dirty="0" smtClean="0"/>
              <a:t>www.machu-cemetery.org/gallery.php</a:t>
            </a:r>
            <a:endParaRPr lang="en-US" b="1" dirty="0"/>
          </a:p>
        </p:txBody>
      </p:sp>
    </p:spTree>
    <p:custDataLst>
      <p:tags r:id="rId1"/>
    </p:custDataLst>
  </p:cSld>
  <p:clrMapOvr>
    <a:masterClrMapping/>
  </p:clrMapOvr>
  <p:transition advTm="13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M_Rozina Trlica Machu surround by family.JPG"/>
          <p:cNvPicPr>
            <a:picLocks noChangeAspect="1"/>
          </p:cNvPicPr>
          <p:nvPr/>
        </p:nvPicPr>
        <p:blipFill>
          <a:blip r:embed="rId3" cstate="print"/>
          <a:stretch>
            <a:fillRect/>
          </a:stretch>
        </p:blipFill>
        <p:spPr>
          <a:xfrm>
            <a:off x="-35417" y="1190708"/>
            <a:ext cx="9331817" cy="5761382"/>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971800" y="0"/>
            <a:ext cx="6172200" cy="2123658"/>
          </a:xfrm>
          <a:prstGeom prst="rect">
            <a:avLst/>
          </a:prstGeom>
          <a:solidFill>
            <a:schemeClr val="tx1"/>
          </a:solidFill>
        </p:spPr>
        <p:txBody>
          <a:bodyPr wrap="square" rtlCol="0">
            <a:spAutoFit/>
          </a:bodyPr>
          <a:lstStyle/>
          <a:p>
            <a:r>
              <a:rPr lang="en-US" sz="2800" dirty="0">
                <a:solidFill>
                  <a:schemeClr val="bg1"/>
                </a:solidFill>
              </a:rPr>
              <a:t/>
            </a:r>
            <a:br>
              <a:rPr lang="en-US" sz="2800" dirty="0">
                <a:solidFill>
                  <a:schemeClr val="bg1"/>
                </a:solidFill>
              </a:rPr>
            </a:br>
            <a:r>
              <a:rPr lang="en-US" sz="2800" b="1" dirty="0">
                <a:solidFill>
                  <a:schemeClr val="bg1"/>
                </a:solidFill>
              </a:rPr>
              <a:t>After </a:t>
            </a:r>
            <a:r>
              <a:rPr lang="en-US" sz="2800" b="1" dirty="0" err="1">
                <a:solidFill>
                  <a:schemeClr val="bg1"/>
                </a:solidFill>
              </a:rPr>
              <a:t>Pavel</a:t>
            </a:r>
            <a:r>
              <a:rPr lang="en-US" sz="2800" b="1" dirty="0">
                <a:solidFill>
                  <a:schemeClr val="bg1"/>
                </a:solidFill>
              </a:rPr>
              <a:t> died, </a:t>
            </a:r>
            <a:br>
              <a:rPr lang="en-US" sz="2800" b="1" dirty="0">
                <a:solidFill>
                  <a:schemeClr val="bg1"/>
                </a:solidFill>
              </a:rPr>
            </a:br>
            <a:r>
              <a:rPr lang="en-US" sz="2800" b="1" dirty="0" err="1">
                <a:solidFill>
                  <a:schemeClr val="bg1"/>
                </a:solidFill>
              </a:rPr>
              <a:t>Rozina</a:t>
            </a:r>
            <a:r>
              <a:rPr lang="en-US" sz="2800" b="1" dirty="0">
                <a:solidFill>
                  <a:schemeClr val="bg1"/>
                </a:solidFill>
              </a:rPr>
              <a:t> (</a:t>
            </a:r>
            <a:r>
              <a:rPr lang="en-US" sz="2800" b="1" dirty="0" err="1">
                <a:solidFill>
                  <a:schemeClr val="bg1"/>
                </a:solidFill>
              </a:rPr>
              <a:t>Trlica</a:t>
            </a:r>
            <a:r>
              <a:rPr lang="en-US" sz="2800" b="1" dirty="0">
                <a:solidFill>
                  <a:schemeClr val="bg1"/>
                </a:solidFill>
              </a:rPr>
              <a:t>) Machu sat for this photo with her entire Machu clan</a:t>
            </a:r>
          </a:p>
          <a:p>
            <a:endParaRPr lang="en-US" sz="2000" b="1" dirty="0">
              <a:solidFill>
                <a:schemeClr val="bg1"/>
              </a:solidFill>
            </a:endParaRPr>
          </a:p>
        </p:txBody>
      </p:sp>
      <p:grpSp>
        <p:nvGrpSpPr>
          <p:cNvPr id="10" name="Group 9"/>
          <p:cNvGrpSpPr/>
          <p:nvPr/>
        </p:nvGrpSpPr>
        <p:grpSpPr>
          <a:xfrm>
            <a:off x="-228600" y="0"/>
            <a:ext cx="3200400" cy="2971800"/>
            <a:chOff x="-228600" y="0"/>
            <a:chExt cx="3200400" cy="2971800"/>
          </a:xfrm>
        </p:grpSpPr>
        <p:pic>
          <p:nvPicPr>
            <p:cNvPr id="11"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2" name="TextBox 11"/>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cxnSp>
        <p:nvCxnSpPr>
          <p:cNvPr id="14" name="Straight Arrow Connector 13"/>
          <p:cNvCxnSpPr/>
          <p:nvPr/>
        </p:nvCxnSpPr>
        <p:spPr>
          <a:xfrm>
            <a:off x="4343400" y="1371600"/>
            <a:ext cx="0" cy="23622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Tm="1243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3170099"/>
          </a:xfrm>
          <a:prstGeom prst="rect">
            <a:avLst/>
          </a:prstGeom>
        </p:spPr>
        <p:txBody>
          <a:bodyPr wrap="square">
            <a:spAutoFit/>
          </a:bodyPr>
          <a:lstStyle/>
          <a:p>
            <a:pPr algn="ctr"/>
            <a:r>
              <a:rPr lang="en-US" sz="4000" b="1" dirty="0">
                <a:solidFill>
                  <a:srgbClr val="FF0000"/>
                </a:solidFill>
              </a:rPr>
              <a:t>Please </a:t>
            </a:r>
          </a:p>
          <a:p>
            <a:pPr algn="ctr"/>
            <a:r>
              <a:rPr lang="en-US" sz="4000" b="1" dirty="0" err="1">
                <a:solidFill>
                  <a:schemeClr val="tx2">
                    <a:lumMod val="75000"/>
                  </a:schemeClr>
                </a:solidFill>
              </a:rPr>
              <a:t>Prosim</a:t>
            </a:r>
            <a:r>
              <a:rPr lang="en-US" sz="4000" b="1" dirty="0">
                <a:solidFill>
                  <a:schemeClr val="tx2">
                    <a:lumMod val="75000"/>
                  </a:schemeClr>
                </a:solidFill>
              </a:rPr>
              <a:t> </a:t>
            </a:r>
            <a:r>
              <a:rPr lang="en-US" sz="4000" dirty="0">
                <a:solidFill>
                  <a:schemeClr val="tx2">
                    <a:lumMod val="75000"/>
                  </a:schemeClr>
                </a:solidFill>
              </a:rPr>
              <a:t>(</a:t>
            </a:r>
            <a:r>
              <a:rPr lang="en-US" sz="4000" dirty="0" err="1">
                <a:solidFill>
                  <a:schemeClr val="tx2">
                    <a:lumMod val="75000"/>
                  </a:schemeClr>
                </a:solidFill>
              </a:rPr>
              <a:t>proseem</a:t>
            </a:r>
            <a:r>
              <a:rPr lang="en-US" sz="4000" dirty="0">
                <a:solidFill>
                  <a:schemeClr val="tx2">
                    <a:lumMod val="75000"/>
                  </a:schemeClr>
                </a:solidFill>
              </a:rPr>
              <a:t>)</a:t>
            </a:r>
          </a:p>
          <a:p>
            <a:pPr algn="ctr"/>
            <a:endParaRPr lang="en-US" sz="4000" dirty="0"/>
          </a:p>
          <a:p>
            <a:pPr algn="ctr"/>
            <a:r>
              <a:rPr lang="en-US" sz="4000" b="1" dirty="0">
                <a:solidFill>
                  <a:srgbClr val="FF0000"/>
                </a:solidFill>
              </a:rPr>
              <a:t>Thank You </a:t>
            </a:r>
          </a:p>
          <a:p>
            <a:pPr algn="ctr"/>
            <a:r>
              <a:rPr lang="en-US" sz="4000" b="1" dirty="0" err="1">
                <a:solidFill>
                  <a:schemeClr val="tx2">
                    <a:lumMod val="75000"/>
                  </a:schemeClr>
                </a:solidFill>
              </a:rPr>
              <a:t>Dekuji</a:t>
            </a:r>
            <a:r>
              <a:rPr lang="en-US" sz="4000" dirty="0">
                <a:solidFill>
                  <a:schemeClr val="tx2">
                    <a:lumMod val="75000"/>
                  </a:schemeClr>
                </a:solidFill>
              </a:rPr>
              <a:t> (</a:t>
            </a:r>
            <a:r>
              <a:rPr lang="en-US" sz="4000" dirty="0" err="1">
                <a:solidFill>
                  <a:schemeClr val="tx2">
                    <a:lumMod val="75000"/>
                  </a:schemeClr>
                </a:solidFill>
              </a:rPr>
              <a:t>dyekuyi</a:t>
            </a:r>
            <a:r>
              <a:rPr lang="en-US" sz="4000" dirty="0">
                <a:solidFill>
                  <a:schemeClr val="tx2">
                    <a:lumMod val="75000"/>
                  </a:schemeClr>
                </a:solidFill>
              </a:rPr>
              <a:t>)</a:t>
            </a:r>
          </a:p>
        </p:txBody>
      </p:sp>
    </p:spTree>
    <p:custDataLst>
      <p:tags r:id="rId1"/>
    </p:custDataLst>
  </p:cSld>
  <p:clrMapOvr>
    <a:masterClrMapping/>
  </p:clrMapOvr>
  <p:transition advTm="2740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457200" y="3886200"/>
            <a:ext cx="8229600" cy="1752600"/>
          </a:xfrm>
        </p:spPr>
        <p:txBody>
          <a:bodyPr>
            <a:normAutofit/>
          </a:bodyPr>
          <a:lstStyle/>
          <a:p>
            <a:r>
              <a:rPr lang="en-US" b="1" dirty="0">
                <a:solidFill>
                  <a:srgbClr val="FFC000"/>
                </a:solidFill>
              </a:rPr>
              <a:t>October is Czech Heritage Month</a:t>
            </a:r>
            <a:r>
              <a:rPr lang="en-US" dirty="0">
                <a:solidFill>
                  <a:srgbClr val="FFC000"/>
                </a:solidFill>
              </a:rPr>
              <a:t>,</a:t>
            </a:r>
            <a:br>
              <a:rPr lang="en-US" dirty="0">
                <a:solidFill>
                  <a:srgbClr val="FFC000"/>
                </a:solidFill>
              </a:rPr>
            </a:br>
            <a:r>
              <a:rPr lang="en-US" dirty="0">
                <a:solidFill>
                  <a:schemeClr val="bg1"/>
                </a:solidFill>
              </a:rPr>
              <a:t>and many Texas Czechs fly the flag of </a:t>
            </a:r>
            <a:br>
              <a:rPr lang="en-US" dirty="0">
                <a:solidFill>
                  <a:schemeClr val="bg1"/>
                </a:solidFill>
              </a:rPr>
            </a:br>
            <a:r>
              <a:rPr lang="en-US" dirty="0">
                <a:solidFill>
                  <a:schemeClr val="bg1"/>
                </a:solidFill>
              </a:rPr>
              <a:t>their ancestral home during this month.</a:t>
            </a:r>
          </a:p>
        </p:txBody>
      </p:sp>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7"/>
          <p:cNvGrpSpPr/>
          <p:nvPr/>
        </p:nvGrpSpPr>
        <p:grpSpPr>
          <a:xfrm>
            <a:off x="1" y="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16386" name="Picture 2" descr="CZECH FOUNDING DAY - October 28, 2022 - National Today"/>
          <p:cNvPicPr>
            <a:picLocks noChangeAspect="1" noChangeArrowheads="1"/>
          </p:cNvPicPr>
          <p:nvPr/>
        </p:nvPicPr>
        <p:blipFill>
          <a:blip r:embed="rId4" cstate="print"/>
          <a:srcRect/>
          <a:stretch>
            <a:fillRect/>
          </a:stretch>
        </p:blipFill>
        <p:spPr bwMode="auto">
          <a:xfrm>
            <a:off x="4572000" y="914400"/>
            <a:ext cx="3605416" cy="2895600"/>
          </a:xfrm>
          <a:prstGeom prst="rect">
            <a:avLst/>
          </a:prstGeom>
          <a:noFill/>
        </p:spPr>
      </p:pic>
      <p:sp>
        <p:nvSpPr>
          <p:cNvPr id="10" name="TextBox 9"/>
          <p:cNvSpPr txBox="1"/>
          <p:nvPr/>
        </p:nvSpPr>
        <p:spPr>
          <a:xfrm>
            <a:off x="0" y="5715000"/>
            <a:ext cx="9144000" cy="707886"/>
          </a:xfrm>
          <a:prstGeom prst="rect">
            <a:avLst/>
          </a:prstGeom>
          <a:noFill/>
        </p:spPr>
        <p:txBody>
          <a:bodyPr wrap="square" rtlCol="0">
            <a:spAutoFit/>
          </a:bodyPr>
          <a:lstStyle/>
          <a:p>
            <a:r>
              <a:rPr lang="en-US" sz="2000" b="1" dirty="0">
                <a:solidFill>
                  <a:schemeClr val="bg1"/>
                </a:solidFill>
              </a:rPr>
              <a:t>Czech Founding Day takes place on October 28 every year, a day of celebration and fun because it observes the founding of the first independent Czechoslovakian state.</a:t>
            </a:r>
          </a:p>
        </p:txBody>
      </p:sp>
    </p:spTree>
    <p:custDataLst>
      <p:tags r:id="rId1"/>
    </p:custDataLst>
  </p:cSld>
  <p:clrMapOvr>
    <a:masterClrMapping/>
  </p:clrMapOvr>
  <p:transition advTm="1613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13"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n Memoriam 2019 | Telly Visions"/>
          <p:cNvPicPr>
            <a:picLocks noChangeAspect="1" noChangeArrowheads="1"/>
          </p:cNvPicPr>
          <p:nvPr/>
        </p:nvPicPr>
        <p:blipFill>
          <a:blip r:embed="rId3" cstate="print"/>
          <a:srcRect/>
          <a:stretch>
            <a:fillRect/>
          </a:stretch>
        </p:blipFill>
        <p:spPr bwMode="auto">
          <a:xfrm>
            <a:off x="0" y="0"/>
            <a:ext cx="4191000" cy="2362200"/>
          </a:xfrm>
          <a:prstGeom prst="rect">
            <a:avLst/>
          </a:prstGeom>
          <a:noFill/>
        </p:spPr>
      </p:pic>
      <p:sp>
        <p:nvSpPr>
          <p:cNvPr id="4" name="TextBox 3"/>
          <p:cNvSpPr txBox="1"/>
          <p:nvPr/>
        </p:nvSpPr>
        <p:spPr>
          <a:xfrm>
            <a:off x="0" y="1219200"/>
            <a:ext cx="9144000" cy="1077218"/>
          </a:xfrm>
          <a:prstGeom prst="rect">
            <a:avLst/>
          </a:prstGeom>
          <a:noFill/>
        </p:spPr>
        <p:txBody>
          <a:bodyPr wrap="square" rtlCol="0">
            <a:spAutoFit/>
          </a:bodyPr>
          <a:lstStyle/>
          <a:p>
            <a:pPr fontAlgn="base"/>
            <a:r>
              <a:rPr lang="en-US" sz="3200" b="1" dirty="0">
                <a:solidFill>
                  <a:schemeClr val="bg1"/>
                </a:solidFill>
                <a:latin typeface="Calibri" pitchFamily="34" charset="0"/>
              </a:rPr>
              <a:t>		    </a:t>
            </a:r>
          </a:p>
          <a:p>
            <a:pPr fontAlgn="base"/>
            <a:r>
              <a:rPr lang="en-US" sz="3200" b="1" dirty="0">
                <a:solidFill>
                  <a:schemeClr val="bg1"/>
                </a:solidFill>
                <a:latin typeface="Calibri" pitchFamily="34" charset="0"/>
              </a:rPr>
              <a:t>                       </a:t>
            </a:r>
            <a:endParaRPr lang="en-US" sz="3200" dirty="0">
              <a:solidFill>
                <a:schemeClr val="bg1"/>
              </a:solidFill>
            </a:endParaRPr>
          </a:p>
        </p:txBody>
      </p:sp>
      <p:pic>
        <p:nvPicPr>
          <p:cNvPr id="5" name="Picture 4" descr="Mom in 1970s.JPG"/>
          <p:cNvPicPr>
            <a:picLocks noChangeAspect="1"/>
          </p:cNvPicPr>
          <p:nvPr/>
        </p:nvPicPr>
        <p:blipFill>
          <a:blip r:embed="rId4" cstate="screen"/>
          <a:stretch>
            <a:fillRect/>
          </a:stretch>
        </p:blipFill>
        <p:spPr>
          <a:xfrm>
            <a:off x="6907254" y="3733800"/>
            <a:ext cx="2236746" cy="3124200"/>
          </a:xfrm>
          <a:prstGeom prst="rect">
            <a:avLst/>
          </a:prstGeom>
        </p:spPr>
      </p:pic>
      <p:sp>
        <p:nvSpPr>
          <p:cNvPr id="6" name="TextBox 5"/>
          <p:cNvSpPr txBox="1"/>
          <p:nvPr/>
        </p:nvSpPr>
        <p:spPr>
          <a:xfrm>
            <a:off x="1905000" y="1143000"/>
            <a:ext cx="7239000" cy="1200329"/>
          </a:xfrm>
          <a:prstGeom prst="rect">
            <a:avLst/>
          </a:prstGeom>
          <a:noFill/>
        </p:spPr>
        <p:txBody>
          <a:bodyPr wrap="square" rtlCol="0">
            <a:spAutoFit/>
          </a:bodyPr>
          <a:lstStyle/>
          <a:p>
            <a:r>
              <a:rPr lang="en-US" sz="2400" b="1" dirty="0" err="1" smtClean="0">
                <a:solidFill>
                  <a:srgbClr val="FFD279"/>
                </a:solidFill>
              </a:rPr>
              <a:t>Rubie</a:t>
            </a:r>
            <a:r>
              <a:rPr lang="en-US" sz="2400" b="1" dirty="0" smtClean="0">
                <a:solidFill>
                  <a:srgbClr val="FFD279"/>
                </a:solidFill>
              </a:rPr>
              <a:t> Mae (Machu) </a:t>
            </a:r>
            <a:r>
              <a:rPr lang="en-US" sz="2400" b="1" dirty="0" err="1" smtClean="0">
                <a:solidFill>
                  <a:srgbClr val="FFD279"/>
                </a:solidFill>
              </a:rPr>
              <a:t>Loessin</a:t>
            </a:r>
            <a:r>
              <a:rPr lang="en-US" sz="2400" b="1" dirty="0" smtClean="0">
                <a:solidFill>
                  <a:srgbClr val="FFD279"/>
                </a:solidFill>
              </a:rPr>
              <a:t> </a:t>
            </a:r>
            <a:r>
              <a:rPr lang="en-US" sz="2400" b="1" dirty="0" smtClean="0">
                <a:solidFill>
                  <a:schemeClr val="bg1"/>
                </a:solidFill>
              </a:rPr>
              <a:t>was the eldest of 9 children born to </a:t>
            </a:r>
            <a:r>
              <a:rPr lang="en-US" sz="2400" b="1" dirty="0" err="1" smtClean="0">
                <a:solidFill>
                  <a:schemeClr val="bg1"/>
                </a:solidFill>
              </a:rPr>
              <a:t>Albin</a:t>
            </a:r>
            <a:r>
              <a:rPr lang="en-US" sz="2400" b="1" dirty="0" smtClean="0">
                <a:solidFill>
                  <a:schemeClr val="bg1"/>
                </a:solidFill>
              </a:rPr>
              <a:t> E. and </a:t>
            </a:r>
            <a:r>
              <a:rPr lang="en-US" sz="2400" b="1" dirty="0" err="1" smtClean="0">
                <a:solidFill>
                  <a:schemeClr val="bg1"/>
                </a:solidFill>
              </a:rPr>
              <a:t>Vlasta</a:t>
            </a:r>
            <a:r>
              <a:rPr lang="en-US" sz="2400" b="1" dirty="0" smtClean="0">
                <a:solidFill>
                  <a:schemeClr val="bg1"/>
                </a:solidFill>
              </a:rPr>
              <a:t> (</a:t>
            </a:r>
            <a:r>
              <a:rPr lang="en-US" sz="2400" b="1" dirty="0" err="1" smtClean="0">
                <a:solidFill>
                  <a:schemeClr val="bg1"/>
                </a:solidFill>
              </a:rPr>
              <a:t>Kovar</a:t>
            </a:r>
            <a:r>
              <a:rPr lang="en-US" sz="2400" b="1" dirty="0" smtClean="0">
                <a:solidFill>
                  <a:schemeClr val="bg1"/>
                </a:solidFill>
              </a:rPr>
              <a:t>) Machu of Granger on March 24, 1941. </a:t>
            </a:r>
            <a:endParaRPr lang="en-US" sz="2400" b="1" dirty="0">
              <a:solidFill>
                <a:schemeClr val="bg1"/>
              </a:solidFill>
            </a:endParaRPr>
          </a:p>
        </p:txBody>
      </p:sp>
      <p:sp>
        <p:nvSpPr>
          <p:cNvPr id="7" name="TextBox 6"/>
          <p:cNvSpPr txBox="1"/>
          <p:nvPr/>
        </p:nvSpPr>
        <p:spPr>
          <a:xfrm>
            <a:off x="0" y="2286000"/>
            <a:ext cx="9144000" cy="1569660"/>
          </a:xfrm>
          <a:prstGeom prst="rect">
            <a:avLst/>
          </a:prstGeom>
          <a:noFill/>
        </p:spPr>
        <p:txBody>
          <a:bodyPr wrap="square" rtlCol="0">
            <a:spAutoFit/>
          </a:bodyPr>
          <a:lstStyle/>
          <a:p>
            <a:r>
              <a:rPr lang="en-US" sz="2400" b="1" dirty="0" smtClean="0">
                <a:solidFill>
                  <a:schemeClr val="bg1"/>
                </a:solidFill>
              </a:rPr>
              <a:t>         </a:t>
            </a:r>
            <a:r>
              <a:rPr lang="en-US" sz="2400" b="1" dirty="0" err="1" smtClean="0">
                <a:solidFill>
                  <a:schemeClr val="bg1"/>
                </a:solidFill>
              </a:rPr>
              <a:t>Rubie’s</a:t>
            </a:r>
            <a:r>
              <a:rPr lang="en-US" sz="2400" b="1" dirty="0" smtClean="0">
                <a:solidFill>
                  <a:schemeClr val="bg1"/>
                </a:solidFill>
              </a:rPr>
              <a:t> life of active service within her family and community included leadership roles  in  Granger’s Czech Brethren Church and SPJST Fraternal Lodge 20 as well as her devotion to the Machu Family’s annual reunion and cemetery care.</a:t>
            </a:r>
            <a:endParaRPr lang="en-US" sz="2400" b="1" dirty="0">
              <a:solidFill>
                <a:schemeClr val="bg1"/>
              </a:solidFill>
            </a:endParaRPr>
          </a:p>
        </p:txBody>
      </p:sp>
      <p:sp>
        <p:nvSpPr>
          <p:cNvPr id="8" name="TextBox 7"/>
          <p:cNvSpPr txBox="1"/>
          <p:nvPr/>
        </p:nvSpPr>
        <p:spPr>
          <a:xfrm>
            <a:off x="0" y="3811012"/>
            <a:ext cx="6858000" cy="3046988"/>
          </a:xfrm>
          <a:prstGeom prst="rect">
            <a:avLst/>
          </a:prstGeom>
          <a:noFill/>
        </p:spPr>
        <p:txBody>
          <a:bodyPr wrap="square" rtlCol="0">
            <a:spAutoFit/>
          </a:bodyPr>
          <a:lstStyle/>
          <a:p>
            <a:r>
              <a:rPr lang="en-US" sz="2400" b="1" dirty="0" smtClean="0">
                <a:solidFill>
                  <a:schemeClr val="bg1"/>
                </a:solidFill>
              </a:rPr>
              <a:t>         </a:t>
            </a:r>
            <a:r>
              <a:rPr lang="en-US" sz="2400" b="1" dirty="0" err="1" smtClean="0">
                <a:solidFill>
                  <a:schemeClr val="bg1"/>
                </a:solidFill>
              </a:rPr>
              <a:t>Rubie</a:t>
            </a:r>
            <a:r>
              <a:rPr lang="en-US" sz="2400" b="1" dirty="0" smtClean="0">
                <a:solidFill>
                  <a:schemeClr val="bg1"/>
                </a:solidFill>
              </a:rPr>
              <a:t> and her husband of 62 years, Leslie, resided  in Circleville where </a:t>
            </a:r>
            <a:r>
              <a:rPr lang="en-US" sz="2400" b="1" dirty="0" err="1" smtClean="0">
                <a:solidFill>
                  <a:schemeClr val="bg1"/>
                </a:solidFill>
              </a:rPr>
              <a:t>Rubie</a:t>
            </a:r>
            <a:r>
              <a:rPr lang="en-US" sz="2400" b="1" dirty="0" smtClean="0">
                <a:solidFill>
                  <a:schemeClr val="bg1"/>
                </a:solidFill>
              </a:rPr>
              <a:t> ran a daycare out of their home for 35 years.  She was a well-loved caregiver – of her siblings in their youth, of her grandparents and parents, the numerous children she raised in her home, including her own two sons, Terry and Kelly.  </a:t>
            </a:r>
          </a:p>
          <a:p>
            <a:r>
              <a:rPr lang="en-US" sz="2400" b="1" dirty="0" smtClean="0">
                <a:solidFill>
                  <a:schemeClr val="bg1"/>
                </a:solidFill>
              </a:rPr>
              <a:t>         </a:t>
            </a:r>
            <a:r>
              <a:rPr lang="en-US" sz="2400" b="1" dirty="0" err="1" smtClean="0">
                <a:solidFill>
                  <a:schemeClr val="bg1"/>
                </a:solidFill>
              </a:rPr>
              <a:t>Rubie</a:t>
            </a:r>
            <a:r>
              <a:rPr lang="en-US" sz="2400" b="1" dirty="0" smtClean="0">
                <a:solidFill>
                  <a:schemeClr val="bg1"/>
                </a:solidFill>
              </a:rPr>
              <a:t> departed this life on August 9, 2023.  </a:t>
            </a:r>
            <a:endParaRPr lang="en-US" sz="2400" b="1" dirty="0">
              <a:solidFill>
                <a:schemeClr val="bg1"/>
              </a:solidFill>
            </a:endParaRPr>
          </a:p>
        </p:txBody>
      </p:sp>
    </p:spTree>
    <p:custDataLst>
      <p:tags r:id="rId1"/>
    </p:custDataLst>
  </p:cSld>
  <p:clrMapOvr>
    <a:masterClrMapping/>
  </p:clrMapOvr>
  <p:transition advTm="560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0"/>
            <a:ext cx="9144000" cy="2585323"/>
          </a:xfrm>
          <a:prstGeom prst="rect">
            <a:avLst/>
          </a:prstGeom>
          <a:solidFill>
            <a:schemeClr val="tx1"/>
          </a:solidFill>
        </p:spPr>
        <p:txBody>
          <a:bodyPr wrap="square" rtlCol="0">
            <a:spAutoFit/>
          </a:bodyPr>
          <a:lstStyle/>
          <a:p>
            <a:pPr algn="ctr"/>
            <a:r>
              <a:rPr lang="en-US" sz="4800" b="1" dirty="0">
                <a:solidFill>
                  <a:schemeClr val="bg1"/>
                </a:solidFill>
              </a:rPr>
              <a:t>Machu Family Reunion</a:t>
            </a:r>
          </a:p>
          <a:p>
            <a:pPr algn="ctr"/>
            <a:r>
              <a:rPr lang="en-US" sz="4800" b="1" dirty="0" err="1">
                <a:solidFill>
                  <a:schemeClr val="bg1"/>
                </a:solidFill>
              </a:rPr>
              <a:t>Beyersville</a:t>
            </a:r>
            <a:r>
              <a:rPr lang="en-US" sz="4800" b="1" dirty="0">
                <a:solidFill>
                  <a:schemeClr val="bg1"/>
                </a:solidFill>
              </a:rPr>
              <a:t>, Texas</a:t>
            </a:r>
          </a:p>
          <a:p>
            <a:pPr algn="ctr"/>
            <a:r>
              <a:rPr lang="en-US" sz="4800" b="1" dirty="0">
                <a:solidFill>
                  <a:srgbClr val="FFFF00"/>
                </a:solidFill>
              </a:rPr>
              <a:t>2021</a:t>
            </a:r>
          </a:p>
          <a:p>
            <a:pPr algn="ctr"/>
            <a:endParaRPr lang="en-US" dirty="0">
              <a:solidFill>
                <a:srgbClr val="FFC000"/>
              </a:solidFill>
            </a:endParaRPr>
          </a:p>
        </p:txBody>
      </p:sp>
      <p:pic>
        <p:nvPicPr>
          <p:cNvPr id="4" name="Picture 3" descr="Machu Reunion in Beyersville 2021.jpg"/>
          <p:cNvPicPr>
            <a:picLocks noChangeAspect="1"/>
          </p:cNvPicPr>
          <p:nvPr/>
        </p:nvPicPr>
        <p:blipFill>
          <a:blip r:embed="rId2" cstate="print"/>
          <a:stretch>
            <a:fillRect/>
          </a:stretch>
        </p:blipFill>
        <p:spPr>
          <a:xfrm>
            <a:off x="0" y="2133600"/>
            <a:ext cx="9144000" cy="4724400"/>
          </a:xfrm>
          <a:prstGeom prst="rect">
            <a:avLst/>
          </a:prstGeom>
        </p:spPr>
      </p:pic>
    </p:spTree>
  </p:cSld>
  <p:clrMapOvr>
    <a:masterClrMapping/>
  </p:clrMapOvr>
  <p:transition advTm="13875"/>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Bevel 3"/>
          <p:cNvSpPr/>
          <p:nvPr/>
        </p:nvSpPr>
        <p:spPr>
          <a:xfrm>
            <a:off x="165295" y="242668"/>
            <a:ext cx="4343400" cy="63246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2400" b="1" dirty="0" smtClean="0"/>
              <a:t/>
            </a:r>
            <a:br>
              <a:rPr lang="en-US" sz="2400" b="1" dirty="0" smtClean="0"/>
            </a:br>
            <a:r>
              <a:rPr lang="en-US" sz="2400" b="1" dirty="0" smtClean="0"/>
              <a:t>Machu </a:t>
            </a:r>
            <a:r>
              <a:rPr lang="en-US" sz="2400" b="1" dirty="0"/>
              <a:t>Family </a:t>
            </a:r>
            <a:r>
              <a:rPr lang="en-US" sz="2400" b="1" dirty="0" smtClean="0"/>
              <a:t>Reunion</a:t>
            </a:r>
            <a:endParaRPr lang="en-US" sz="2400" b="1" dirty="0"/>
          </a:p>
          <a:p>
            <a:pPr algn="ctr"/>
            <a:r>
              <a:rPr lang="en-US" sz="2400" b="1" dirty="0"/>
              <a:t/>
            </a:r>
            <a:br>
              <a:rPr lang="en-US" sz="2400" b="1" dirty="0"/>
            </a:br>
            <a:r>
              <a:rPr lang="en-US" sz="2400" b="1" dirty="0" smtClean="0"/>
              <a:t>OFFICERS</a:t>
            </a:r>
            <a:endParaRPr lang="en-US" sz="2400" b="1" dirty="0"/>
          </a:p>
          <a:p>
            <a:pPr algn="ctr"/>
            <a:endParaRPr lang="en-US" dirty="0"/>
          </a:p>
          <a:p>
            <a:pPr algn="ctr"/>
            <a:r>
              <a:rPr lang="en-US" b="1" dirty="0"/>
              <a:t>President:</a:t>
            </a:r>
            <a:r>
              <a:rPr lang="en-US" dirty="0"/>
              <a:t> Lisa </a:t>
            </a:r>
            <a:r>
              <a:rPr lang="en-US" dirty="0" err="1"/>
              <a:t>Whisenant</a:t>
            </a:r>
            <a:endParaRPr lang="en-US" dirty="0"/>
          </a:p>
          <a:p>
            <a:pPr algn="ctr"/>
            <a:r>
              <a:rPr lang="en-US" b="1" dirty="0"/>
              <a:t>Vice President:</a:t>
            </a:r>
            <a:r>
              <a:rPr lang="en-US" dirty="0"/>
              <a:t> Sandra </a:t>
            </a:r>
            <a:r>
              <a:rPr lang="en-US" dirty="0" err="1"/>
              <a:t>Strmiska</a:t>
            </a:r>
            <a:endParaRPr lang="en-US" dirty="0"/>
          </a:p>
          <a:p>
            <a:pPr algn="ctr"/>
            <a:r>
              <a:rPr lang="en-US" b="1" dirty="0"/>
              <a:t>Treasurer:</a:t>
            </a:r>
            <a:r>
              <a:rPr lang="en-US" dirty="0"/>
              <a:t> </a:t>
            </a:r>
            <a:r>
              <a:rPr lang="en-US" dirty="0" smtClean="0"/>
              <a:t>Kendra Werner</a:t>
            </a:r>
            <a:endParaRPr lang="en-US" dirty="0"/>
          </a:p>
          <a:p>
            <a:pPr algn="ctr"/>
            <a:r>
              <a:rPr lang="en-US" b="1" dirty="0"/>
              <a:t>Secretary:</a:t>
            </a:r>
            <a:r>
              <a:rPr lang="en-US" dirty="0"/>
              <a:t> </a:t>
            </a:r>
            <a:r>
              <a:rPr lang="en-US" dirty="0" smtClean="0"/>
              <a:t>Christie Johnson</a:t>
            </a:r>
          </a:p>
          <a:p>
            <a:pPr algn="ctr"/>
            <a:r>
              <a:rPr lang="en-US" dirty="0" smtClean="0"/>
              <a:t/>
            </a:r>
            <a:br>
              <a:rPr lang="en-US" dirty="0" smtClean="0"/>
            </a:br>
            <a:r>
              <a:rPr lang="en-US" sz="2400" b="1" dirty="0" smtClean="0"/>
              <a:t>COMMITTEES</a:t>
            </a:r>
            <a:endParaRPr lang="en-US" b="1" dirty="0" smtClean="0"/>
          </a:p>
          <a:p>
            <a:r>
              <a:rPr lang="en-US" b="1" dirty="0" smtClean="0"/>
              <a:t/>
            </a:r>
            <a:br>
              <a:rPr lang="en-US" b="1" dirty="0" smtClean="0"/>
            </a:br>
            <a:r>
              <a:rPr lang="en-US" b="1" dirty="0" smtClean="0"/>
              <a:t>Kitchen: </a:t>
            </a:r>
            <a:r>
              <a:rPr lang="en-US" dirty="0" smtClean="0"/>
              <a:t>Tina Machu, </a:t>
            </a:r>
            <a:br>
              <a:rPr lang="en-US" dirty="0" smtClean="0"/>
            </a:br>
            <a:r>
              <a:rPr lang="en-US" dirty="0" smtClean="0"/>
              <a:t>               Michelle Hawkins,</a:t>
            </a:r>
            <a:br>
              <a:rPr lang="en-US" dirty="0" smtClean="0"/>
            </a:br>
            <a:r>
              <a:rPr lang="en-US" dirty="0" smtClean="0"/>
              <a:t>               Sandra </a:t>
            </a:r>
            <a:r>
              <a:rPr lang="en-US" dirty="0" err="1" smtClean="0"/>
              <a:t>Strmiska</a:t>
            </a:r>
            <a:endParaRPr lang="en-US" dirty="0" smtClean="0"/>
          </a:p>
          <a:p>
            <a:r>
              <a:rPr lang="en-US" b="1" dirty="0" smtClean="0"/>
              <a:t>Silent Auction: </a:t>
            </a:r>
            <a:r>
              <a:rPr lang="en-US" dirty="0" smtClean="0"/>
              <a:t>Melody Huber</a:t>
            </a:r>
          </a:p>
          <a:p>
            <a:r>
              <a:rPr lang="en-US" b="1" dirty="0" smtClean="0"/>
              <a:t>Facilities: </a:t>
            </a:r>
            <a:r>
              <a:rPr lang="en-US" dirty="0" smtClean="0"/>
              <a:t>Matt </a:t>
            </a:r>
            <a:r>
              <a:rPr lang="en-US" dirty="0" err="1" smtClean="0"/>
              <a:t>Whisenant</a:t>
            </a:r>
            <a:endParaRPr lang="en-US" dirty="0" smtClean="0"/>
          </a:p>
          <a:p>
            <a:pPr algn="ctr"/>
            <a:endParaRPr lang="en-US" dirty="0" smtClean="0"/>
          </a:p>
          <a:p>
            <a:pPr algn="ctr"/>
            <a:endParaRPr lang="en-US" dirty="0"/>
          </a:p>
          <a:p>
            <a:pPr algn="ctr"/>
            <a:endParaRPr lang="en-US" dirty="0"/>
          </a:p>
        </p:txBody>
      </p:sp>
      <p:sp>
        <p:nvSpPr>
          <p:cNvPr id="5" name="Bevel 4"/>
          <p:cNvSpPr/>
          <p:nvPr/>
        </p:nvSpPr>
        <p:spPr>
          <a:xfrm>
            <a:off x="4648200" y="228600"/>
            <a:ext cx="4343400" cy="6324600"/>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Machu Cemetery </a:t>
            </a:r>
            <a:r>
              <a:rPr lang="en-US" sz="2000" b="1" dirty="0" smtClean="0"/>
              <a:t>Association</a:t>
            </a:r>
            <a:r>
              <a:rPr lang="en-US" sz="1000" b="1" dirty="0" smtClean="0"/>
              <a:t/>
            </a:r>
            <a:br>
              <a:rPr lang="en-US" sz="1000" b="1" dirty="0" smtClean="0"/>
            </a:br>
            <a:r>
              <a:rPr lang="en-US" sz="2000" b="1" dirty="0" smtClean="0"/>
              <a:t/>
            </a:r>
            <a:br>
              <a:rPr lang="en-US" sz="2000" b="1" dirty="0" smtClean="0"/>
            </a:br>
            <a:r>
              <a:rPr lang="en-US" sz="2400" b="1" dirty="0" smtClean="0"/>
              <a:t>OFFICERS</a:t>
            </a:r>
            <a:endParaRPr lang="en-US" sz="2000" dirty="0"/>
          </a:p>
          <a:p>
            <a:pPr algn="ctr"/>
            <a:r>
              <a:rPr lang="en-US" b="1" dirty="0" smtClean="0"/>
              <a:t>President</a:t>
            </a:r>
            <a:r>
              <a:rPr lang="en-US" b="1" dirty="0"/>
              <a:t>: </a:t>
            </a:r>
            <a:r>
              <a:rPr lang="en-US" dirty="0"/>
              <a:t>Sandra </a:t>
            </a:r>
            <a:r>
              <a:rPr lang="en-US" dirty="0" err="1"/>
              <a:t>Strmiska</a:t>
            </a:r>
            <a:r>
              <a:rPr lang="en-US" dirty="0"/>
              <a:t/>
            </a:r>
            <a:br>
              <a:rPr lang="en-US" dirty="0"/>
            </a:br>
            <a:r>
              <a:rPr lang="en-US" b="1" dirty="0"/>
              <a:t>Vice President:</a:t>
            </a:r>
            <a:r>
              <a:rPr lang="en-US" dirty="0"/>
              <a:t> </a:t>
            </a:r>
            <a:r>
              <a:rPr lang="en-US" dirty="0" smtClean="0"/>
              <a:t>Terry </a:t>
            </a:r>
            <a:r>
              <a:rPr lang="en-US" dirty="0" err="1" smtClean="0"/>
              <a:t>Loessin</a:t>
            </a:r>
            <a:endParaRPr lang="en-US" b="1" dirty="0"/>
          </a:p>
          <a:p>
            <a:pPr algn="ctr"/>
            <a:r>
              <a:rPr lang="en-US" b="1" dirty="0"/>
              <a:t>Treasurer:</a:t>
            </a:r>
            <a:r>
              <a:rPr lang="en-US" dirty="0"/>
              <a:t> </a:t>
            </a:r>
            <a:r>
              <a:rPr lang="en-US" dirty="0" smtClean="0"/>
              <a:t>Lisa </a:t>
            </a:r>
            <a:r>
              <a:rPr lang="en-US" dirty="0" err="1" smtClean="0"/>
              <a:t>Whisenant</a:t>
            </a:r>
            <a:endParaRPr lang="en-US" b="1" dirty="0"/>
          </a:p>
          <a:p>
            <a:pPr algn="ctr"/>
            <a:r>
              <a:rPr lang="en-US" b="1" dirty="0"/>
              <a:t>Secretary:</a:t>
            </a:r>
            <a:r>
              <a:rPr lang="en-US" dirty="0"/>
              <a:t> </a:t>
            </a:r>
            <a:r>
              <a:rPr lang="en-US" dirty="0" smtClean="0"/>
              <a:t>Debra Haag</a:t>
            </a:r>
            <a:r>
              <a:rPr lang="en-US" sz="900" dirty="0" smtClean="0"/>
              <a:t/>
            </a:r>
            <a:br>
              <a:rPr lang="en-US" sz="900" dirty="0" smtClean="0"/>
            </a:br>
            <a:r>
              <a:rPr lang="en-US" dirty="0" smtClean="0"/>
              <a:t/>
            </a:r>
            <a:br>
              <a:rPr lang="en-US" dirty="0" smtClean="0"/>
            </a:br>
            <a:r>
              <a:rPr lang="en-US" sz="2400" b="1" dirty="0" smtClean="0"/>
              <a:t>Website:</a:t>
            </a:r>
            <a:r>
              <a:rPr lang="en-US" dirty="0" smtClean="0"/>
              <a:t/>
            </a:r>
            <a:br>
              <a:rPr lang="en-US" dirty="0" smtClean="0"/>
            </a:br>
            <a:r>
              <a:rPr lang="en-US" dirty="0" smtClean="0"/>
              <a:t>machu-cemetery.org</a:t>
            </a:r>
            <a:r>
              <a:rPr lang="en-US" sz="800" dirty="0" smtClean="0"/>
              <a:t/>
            </a:r>
            <a:br>
              <a:rPr lang="en-US" sz="800" dirty="0" smtClean="0"/>
            </a:br>
            <a:r>
              <a:rPr lang="en-US" dirty="0" smtClean="0"/>
              <a:t/>
            </a:r>
            <a:br>
              <a:rPr lang="en-US" dirty="0" smtClean="0"/>
            </a:br>
            <a:r>
              <a:rPr lang="en-US" dirty="0" smtClean="0"/>
              <a:t> </a:t>
            </a:r>
            <a:r>
              <a:rPr lang="en-US" sz="2400" b="1" dirty="0" smtClean="0"/>
              <a:t>Donations:</a:t>
            </a:r>
            <a:r>
              <a:rPr lang="en-US" dirty="0" smtClean="0"/>
              <a:t/>
            </a:r>
            <a:br>
              <a:rPr lang="en-US" dirty="0" smtClean="0"/>
            </a:br>
            <a:r>
              <a:rPr lang="en-US" dirty="0" smtClean="0"/>
              <a:t>Machu Cemetery Association</a:t>
            </a:r>
            <a:br>
              <a:rPr lang="en-US" dirty="0" smtClean="0"/>
            </a:br>
            <a:r>
              <a:rPr lang="en-US" dirty="0" smtClean="0"/>
              <a:t>Perpetual Care Fund</a:t>
            </a:r>
            <a:br>
              <a:rPr lang="en-US" dirty="0" smtClean="0"/>
            </a:br>
            <a:r>
              <a:rPr lang="en-US" dirty="0" smtClean="0"/>
              <a:t>c/o Lisa </a:t>
            </a:r>
            <a:r>
              <a:rPr lang="en-US" dirty="0" err="1" smtClean="0"/>
              <a:t>Whisenant</a:t>
            </a:r>
            <a:r>
              <a:rPr lang="en-US" dirty="0" smtClean="0"/>
              <a:t/>
            </a:r>
            <a:br>
              <a:rPr lang="en-US" dirty="0" smtClean="0"/>
            </a:br>
            <a:r>
              <a:rPr lang="en-US" dirty="0" smtClean="0"/>
              <a:t>2900 Zachary Lane</a:t>
            </a:r>
            <a:br>
              <a:rPr lang="en-US" dirty="0" smtClean="0"/>
            </a:br>
            <a:r>
              <a:rPr lang="en-US" dirty="0" smtClean="0"/>
              <a:t>Taylor, TX 76574</a:t>
            </a:r>
            <a:endParaRPr lang="en-US" dirty="0"/>
          </a:p>
        </p:txBody>
      </p:sp>
    </p:spTree>
    <p:custDataLst>
      <p:tags r:id="rId1"/>
    </p:custDataLst>
  </p:cSld>
  <p:clrMapOvr>
    <a:masterClrMapping/>
  </p:clrMapOvr>
  <p:transition advTm="454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0" fill="hold"/>
                                        <p:tgtEl>
                                          <p:spTgt spid="5"/>
                                        </p:tgtEl>
                                        <p:attrNameLst>
                                          <p:attrName>ppt_w</p:attrName>
                                        </p:attrNameLst>
                                      </p:cBhvr>
                                      <p:tavLst>
                                        <p:tav tm="0" fmla="#ppt_w*sin(2.5*pi*$)">
                                          <p:val>
                                            <p:fltVal val="0"/>
                                          </p:val>
                                        </p:tav>
                                        <p:tav tm="100000">
                                          <p:val>
                                            <p:fltVal val="1"/>
                                          </p:val>
                                        </p:tav>
                                      </p:tavLst>
                                    </p:anim>
                                    <p:anim calcmode="lin" valueType="num">
                                      <p:cBhvr>
                                        <p:cTn id="16"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M_Reunion group 2003_John L Machu descendants.jpg"/>
          <p:cNvPicPr>
            <a:picLocks noChangeAspect="1"/>
          </p:cNvPicPr>
          <p:nvPr/>
        </p:nvPicPr>
        <p:blipFill>
          <a:blip r:embed="rId2" cstate="print"/>
          <a:stretch>
            <a:fillRect/>
          </a:stretch>
        </p:blipFill>
        <p:spPr>
          <a:xfrm>
            <a:off x="3352800" y="2153573"/>
            <a:ext cx="4903304" cy="4704427"/>
          </a:xfrm>
          <a:prstGeom prst="rect">
            <a:avLst/>
          </a:prstGeom>
        </p:spPr>
      </p:pic>
      <p:grpSp>
        <p:nvGrpSpPr>
          <p:cNvPr id="8" name="Group 7"/>
          <p:cNvGrpSpPr/>
          <p:nvPr/>
        </p:nvGrpSpPr>
        <p:grpSpPr>
          <a:xfrm>
            <a:off x="0" y="0"/>
            <a:ext cx="9144000" cy="3530927"/>
            <a:chOff x="0" y="0"/>
            <a:chExt cx="9144000" cy="3530927"/>
          </a:xfrm>
        </p:grpSpPr>
        <p:sp>
          <p:nvSpPr>
            <p:cNvPr id="2" name="TextBox 1"/>
            <p:cNvSpPr txBox="1"/>
            <p:nvPr/>
          </p:nvSpPr>
          <p:spPr>
            <a:xfrm>
              <a:off x="1752600" y="0"/>
              <a:ext cx="7391400" cy="2062103"/>
            </a:xfrm>
            <a:prstGeom prst="rect">
              <a:avLst/>
            </a:prstGeom>
            <a:solidFill>
              <a:schemeClr val="tx1"/>
            </a:solidFill>
          </p:spPr>
          <p:txBody>
            <a:bodyPr wrap="square" rtlCol="0">
              <a:spAutoFit/>
            </a:bodyPr>
            <a:lstStyle/>
            <a:p>
              <a:pPr algn="ctr"/>
              <a:r>
                <a:rPr lang="en-US" sz="3200" b="1" dirty="0">
                  <a:solidFill>
                    <a:schemeClr val="bg1"/>
                  </a:solidFill>
                </a:rPr>
                <a:t>Machu Family Reunion</a:t>
              </a:r>
            </a:p>
            <a:p>
              <a:pPr algn="ctr"/>
              <a:r>
                <a:rPr lang="en-US" sz="3200" b="1" dirty="0">
                  <a:solidFill>
                    <a:srgbClr val="FFFF00"/>
                  </a:solidFill>
                </a:rPr>
                <a:t>2003</a:t>
              </a:r>
            </a:p>
            <a:p>
              <a:pPr algn="ctr"/>
              <a:r>
                <a:rPr lang="en-US" sz="3200" b="1" dirty="0">
                  <a:solidFill>
                    <a:schemeClr val="bg1"/>
                  </a:solidFill>
                </a:rPr>
                <a:t/>
              </a:r>
              <a:br>
                <a:rPr lang="en-US" sz="3200" b="1" dirty="0">
                  <a:solidFill>
                    <a:schemeClr val="bg1"/>
                  </a:solidFill>
                </a:rPr>
              </a:br>
              <a:r>
                <a:rPr lang="en-US" sz="3200" b="1" dirty="0">
                  <a:solidFill>
                    <a:srgbClr val="FFC000"/>
                  </a:solidFill>
                </a:rPr>
                <a:t>John L. Machu descendants</a:t>
              </a:r>
              <a:endParaRPr lang="en-US" sz="4000" dirty="0">
                <a:solidFill>
                  <a:srgbClr val="FFC000"/>
                </a:solidFill>
              </a:endParaRPr>
            </a:p>
          </p:txBody>
        </p:sp>
        <p:pic>
          <p:nvPicPr>
            <p:cNvPr id="2050"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sp>
          <p:nvSpPr>
            <p:cNvPr id="7" name="Oval 6"/>
            <p:cNvSpPr/>
            <p:nvPr/>
          </p:nvSpPr>
          <p:spPr>
            <a:xfrm rot="20691399">
              <a:off x="161386" y="1930727"/>
              <a:ext cx="2743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20 years ago</a:t>
              </a:r>
            </a:p>
          </p:txBody>
        </p:sp>
      </p:grpSp>
    </p:spTree>
  </p:cSld>
  <p:clrMapOvr>
    <a:masterClrMapping/>
  </p:clrMapOvr>
  <p:transition advTm="14062"/>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81178" y="225083"/>
            <a:ext cx="6172200" cy="2616101"/>
          </a:xfrm>
          <a:prstGeom prst="rect">
            <a:avLst/>
          </a:prstGeom>
          <a:solidFill>
            <a:schemeClr val="tx1"/>
          </a:solidFill>
        </p:spPr>
        <p:txBody>
          <a:bodyPr wrap="square" rtlCol="0">
            <a:spAutoFit/>
          </a:bodyPr>
          <a:lstStyle/>
          <a:p>
            <a:r>
              <a:rPr lang="en-US" sz="3200" dirty="0" err="1" smtClean="0">
                <a:solidFill>
                  <a:srgbClr val="FFC000"/>
                </a:solidFill>
              </a:rPr>
              <a:t>Pavel</a:t>
            </a:r>
            <a:r>
              <a:rPr lang="en-US" sz="3200" dirty="0" smtClean="0">
                <a:solidFill>
                  <a:srgbClr val="FFC000"/>
                </a:solidFill>
              </a:rPr>
              <a:t> </a:t>
            </a:r>
            <a:r>
              <a:rPr lang="en-US" sz="3200" dirty="0">
                <a:solidFill>
                  <a:srgbClr val="FFC000"/>
                </a:solidFill>
              </a:rPr>
              <a:t>&amp;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a:t>
            </a:r>
            <a:r>
              <a:rPr lang="en-US" sz="2800" dirty="0" smtClean="0">
                <a:solidFill>
                  <a:schemeClr val="bg1"/>
                </a:solidFill>
              </a:rPr>
              <a:t>:</a:t>
            </a:r>
          </a:p>
          <a:p>
            <a:r>
              <a:rPr lang="en-US" sz="2800" dirty="0" smtClean="0">
                <a:solidFill>
                  <a:schemeClr val="bg1"/>
                </a:solidFill>
              </a:rPr>
              <a:t> </a:t>
            </a:r>
            <a:r>
              <a:rPr lang="en-US" sz="2400" dirty="0">
                <a:solidFill>
                  <a:schemeClr val="bg1"/>
                </a:solidFill>
              </a:rPr>
              <a:t/>
            </a:r>
            <a:br>
              <a:rPr lang="en-US" sz="2400" dirty="0">
                <a:solidFill>
                  <a:schemeClr val="bg1"/>
                </a:solidFill>
              </a:rPr>
            </a:br>
            <a:r>
              <a:rPr lang="en-US" sz="2400" b="1" dirty="0" smtClean="0">
                <a:solidFill>
                  <a:schemeClr val="bg1"/>
                </a:solidFill>
              </a:rPr>
              <a:t>Anna, </a:t>
            </a:r>
            <a:r>
              <a:rPr lang="en-US" sz="2400" b="1" dirty="0">
                <a:solidFill>
                  <a:srgbClr val="FFC000"/>
                </a:solidFill>
              </a:rPr>
              <a:t>Paul, Rosie, Joe R., Frances, Charles, Mary, Frank Louis, and John T.</a:t>
            </a:r>
            <a:endParaRPr lang="en-US" sz="2400" dirty="0">
              <a:solidFill>
                <a:srgbClr val="FFC000"/>
              </a:solidFill>
            </a:endParaRPr>
          </a:p>
          <a:p>
            <a:endParaRPr lang="en-US" sz="2800" b="1" dirty="0">
              <a:solidFill>
                <a:srgbClr val="FFC000"/>
              </a:solidFill>
            </a:endParaRPr>
          </a:p>
        </p:txBody>
      </p:sp>
      <p:pic>
        <p:nvPicPr>
          <p:cNvPr id="9" name="Picture 8" descr="DM_Josef and Anna Machu Cervenka.JPG"/>
          <p:cNvPicPr>
            <a:picLocks noChangeAspect="1"/>
          </p:cNvPicPr>
          <p:nvPr/>
        </p:nvPicPr>
        <p:blipFill>
          <a:blip r:embed="rId3" cstate="print"/>
          <a:stretch>
            <a:fillRect/>
          </a:stretch>
        </p:blipFill>
        <p:spPr>
          <a:xfrm>
            <a:off x="3657600" y="2389129"/>
            <a:ext cx="5486400" cy="4468871"/>
          </a:xfrm>
          <a:prstGeom prst="rect">
            <a:avLst/>
          </a:prstGeom>
        </p:spPr>
      </p:pic>
      <p:sp>
        <p:nvSpPr>
          <p:cNvPr id="10" name="TextBox 9"/>
          <p:cNvSpPr txBox="1"/>
          <p:nvPr/>
        </p:nvSpPr>
        <p:spPr>
          <a:xfrm>
            <a:off x="0" y="3657600"/>
            <a:ext cx="6172200" cy="1384995"/>
          </a:xfrm>
          <a:prstGeom prst="rect">
            <a:avLst/>
          </a:prstGeom>
          <a:noFill/>
        </p:spPr>
        <p:txBody>
          <a:bodyPr wrap="square" rtlCol="0">
            <a:spAutoFit/>
          </a:bodyPr>
          <a:lstStyle/>
          <a:p>
            <a:r>
              <a:rPr lang="en-US" sz="2800" b="1" dirty="0" smtClean="0">
                <a:solidFill>
                  <a:srgbClr val="FFC000"/>
                </a:solidFill>
              </a:rPr>
              <a:t>Josef and </a:t>
            </a:r>
            <a:br>
              <a:rPr lang="en-US" sz="2800" b="1" dirty="0" smtClean="0">
                <a:solidFill>
                  <a:srgbClr val="FFC000"/>
                </a:solidFill>
              </a:rPr>
            </a:br>
            <a:r>
              <a:rPr lang="en-US" sz="2800" b="1" dirty="0" smtClean="0">
                <a:solidFill>
                  <a:schemeClr val="bg1"/>
                </a:solidFill>
              </a:rPr>
              <a:t>Anna Machu </a:t>
            </a:r>
            <a:r>
              <a:rPr lang="en-US" sz="2800" b="1" dirty="0" err="1" smtClean="0">
                <a:solidFill>
                  <a:schemeClr val="bg1"/>
                </a:solidFill>
              </a:rPr>
              <a:t>Cervenka</a:t>
            </a:r>
            <a:r>
              <a:rPr lang="en-US" sz="2800" b="1" dirty="0" smtClean="0">
                <a:solidFill>
                  <a:schemeClr val="bg1"/>
                </a:solidFill>
              </a:rPr>
              <a:t> </a:t>
            </a:r>
            <a:r>
              <a:rPr lang="en-US" sz="2800" b="1" dirty="0" smtClean="0">
                <a:solidFill>
                  <a:srgbClr val="FFC000"/>
                </a:solidFill>
              </a:rPr>
              <a:t/>
            </a:r>
            <a:br>
              <a:rPr lang="en-US" sz="2800" b="1" dirty="0" smtClean="0">
                <a:solidFill>
                  <a:srgbClr val="FFC000"/>
                </a:solidFill>
              </a:rPr>
            </a:br>
            <a:r>
              <a:rPr lang="en-US" sz="2800" b="1" dirty="0" smtClean="0">
                <a:solidFill>
                  <a:srgbClr val="FFC000"/>
                </a:solidFill>
              </a:rPr>
              <a:t>in 1884</a:t>
            </a:r>
            <a:endParaRPr lang="en-US" sz="2800" b="1" dirty="0">
              <a:solidFill>
                <a:srgbClr val="FFC000"/>
              </a:solidFill>
            </a:endParaRPr>
          </a:p>
        </p:txBody>
      </p:sp>
    </p:spTree>
  </p:cSld>
  <p:clrMapOvr>
    <a:masterClrMapping/>
  </p:clrMapOvr>
  <p:transition advTm="15937"/>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M_Reunion group 2003_Anna Machu Cervenka descendants.jpg"/>
          <p:cNvPicPr>
            <a:picLocks noChangeAspect="1"/>
          </p:cNvPicPr>
          <p:nvPr/>
        </p:nvPicPr>
        <p:blipFill>
          <a:blip r:embed="rId2" cstate="print"/>
          <a:stretch>
            <a:fillRect/>
          </a:stretch>
        </p:blipFill>
        <p:spPr>
          <a:xfrm>
            <a:off x="3505200" y="2285999"/>
            <a:ext cx="2286000" cy="4553637"/>
          </a:xfrm>
          <a:prstGeom prst="rect">
            <a:avLst/>
          </a:prstGeom>
        </p:spPr>
      </p:pic>
      <p:sp>
        <p:nvSpPr>
          <p:cNvPr id="5" name="TextBox 4"/>
          <p:cNvSpPr txBox="1"/>
          <p:nvPr/>
        </p:nvSpPr>
        <p:spPr>
          <a:xfrm>
            <a:off x="5791200" y="3886200"/>
            <a:ext cx="3352800" cy="830997"/>
          </a:xfrm>
          <a:prstGeom prst="rect">
            <a:avLst/>
          </a:prstGeom>
          <a:noFill/>
        </p:spPr>
        <p:txBody>
          <a:bodyPr wrap="square" rtlCol="0">
            <a:spAutoFit/>
          </a:bodyPr>
          <a:lstStyle/>
          <a:p>
            <a:r>
              <a:rPr lang="en-US" sz="2400" b="1" dirty="0"/>
              <a:t>Lynda </a:t>
            </a:r>
            <a:r>
              <a:rPr lang="en-US" sz="2400" b="1" dirty="0" err="1"/>
              <a:t>Cervenka</a:t>
            </a:r>
            <a:r>
              <a:rPr lang="en-US" sz="2400" b="1" dirty="0"/>
              <a:t> Hall</a:t>
            </a:r>
          </a:p>
          <a:p>
            <a:r>
              <a:rPr lang="en-US" sz="2400" b="1" dirty="0"/>
              <a:t>  Joan </a:t>
            </a:r>
            <a:r>
              <a:rPr lang="en-US" sz="2400" b="1" dirty="0" err="1"/>
              <a:t>Cervenka</a:t>
            </a:r>
            <a:r>
              <a:rPr lang="en-US" sz="2400" b="1" dirty="0"/>
              <a:t> Cobb</a:t>
            </a:r>
          </a:p>
        </p:txBody>
      </p:sp>
      <p:grpSp>
        <p:nvGrpSpPr>
          <p:cNvPr id="7" name="Group 6"/>
          <p:cNvGrpSpPr/>
          <p:nvPr/>
        </p:nvGrpSpPr>
        <p:grpSpPr>
          <a:xfrm>
            <a:off x="0" y="0"/>
            <a:ext cx="9144000" cy="3530927"/>
            <a:chOff x="0" y="0"/>
            <a:chExt cx="9144000" cy="3530927"/>
          </a:xfrm>
        </p:grpSpPr>
        <p:sp>
          <p:nvSpPr>
            <p:cNvPr id="8" name="TextBox 7"/>
            <p:cNvSpPr txBox="1"/>
            <p:nvPr/>
          </p:nvSpPr>
          <p:spPr>
            <a:xfrm>
              <a:off x="1752600" y="0"/>
              <a:ext cx="7391400" cy="2062103"/>
            </a:xfrm>
            <a:prstGeom prst="rect">
              <a:avLst/>
            </a:prstGeom>
            <a:solidFill>
              <a:schemeClr val="tx1"/>
            </a:solidFill>
          </p:spPr>
          <p:txBody>
            <a:bodyPr wrap="square" rtlCol="0">
              <a:spAutoFit/>
            </a:bodyPr>
            <a:lstStyle/>
            <a:p>
              <a:pPr algn="ctr"/>
              <a:r>
                <a:rPr lang="en-US" sz="3200" b="1" dirty="0">
                  <a:solidFill>
                    <a:schemeClr val="bg1"/>
                  </a:solidFill>
                </a:rPr>
                <a:t>Machu Family Reunion</a:t>
              </a:r>
            </a:p>
            <a:p>
              <a:pPr algn="ctr"/>
              <a:r>
                <a:rPr lang="en-US" sz="3200" b="1" dirty="0">
                  <a:solidFill>
                    <a:srgbClr val="FFFF00"/>
                  </a:solidFill>
                </a:rPr>
                <a:t>2003</a:t>
              </a:r>
              <a:r>
                <a:rPr lang="en-US" sz="3200" b="1" dirty="0">
                  <a:solidFill>
                    <a:schemeClr val="bg1"/>
                  </a:solidFill>
                </a:rPr>
                <a:t/>
              </a:r>
              <a:br>
                <a:rPr lang="en-US" sz="3200" b="1" dirty="0">
                  <a:solidFill>
                    <a:schemeClr val="bg1"/>
                  </a:solidFill>
                </a:rPr>
              </a:br>
              <a:r>
                <a:rPr lang="en-US" sz="3200" b="1" dirty="0">
                  <a:solidFill>
                    <a:schemeClr val="bg1"/>
                  </a:solidFill>
                </a:rPr>
                <a:t/>
              </a:r>
              <a:br>
                <a:rPr lang="en-US" sz="3200" b="1" dirty="0">
                  <a:solidFill>
                    <a:schemeClr val="bg1"/>
                  </a:solidFill>
                </a:rPr>
              </a:br>
              <a:r>
                <a:rPr lang="en-US" sz="3200" b="1" dirty="0">
                  <a:solidFill>
                    <a:srgbClr val="FFC000"/>
                  </a:solidFill>
                </a:rPr>
                <a:t>Anna Machu </a:t>
              </a:r>
              <a:r>
                <a:rPr lang="en-US" sz="3200" b="1" dirty="0" err="1">
                  <a:solidFill>
                    <a:srgbClr val="FFC000"/>
                  </a:solidFill>
                </a:rPr>
                <a:t>Cervenka</a:t>
              </a:r>
              <a:r>
                <a:rPr lang="en-US" sz="3200" b="1" dirty="0">
                  <a:solidFill>
                    <a:srgbClr val="FFC000"/>
                  </a:solidFill>
                </a:rPr>
                <a:t> descendants</a:t>
              </a:r>
              <a:endParaRPr lang="en-US" sz="4000" dirty="0">
                <a:solidFill>
                  <a:srgbClr val="FFC000"/>
                </a:solidFill>
              </a:endParaRPr>
            </a:p>
          </p:txBody>
        </p:sp>
        <p:pic>
          <p:nvPicPr>
            <p:cNvPr id="9"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sp>
          <p:nvSpPr>
            <p:cNvPr id="10" name="Oval 9"/>
            <p:cNvSpPr/>
            <p:nvPr/>
          </p:nvSpPr>
          <p:spPr>
            <a:xfrm rot="20691399">
              <a:off x="161386" y="1930727"/>
              <a:ext cx="2743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20 years ago</a:t>
              </a:r>
            </a:p>
          </p:txBody>
        </p:sp>
      </p:grpSp>
    </p:spTree>
  </p:cSld>
  <p:clrMapOvr>
    <a:masterClrMapping/>
  </p:clrMapOvr>
  <p:transition advTm="17172"/>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rot="20642564">
            <a:off x="3074363" y="382401"/>
            <a:ext cx="3657600" cy="624786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4000" b="1" dirty="0" smtClean="0"/>
              <a:t>1 – </a:t>
            </a:r>
            <a:r>
              <a:rPr lang="cs-CZ" sz="4000" b="1" dirty="0" smtClean="0"/>
              <a:t>Jedna</a:t>
            </a:r>
            <a:endParaRPr lang="en-US" sz="4000" b="1" dirty="0" smtClean="0"/>
          </a:p>
          <a:p>
            <a:r>
              <a:rPr lang="en-US" sz="4000" b="1" dirty="0" smtClean="0"/>
              <a:t>2 – </a:t>
            </a:r>
            <a:r>
              <a:rPr lang="cs-CZ" sz="4000" b="1" dirty="0" smtClean="0"/>
              <a:t>dva</a:t>
            </a:r>
            <a:endParaRPr lang="en-US" sz="4000" b="1" dirty="0" smtClean="0"/>
          </a:p>
          <a:p>
            <a:r>
              <a:rPr lang="en-US" sz="4000" b="1" dirty="0" smtClean="0"/>
              <a:t>3 – </a:t>
            </a:r>
            <a:r>
              <a:rPr lang="cs-CZ" sz="4000" b="1" dirty="0" smtClean="0"/>
              <a:t>tři</a:t>
            </a:r>
            <a:endParaRPr lang="en-US" sz="4000" b="1" dirty="0" smtClean="0"/>
          </a:p>
          <a:p>
            <a:r>
              <a:rPr lang="en-US" sz="4000" b="1" dirty="0" smtClean="0"/>
              <a:t>4 – </a:t>
            </a:r>
            <a:r>
              <a:rPr lang="cs-CZ" sz="4000" b="1" dirty="0" smtClean="0"/>
              <a:t>čtyři</a:t>
            </a:r>
            <a:endParaRPr lang="en-US" sz="4000" b="1" dirty="0" smtClean="0"/>
          </a:p>
          <a:p>
            <a:r>
              <a:rPr lang="en-US" sz="4000" b="1" dirty="0" smtClean="0"/>
              <a:t>5 – </a:t>
            </a:r>
            <a:r>
              <a:rPr lang="cs-CZ" sz="4000" b="1" dirty="0" smtClean="0"/>
              <a:t>pět</a:t>
            </a:r>
            <a:endParaRPr lang="en-US" sz="4000" b="1" dirty="0" smtClean="0"/>
          </a:p>
          <a:p>
            <a:r>
              <a:rPr lang="en-US" sz="4000" b="1" dirty="0" smtClean="0"/>
              <a:t>6 – </a:t>
            </a:r>
            <a:r>
              <a:rPr lang="cs-CZ" sz="4000" b="1" dirty="0" smtClean="0"/>
              <a:t>šest</a:t>
            </a:r>
            <a:endParaRPr lang="en-US" sz="4000" b="1" dirty="0" smtClean="0"/>
          </a:p>
          <a:p>
            <a:r>
              <a:rPr lang="en-US" sz="4000" b="1" dirty="0" smtClean="0"/>
              <a:t>7 – </a:t>
            </a:r>
            <a:r>
              <a:rPr lang="cs-CZ" sz="4000" b="1" dirty="0" smtClean="0"/>
              <a:t>sedm</a:t>
            </a:r>
            <a:endParaRPr lang="en-US" sz="4000" b="1" dirty="0" smtClean="0"/>
          </a:p>
          <a:p>
            <a:r>
              <a:rPr lang="en-US" sz="4000" b="1" dirty="0" smtClean="0"/>
              <a:t>8 – </a:t>
            </a:r>
            <a:r>
              <a:rPr lang="cs-CZ" sz="4000" b="1" dirty="0" smtClean="0"/>
              <a:t>osm</a:t>
            </a:r>
            <a:endParaRPr lang="en-US" sz="4000" b="1" dirty="0" smtClean="0"/>
          </a:p>
          <a:p>
            <a:r>
              <a:rPr lang="en-US" sz="4000" b="1" dirty="0" smtClean="0"/>
              <a:t>9 – </a:t>
            </a:r>
            <a:r>
              <a:rPr lang="cs-CZ" sz="4000" b="1" dirty="0" smtClean="0"/>
              <a:t>devět</a:t>
            </a:r>
            <a:endParaRPr lang="en-US" sz="4000" b="1" dirty="0" smtClean="0"/>
          </a:p>
          <a:p>
            <a:r>
              <a:rPr lang="en-US" sz="4000" b="1" dirty="0" smtClean="0"/>
              <a:t>10 – </a:t>
            </a:r>
            <a:r>
              <a:rPr lang="cs-CZ" sz="4000" b="1" dirty="0" smtClean="0"/>
              <a:t>deset</a:t>
            </a:r>
            <a:r>
              <a:rPr lang="en-US" sz="4000" b="1" dirty="0" smtClean="0"/>
              <a:t> </a:t>
            </a:r>
            <a:endParaRPr lang="en-US" sz="4000" b="1" dirty="0"/>
          </a:p>
        </p:txBody>
      </p:sp>
    </p:spTree>
    <p:custDataLst>
      <p:tags r:id="rId1"/>
    </p:custDataLst>
    <p:extLst>
      <p:ext uri="{BB962C8B-B14F-4D97-AF65-F5344CB8AC3E}">
        <p14:creationId xmlns="" xmlns:p14="http://schemas.microsoft.com/office/powerpoint/2010/main" val="3200147123"/>
      </p:ext>
    </p:extLst>
  </p:cSld>
  <p:clrMapOvr>
    <a:masterClrMapping/>
  </p:clrMapOvr>
  <p:transition advTm="1906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81178" y="225083"/>
            <a:ext cx="6172200" cy="2616101"/>
          </a:xfrm>
          <a:prstGeom prst="rect">
            <a:avLst/>
          </a:prstGeom>
          <a:solidFill>
            <a:schemeClr val="tx1"/>
          </a:solidFill>
        </p:spPr>
        <p:txBody>
          <a:bodyPr wrap="square" rtlCol="0">
            <a:spAutoFit/>
          </a:bodyPr>
          <a:lstStyle/>
          <a:p>
            <a:r>
              <a:rPr lang="en-US" sz="3200" dirty="0" err="1" smtClean="0">
                <a:solidFill>
                  <a:srgbClr val="FFC000"/>
                </a:solidFill>
              </a:rPr>
              <a:t>Pavel</a:t>
            </a:r>
            <a:r>
              <a:rPr lang="en-US" sz="3200" dirty="0" smtClean="0">
                <a:solidFill>
                  <a:srgbClr val="FFC000"/>
                </a:solidFill>
              </a:rPr>
              <a:t> </a:t>
            </a:r>
            <a:r>
              <a:rPr lang="en-US" sz="3200" dirty="0">
                <a:solidFill>
                  <a:srgbClr val="FFC000"/>
                </a:solidFill>
              </a:rPr>
              <a:t>&amp;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a:t>
            </a:r>
            <a:r>
              <a:rPr lang="en-US" sz="2800" dirty="0" smtClean="0">
                <a:solidFill>
                  <a:schemeClr val="bg1"/>
                </a:solidFill>
              </a:rPr>
              <a:t>:</a:t>
            </a:r>
          </a:p>
          <a:p>
            <a:r>
              <a:rPr lang="en-US" sz="2800" dirty="0" smtClean="0">
                <a:solidFill>
                  <a:schemeClr val="bg1"/>
                </a:solidFill>
              </a:rPr>
              <a:t> </a:t>
            </a:r>
            <a:r>
              <a:rPr lang="en-US" sz="2400" dirty="0">
                <a:solidFill>
                  <a:schemeClr val="bg1"/>
                </a:solidFill>
              </a:rPr>
              <a:t/>
            </a:r>
            <a:br>
              <a:rPr lang="en-US" sz="2400" dirty="0">
                <a:solidFill>
                  <a:schemeClr val="bg1"/>
                </a:solidFill>
              </a:rPr>
            </a:br>
            <a:r>
              <a:rPr lang="en-US" sz="2400" b="1" dirty="0" smtClean="0">
                <a:solidFill>
                  <a:srgbClr val="FFC000"/>
                </a:solidFill>
              </a:rPr>
              <a:t>Anna, </a:t>
            </a:r>
            <a:r>
              <a:rPr lang="en-US" sz="2400" b="1" dirty="0">
                <a:solidFill>
                  <a:schemeClr val="bg1"/>
                </a:solidFill>
              </a:rPr>
              <a:t>Paul, </a:t>
            </a:r>
            <a:r>
              <a:rPr lang="en-US" sz="2400" b="1" dirty="0">
                <a:solidFill>
                  <a:srgbClr val="FFC000"/>
                </a:solidFill>
              </a:rPr>
              <a:t>Rosie, Joe R., Frances, Charles, Mary, Frank Louis, and John T.</a:t>
            </a:r>
            <a:endParaRPr lang="en-US" sz="2400" dirty="0">
              <a:solidFill>
                <a:srgbClr val="FFC000"/>
              </a:solidFill>
            </a:endParaRPr>
          </a:p>
          <a:p>
            <a:endParaRPr lang="en-US" sz="2800" b="1" dirty="0">
              <a:solidFill>
                <a:srgbClr val="FFC000"/>
              </a:solidFill>
            </a:endParaRPr>
          </a:p>
        </p:txBody>
      </p:sp>
      <p:pic>
        <p:nvPicPr>
          <p:cNvPr id="8" name="Picture 7" descr="DM_Paul H Machu.JPG"/>
          <p:cNvPicPr>
            <a:picLocks noChangeAspect="1"/>
          </p:cNvPicPr>
          <p:nvPr/>
        </p:nvPicPr>
        <p:blipFill>
          <a:blip r:embed="rId3" cstate="print"/>
          <a:stretch>
            <a:fillRect/>
          </a:stretch>
        </p:blipFill>
        <p:spPr>
          <a:xfrm>
            <a:off x="-1" y="2971800"/>
            <a:ext cx="2921229" cy="3886200"/>
          </a:xfrm>
          <a:prstGeom prst="rect">
            <a:avLst/>
          </a:prstGeom>
        </p:spPr>
      </p:pic>
    </p:spTree>
  </p:cSld>
  <p:clrMapOvr>
    <a:masterClrMapping/>
  </p:clrMapOvr>
  <p:transition advTm="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9" name="Picture 8" descr="DM_Paul H Machu.JPG"/>
          <p:cNvPicPr>
            <a:picLocks noChangeAspect="1"/>
          </p:cNvPicPr>
          <p:nvPr/>
        </p:nvPicPr>
        <p:blipFill>
          <a:blip r:embed="rId4" cstate="print"/>
          <a:stretch>
            <a:fillRect/>
          </a:stretch>
        </p:blipFill>
        <p:spPr>
          <a:xfrm>
            <a:off x="-1" y="2971800"/>
            <a:ext cx="2921229" cy="3886200"/>
          </a:xfrm>
          <a:prstGeom prst="rect">
            <a:avLst/>
          </a:prstGeom>
        </p:spPr>
      </p:pic>
      <p:pic>
        <p:nvPicPr>
          <p:cNvPr id="11" name="Picture 10" descr="DM_Cindy and Mark Montgomery of Paul H Machu line.JPG"/>
          <p:cNvPicPr>
            <a:picLocks noChangeAspect="1"/>
          </p:cNvPicPr>
          <p:nvPr/>
        </p:nvPicPr>
        <p:blipFill>
          <a:blip r:embed="rId5" cstate="print"/>
          <a:stretch>
            <a:fillRect/>
          </a:stretch>
        </p:blipFill>
        <p:spPr>
          <a:xfrm>
            <a:off x="4988962" y="4038599"/>
            <a:ext cx="4216401" cy="2819401"/>
          </a:xfrm>
          <a:prstGeom prst="rect">
            <a:avLst/>
          </a:prstGeom>
        </p:spPr>
      </p:pic>
      <p:pic>
        <p:nvPicPr>
          <p:cNvPr id="10" name="Picture 9" descr="DM_Paul H Machu descendants.JPG"/>
          <p:cNvPicPr>
            <a:picLocks noChangeAspect="1"/>
          </p:cNvPicPr>
          <p:nvPr/>
        </p:nvPicPr>
        <p:blipFill>
          <a:blip r:embed="rId6" cstate="print"/>
          <a:stretch>
            <a:fillRect/>
          </a:stretch>
        </p:blipFill>
        <p:spPr>
          <a:xfrm>
            <a:off x="2912012" y="-1"/>
            <a:ext cx="6231988" cy="4059639"/>
          </a:xfrm>
          <a:prstGeom prst="rect">
            <a:avLst/>
          </a:prstGeom>
        </p:spPr>
      </p:pic>
      <p:sp>
        <p:nvSpPr>
          <p:cNvPr id="12" name="TextBox 11"/>
          <p:cNvSpPr txBox="1"/>
          <p:nvPr/>
        </p:nvSpPr>
        <p:spPr>
          <a:xfrm>
            <a:off x="2432538" y="3981157"/>
            <a:ext cx="2971800" cy="3539430"/>
          </a:xfrm>
          <a:prstGeom prst="rect">
            <a:avLst/>
          </a:prstGeom>
          <a:solidFill>
            <a:schemeClr val="tx1"/>
          </a:solidFill>
        </p:spPr>
        <p:txBody>
          <a:bodyPr wrap="square" rtlCol="0">
            <a:spAutoFit/>
          </a:bodyPr>
          <a:lstStyle/>
          <a:p>
            <a:r>
              <a:rPr lang="en-US" sz="2800" b="1" dirty="0" smtClean="0">
                <a:solidFill>
                  <a:schemeClr val="bg1"/>
                </a:solidFill>
              </a:rPr>
              <a:t>Paul H. Machu </a:t>
            </a:r>
            <a:r>
              <a:rPr lang="en-US" sz="2800" i="1" dirty="0" smtClean="0">
                <a:solidFill>
                  <a:srgbClr val="FFC000"/>
                </a:solidFill>
              </a:rPr>
              <a:t>(left) </a:t>
            </a:r>
            <a:r>
              <a:rPr lang="en-US" sz="2800" b="1" dirty="0" smtClean="0">
                <a:solidFill>
                  <a:srgbClr val="FFC000"/>
                </a:solidFill>
              </a:rPr>
              <a:t>descendants, including </a:t>
            </a:r>
            <a:r>
              <a:rPr lang="en-US" sz="2800" i="1" dirty="0" smtClean="0">
                <a:solidFill>
                  <a:srgbClr val="FFC000"/>
                </a:solidFill>
              </a:rPr>
              <a:t/>
            </a:r>
            <a:br>
              <a:rPr lang="en-US" sz="2800" i="1" dirty="0" smtClean="0">
                <a:solidFill>
                  <a:srgbClr val="FFC000"/>
                </a:solidFill>
              </a:rPr>
            </a:br>
            <a:r>
              <a:rPr lang="en-US" sz="2800" b="1" dirty="0" smtClean="0">
                <a:solidFill>
                  <a:srgbClr val="FFC000"/>
                </a:solidFill>
              </a:rPr>
              <a:t>Cindy and Monk Montgomery </a:t>
            </a:r>
            <a:r>
              <a:rPr lang="en-US" sz="2800" i="1" dirty="0" smtClean="0">
                <a:solidFill>
                  <a:srgbClr val="FFC000"/>
                </a:solidFill>
              </a:rPr>
              <a:t>(right)</a:t>
            </a:r>
          </a:p>
          <a:p>
            <a:endParaRPr lang="en-US" sz="2800" b="1" dirty="0" smtClean="0">
              <a:solidFill>
                <a:srgbClr val="FFC000"/>
              </a:solidFill>
            </a:endParaRPr>
          </a:p>
          <a:p>
            <a:endParaRPr lang="en-US" sz="2800" b="1" dirty="0">
              <a:solidFill>
                <a:srgbClr val="FFC000"/>
              </a:solidFill>
            </a:endParaRPr>
          </a:p>
        </p:txBody>
      </p:sp>
    </p:spTree>
    <p:custDataLst>
      <p:tags r:id="rId1"/>
    </p:custDataLst>
  </p:cSld>
  <p:clrMapOvr>
    <a:masterClrMapping/>
  </p:clrMapOvr>
  <p:transition advTm="1374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971800" y="152400"/>
            <a:ext cx="6172200" cy="2862322"/>
          </a:xfrm>
          <a:prstGeom prst="rect">
            <a:avLst/>
          </a:prstGeom>
          <a:solidFill>
            <a:schemeClr val="tx1"/>
          </a:solidFill>
        </p:spPr>
        <p:txBody>
          <a:bodyPr wrap="square" rtlCol="0">
            <a:spAutoFit/>
          </a:bodyPr>
          <a:lstStyle/>
          <a:p>
            <a:r>
              <a:rPr lang="en-US" sz="2800" u="sng" dirty="0">
                <a:solidFill>
                  <a:srgbClr val="FFC000"/>
                </a:solidFill>
              </a:rPr>
              <a:t/>
            </a:r>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endParaRPr lang="en-US" sz="2400" dirty="0">
              <a:solidFill>
                <a:srgbClr val="FFC000"/>
              </a:solidFill>
            </a:endParaRPr>
          </a:p>
          <a:p>
            <a:r>
              <a:rPr lang="en-US" sz="3200" dirty="0">
                <a:solidFill>
                  <a:srgbClr val="FFC000"/>
                </a:solidFill>
              </a:rPr>
              <a:t/>
            </a:r>
            <a:br>
              <a:rPr lang="en-US" sz="3200" dirty="0">
                <a:solidFill>
                  <a:srgbClr val="FFC000"/>
                </a:solidFill>
              </a:rPr>
            </a:br>
            <a:r>
              <a:rPr lang="en-US" sz="3200" dirty="0">
                <a:solidFill>
                  <a:schemeClr val="bg1"/>
                </a:solidFill>
              </a:rPr>
              <a:t>had 9 children:  </a:t>
            </a:r>
            <a:r>
              <a:rPr lang="en-US" sz="2800" dirty="0">
                <a:solidFill>
                  <a:schemeClr val="bg1"/>
                </a:solidFill>
              </a:rPr>
              <a:t/>
            </a:r>
            <a:br>
              <a:rPr lang="en-US" sz="2800" dirty="0">
                <a:solidFill>
                  <a:schemeClr val="bg1"/>
                </a:solidFill>
              </a:rPr>
            </a:br>
            <a:r>
              <a:rPr lang="en-US" sz="2800" b="1" dirty="0">
                <a:solidFill>
                  <a:srgbClr val="FFC000"/>
                </a:solidFill>
              </a:rPr>
              <a:t>Anna, Paul, Rosie, Joe R., Frances, Charles, Mary, Frank Louis, and </a:t>
            </a:r>
            <a:r>
              <a:rPr lang="en-US" sz="2800" b="1" dirty="0">
                <a:solidFill>
                  <a:srgbClr val="99FF33"/>
                </a:solidFill>
              </a:rPr>
              <a:t>John T.</a:t>
            </a:r>
          </a:p>
        </p:txBody>
      </p:sp>
      <p:pic>
        <p:nvPicPr>
          <p:cNvPr id="18434" name="Picture 2" descr="https://www.machu-cemetery.org/images/gallery/Machu_John%20T%20Family.jpg"/>
          <p:cNvPicPr>
            <a:picLocks noChangeAspect="1" noChangeArrowheads="1"/>
          </p:cNvPicPr>
          <p:nvPr/>
        </p:nvPicPr>
        <p:blipFill>
          <a:blip r:embed="rId3" cstate="print"/>
          <a:srcRect/>
          <a:stretch>
            <a:fillRect/>
          </a:stretch>
        </p:blipFill>
        <p:spPr bwMode="auto">
          <a:xfrm>
            <a:off x="0" y="3113531"/>
            <a:ext cx="4800600" cy="3744469"/>
          </a:xfrm>
          <a:prstGeom prst="rect">
            <a:avLst/>
          </a:prstGeom>
          <a:noFill/>
        </p:spPr>
      </p:pic>
      <p:sp>
        <p:nvSpPr>
          <p:cNvPr id="13" name="TextBox 12"/>
          <p:cNvSpPr txBox="1"/>
          <p:nvPr/>
        </p:nvSpPr>
        <p:spPr>
          <a:xfrm>
            <a:off x="4800600" y="4495800"/>
            <a:ext cx="4343400" cy="1569660"/>
          </a:xfrm>
          <a:prstGeom prst="rect">
            <a:avLst/>
          </a:prstGeom>
          <a:noFill/>
        </p:spPr>
        <p:txBody>
          <a:bodyPr wrap="square" rtlCol="0">
            <a:spAutoFit/>
          </a:bodyPr>
          <a:lstStyle/>
          <a:p>
            <a:r>
              <a:rPr lang="en-US" sz="2400" i="1" dirty="0">
                <a:solidFill>
                  <a:srgbClr val="99FF33"/>
                </a:solidFill>
              </a:rPr>
              <a:t>Pictured : </a:t>
            </a:r>
            <a:r>
              <a:rPr lang="en-US" sz="2400" dirty="0">
                <a:solidFill>
                  <a:srgbClr val="99FF33"/>
                </a:solidFill>
              </a:rPr>
              <a:t/>
            </a:r>
            <a:br>
              <a:rPr lang="en-US" sz="2400" dirty="0">
                <a:solidFill>
                  <a:srgbClr val="99FF33"/>
                </a:solidFill>
              </a:rPr>
            </a:br>
            <a:r>
              <a:rPr lang="en-US" sz="2400" b="1" dirty="0">
                <a:solidFill>
                  <a:srgbClr val="99FF33"/>
                </a:solidFill>
              </a:rPr>
              <a:t>John T. Machu</a:t>
            </a:r>
          </a:p>
          <a:p>
            <a:r>
              <a:rPr lang="en-US" sz="2400" b="1" dirty="0">
                <a:solidFill>
                  <a:srgbClr val="99FF33"/>
                </a:solidFill>
              </a:rPr>
              <a:t>and his wife </a:t>
            </a:r>
            <a:r>
              <a:rPr lang="en-US" sz="2400" b="1" dirty="0" err="1">
                <a:solidFill>
                  <a:srgbClr val="99FF33"/>
                </a:solidFill>
              </a:rPr>
              <a:t>Veronika</a:t>
            </a:r>
            <a:r>
              <a:rPr lang="en-US" sz="2400" b="1" dirty="0">
                <a:solidFill>
                  <a:srgbClr val="99FF33"/>
                </a:solidFill>
              </a:rPr>
              <a:t> (</a:t>
            </a:r>
            <a:r>
              <a:rPr lang="en-US" sz="2400" b="1" dirty="0" err="1">
                <a:solidFill>
                  <a:srgbClr val="99FF33"/>
                </a:solidFill>
              </a:rPr>
              <a:t>Pokorny</a:t>
            </a:r>
            <a:r>
              <a:rPr lang="en-US" sz="2400" b="1" dirty="0">
                <a:solidFill>
                  <a:srgbClr val="99FF33"/>
                </a:solidFill>
              </a:rPr>
              <a:t>) </a:t>
            </a:r>
            <a:br>
              <a:rPr lang="en-US" sz="2400" b="1" dirty="0">
                <a:solidFill>
                  <a:srgbClr val="99FF33"/>
                </a:solidFill>
              </a:rPr>
            </a:br>
            <a:r>
              <a:rPr lang="en-US" sz="2400" b="1" dirty="0">
                <a:solidFill>
                  <a:srgbClr val="99FF33"/>
                </a:solidFill>
              </a:rPr>
              <a:t>and their 9 children.</a:t>
            </a:r>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2" name="TextBox 11"/>
          <p:cNvSpPr txBox="1"/>
          <p:nvPr/>
        </p:nvSpPr>
        <p:spPr>
          <a:xfrm>
            <a:off x="2971800" y="-600165"/>
            <a:ext cx="6172200" cy="1200329"/>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r>
              <a:rPr lang="en-US" sz="3600" u="sng" dirty="0">
                <a:solidFill>
                  <a:srgbClr val="FFC000"/>
                </a:solidFill>
              </a:rPr>
              <a:t>Our Patriarch and Matriarch</a:t>
            </a:r>
            <a:r>
              <a:rPr lang="en-US" sz="3600" dirty="0">
                <a:solidFill>
                  <a:srgbClr val="FFC000"/>
                </a:solidFill>
              </a:rPr>
              <a:t>:</a:t>
            </a:r>
            <a:endParaRPr lang="en-US" sz="3600" b="1" dirty="0">
              <a:solidFill>
                <a:srgbClr val="FFC000"/>
              </a:solidFill>
            </a:endParaRPr>
          </a:p>
        </p:txBody>
      </p:sp>
    </p:spTree>
    <p:custDataLst>
      <p:tags r:id="rId1"/>
    </p:custDataLst>
  </p:cSld>
  <p:clrMapOvr>
    <a:masterClrMapping/>
  </p:clrMapOvr>
  <p:transition advTm="269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vertical)">
                                      <p:cBhvr>
                                        <p:cTn id="7" dur="5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iterate type="wd">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2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iterate type="wd">
                                    <p:tmPct val="10000"/>
                                  </p:iterate>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20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9" dur="20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8434"/>
                                        </p:tgtEl>
                                        <p:attrNameLst>
                                          <p:attrName>style.visibility</p:attrName>
                                        </p:attrNameLst>
                                      </p:cBhvr>
                                      <p:to>
                                        <p:strVal val="visible"/>
                                      </p:to>
                                    </p:set>
                                    <p:anim calcmode="lin" valueType="num">
                                      <p:cBhvr>
                                        <p:cTn id="24" dur="500" fill="hold"/>
                                        <p:tgtEl>
                                          <p:spTgt spid="18434"/>
                                        </p:tgtEl>
                                        <p:attrNameLst>
                                          <p:attrName>ppt_w</p:attrName>
                                        </p:attrNameLst>
                                      </p:cBhvr>
                                      <p:tavLst>
                                        <p:tav tm="0">
                                          <p:val>
                                            <p:fltVal val="0"/>
                                          </p:val>
                                        </p:tav>
                                        <p:tav tm="100000">
                                          <p:val>
                                            <p:strVal val="#ppt_w"/>
                                          </p:val>
                                        </p:tav>
                                      </p:tavLst>
                                    </p:anim>
                                    <p:anim calcmode="lin" valueType="num">
                                      <p:cBhvr>
                                        <p:cTn id="25" dur="500" fill="hold"/>
                                        <p:tgtEl>
                                          <p:spTgt spid="18434"/>
                                        </p:tgtEl>
                                        <p:attrNameLst>
                                          <p:attrName>ppt_h</p:attrName>
                                        </p:attrNameLst>
                                      </p:cBhvr>
                                      <p:tavLst>
                                        <p:tav tm="0">
                                          <p:val>
                                            <p:fltVal val="0"/>
                                          </p:val>
                                        </p:tav>
                                        <p:tav tm="100000">
                                          <p:val>
                                            <p:strVal val="#ppt_h"/>
                                          </p:val>
                                        </p:tav>
                                      </p:tavLst>
                                    </p:anim>
                                    <p:animEffect transition="in" filter="fade">
                                      <p:cBhvr>
                                        <p:cTn id="26" dur="500"/>
                                        <p:tgtEl>
                                          <p:spTgt spid="1843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34" name="Picture 2" descr="https://www.machu-cemetery.org/images/gallery/Machu_John%20T%20Family.jpg"/>
          <p:cNvPicPr>
            <a:picLocks noChangeAspect="1" noChangeArrowheads="1"/>
          </p:cNvPicPr>
          <p:nvPr/>
        </p:nvPicPr>
        <p:blipFill>
          <a:blip r:embed="rId3" cstate="print"/>
          <a:srcRect/>
          <a:stretch>
            <a:fillRect/>
          </a:stretch>
        </p:blipFill>
        <p:spPr bwMode="auto">
          <a:xfrm>
            <a:off x="2869809" y="1964131"/>
            <a:ext cx="6274191" cy="4893870"/>
          </a:xfrm>
          <a:prstGeom prst="rect">
            <a:avLst/>
          </a:prstGeom>
          <a:noFill/>
        </p:spPr>
      </p:pic>
      <p:sp>
        <p:nvSpPr>
          <p:cNvPr id="13" name="TextBox 12"/>
          <p:cNvSpPr txBox="1"/>
          <p:nvPr/>
        </p:nvSpPr>
        <p:spPr>
          <a:xfrm>
            <a:off x="2971800" y="0"/>
            <a:ext cx="6172200" cy="1938992"/>
          </a:xfrm>
          <a:prstGeom prst="rect">
            <a:avLst/>
          </a:prstGeom>
          <a:noFill/>
        </p:spPr>
        <p:txBody>
          <a:bodyPr wrap="square" rtlCol="0">
            <a:spAutoFit/>
          </a:bodyPr>
          <a:lstStyle/>
          <a:p>
            <a:r>
              <a:rPr lang="en-US" sz="2400" i="1" dirty="0">
                <a:solidFill>
                  <a:schemeClr val="tx1">
                    <a:lumMod val="85000"/>
                    <a:lumOff val="15000"/>
                  </a:schemeClr>
                </a:solidFill>
              </a:rPr>
              <a:t>Pictured : </a:t>
            </a:r>
            <a:r>
              <a:rPr lang="en-US" sz="2400" dirty="0">
                <a:solidFill>
                  <a:schemeClr val="tx1">
                    <a:lumMod val="85000"/>
                    <a:lumOff val="15000"/>
                  </a:schemeClr>
                </a:solidFill>
              </a:rPr>
              <a:t/>
            </a:r>
            <a:br>
              <a:rPr lang="en-US" sz="2400" dirty="0">
                <a:solidFill>
                  <a:schemeClr val="tx1">
                    <a:lumMod val="85000"/>
                    <a:lumOff val="15000"/>
                  </a:schemeClr>
                </a:solidFill>
              </a:rPr>
            </a:br>
            <a:r>
              <a:rPr lang="en-US" sz="2400" b="1" dirty="0">
                <a:solidFill>
                  <a:schemeClr val="tx1">
                    <a:lumMod val="85000"/>
                    <a:lumOff val="15000"/>
                  </a:schemeClr>
                </a:solidFill>
              </a:rPr>
              <a:t>John T. </a:t>
            </a:r>
            <a:r>
              <a:rPr lang="en-US" sz="2400" b="1" dirty="0" smtClean="0">
                <a:solidFill>
                  <a:schemeClr val="tx1">
                    <a:lumMod val="85000"/>
                    <a:lumOff val="15000"/>
                  </a:schemeClr>
                </a:solidFill>
              </a:rPr>
              <a:t>Machu and </a:t>
            </a:r>
            <a:r>
              <a:rPr lang="en-US" sz="2400" b="1" dirty="0">
                <a:solidFill>
                  <a:schemeClr val="tx1">
                    <a:lumMod val="85000"/>
                    <a:lumOff val="15000"/>
                  </a:schemeClr>
                </a:solidFill>
              </a:rPr>
              <a:t>his wife </a:t>
            </a:r>
            <a:r>
              <a:rPr lang="en-US" sz="2400" b="1" dirty="0" err="1">
                <a:solidFill>
                  <a:schemeClr val="tx1">
                    <a:lumMod val="85000"/>
                    <a:lumOff val="15000"/>
                  </a:schemeClr>
                </a:solidFill>
              </a:rPr>
              <a:t>Veronika</a:t>
            </a:r>
            <a:r>
              <a:rPr lang="en-US" sz="2400" b="1" dirty="0">
                <a:solidFill>
                  <a:schemeClr val="tx1">
                    <a:lumMod val="85000"/>
                    <a:lumOff val="15000"/>
                  </a:schemeClr>
                </a:solidFill>
              </a:rPr>
              <a:t> (</a:t>
            </a:r>
            <a:r>
              <a:rPr lang="en-US" sz="2400" b="1" dirty="0" err="1">
                <a:solidFill>
                  <a:schemeClr val="tx1">
                    <a:lumMod val="85000"/>
                    <a:lumOff val="15000"/>
                  </a:schemeClr>
                </a:solidFill>
              </a:rPr>
              <a:t>Pokorny</a:t>
            </a:r>
            <a:r>
              <a:rPr lang="en-US" sz="2400" b="1" dirty="0">
                <a:solidFill>
                  <a:schemeClr val="tx1">
                    <a:lumMod val="85000"/>
                    <a:lumOff val="15000"/>
                  </a:schemeClr>
                </a:solidFill>
              </a:rPr>
              <a:t>) </a:t>
            </a:r>
            <a:br>
              <a:rPr lang="en-US" sz="2400" b="1" dirty="0">
                <a:solidFill>
                  <a:schemeClr val="tx1">
                    <a:lumMod val="85000"/>
                    <a:lumOff val="15000"/>
                  </a:schemeClr>
                </a:solidFill>
              </a:rPr>
            </a:br>
            <a:r>
              <a:rPr lang="en-US" sz="2400" b="1" dirty="0">
                <a:solidFill>
                  <a:schemeClr val="tx1">
                    <a:lumMod val="85000"/>
                    <a:lumOff val="15000"/>
                  </a:schemeClr>
                </a:solidFill>
              </a:rPr>
              <a:t>and their 9 </a:t>
            </a:r>
            <a:r>
              <a:rPr lang="en-US" sz="2400" b="1" dirty="0" smtClean="0">
                <a:solidFill>
                  <a:schemeClr val="tx1">
                    <a:lumMod val="85000"/>
                    <a:lumOff val="15000"/>
                  </a:schemeClr>
                </a:solidFill>
              </a:rPr>
              <a:t>children: </a:t>
            </a:r>
            <a:r>
              <a:rPr lang="en-US" sz="2400" i="1" dirty="0" smtClean="0">
                <a:solidFill>
                  <a:schemeClr val="tx1">
                    <a:lumMod val="85000"/>
                    <a:lumOff val="15000"/>
                  </a:schemeClr>
                </a:solidFill>
              </a:rPr>
              <a:t>(from left) </a:t>
            </a:r>
            <a:br>
              <a:rPr lang="en-US" sz="2400" i="1" dirty="0" smtClean="0">
                <a:solidFill>
                  <a:schemeClr val="tx1">
                    <a:lumMod val="85000"/>
                    <a:lumOff val="15000"/>
                  </a:schemeClr>
                </a:solidFill>
              </a:rPr>
            </a:br>
            <a:r>
              <a:rPr lang="en-US" sz="2400" b="1" dirty="0" smtClean="0">
                <a:solidFill>
                  <a:srgbClr val="663300"/>
                </a:solidFill>
              </a:rPr>
              <a:t>Vera, Anton P., John L., Joe M., Raymond, Frank R., Rosie, Bertha, and young </a:t>
            </a:r>
            <a:r>
              <a:rPr lang="en-US" sz="2400" b="1" dirty="0" err="1" smtClean="0">
                <a:solidFill>
                  <a:srgbClr val="663300"/>
                </a:solidFill>
              </a:rPr>
              <a:t>Albina</a:t>
            </a:r>
            <a:r>
              <a:rPr lang="en-US" sz="2400" b="1" dirty="0" smtClean="0">
                <a:solidFill>
                  <a:srgbClr val="663300"/>
                </a:solidFill>
              </a:rPr>
              <a:t>. </a:t>
            </a:r>
            <a:endParaRPr lang="en-US" sz="2400" b="1" dirty="0">
              <a:solidFill>
                <a:srgbClr val="663300"/>
              </a:solidFill>
            </a:endParaRPr>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5" name="TextBox 14"/>
          <p:cNvSpPr txBox="1"/>
          <p:nvPr/>
        </p:nvSpPr>
        <p:spPr>
          <a:xfrm>
            <a:off x="0" y="3072348"/>
            <a:ext cx="2895600" cy="3785652"/>
          </a:xfrm>
          <a:prstGeom prst="rect">
            <a:avLst/>
          </a:prstGeom>
          <a:noFill/>
        </p:spPr>
        <p:txBody>
          <a:bodyPr wrap="square" rtlCol="0">
            <a:spAutoFit/>
          </a:bodyPr>
          <a:lstStyle/>
          <a:p>
            <a:r>
              <a:rPr lang="en-US" sz="2000" b="1" dirty="0" smtClean="0"/>
              <a:t>John T. Machu was 3 </a:t>
            </a:r>
            <a:r>
              <a:rPr lang="en-US" sz="2000" b="1" dirty="0" err="1" smtClean="0"/>
              <a:t>y.o</a:t>
            </a:r>
            <a:r>
              <a:rPr lang="en-US" sz="2000" b="1" dirty="0" smtClean="0"/>
              <a:t>. when he immigrated from Usti, Moravia to Texas in 1872 with his parents </a:t>
            </a:r>
            <a:r>
              <a:rPr lang="en-US" sz="2000" b="1" dirty="0" err="1" smtClean="0"/>
              <a:t>Pavel</a:t>
            </a:r>
            <a:r>
              <a:rPr lang="en-US" sz="2000" b="1" dirty="0" smtClean="0"/>
              <a:t> and </a:t>
            </a:r>
            <a:r>
              <a:rPr lang="en-US" sz="2000" b="1" dirty="0" err="1" smtClean="0"/>
              <a:t>Rozina</a:t>
            </a:r>
            <a:r>
              <a:rPr lang="en-US" sz="2000" b="1" dirty="0" smtClean="0"/>
              <a:t> (</a:t>
            </a:r>
            <a:r>
              <a:rPr lang="en-US" sz="2000" b="1" dirty="0" err="1" smtClean="0"/>
              <a:t>Trlica</a:t>
            </a:r>
            <a:r>
              <a:rPr lang="en-US" sz="2000" b="1" dirty="0" smtClean="0"/>
              <a:t>) Machu. </a:t>
            </a:r>
            <a:r>
              <a:rPr lang="en-US" sz="2000" b="1" dirty="0" err="1" smtClean="0"/>
              <a:t>Veronika</a:t>
            </a:r>
            <a:r>
              <a:rPr lang="en-US" sz="2000" b="1" dirty="0" smtClean="0"/>
              <a:t> was 11 when she immigrated from </a:t>
            </a:r>
            <a:r>
              <a:rPr lang="en-US" sz="2000" b="1" dirty="0" err="1" smtClean="0"/>
              <a:t>Polanka</a:t>
            </a:r>
            <a:r>
              <a:rPr lang="en-US" sz="2000" b="1" dirty="0" smtClean="0"/>
              <a:t>, Moravia to Texas in 1881 with her parents Josef and </a:t>
            </a:r>
            <a:r>
              <a:rPr lang="en-US" sz="2000" b="1" dirty="0" err="1" smtClean="0"/>
              <a:t>Rozina</a:t>
            </a:r>
            <a:r>
              <a:rPr lang="en-US" sz="2000" b="1" dirty="0" smtClean="0"/>
              <a:t> (</a:t>
            </a:r>
            <a:r>
              <a:rPr lang="en-US" sz="2000" b="1" dirty="0" err="1" smtClean="0"/>
              <a:t>Belicek</a:t>
            </a:r>
            <a:r>
              <a:rPr lang="en-US" sz="2000" b="1" dirty="0" smtClean="0"/>
              <a:t>) </a:t>
            </a:r>
            <a:r>
              <a:rPr lang="en-US" sz="2000" b="1" dirty="0" err="1" smtClean="0"/>
              <a:t>Pokorny</a:t>
            </a:r>
            <a:r>
              <a:rPr lang="en-US" sz="2000" b="1" dirty="0" smtClean="0"/>
              <a:t>.</a:t>
            </a:r>
            <a:endParaRPr lang="en-US" sz="2000" b="1" dirty="0"/>
          </a:p>
        </p:txBody>
      </p:sp>
    </p:spTree>
    <p:custDataLst>
      <p:tags r:id="rId1"/>
    </p:custDataLst>
  </p:cSld>
  <p:clrMapOvr>
    <a:masterClrMapping/>
  </p:clrMapOvr>
  <p:transition advTm="552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Effect transition="in" filter="fade">
                                      <p:cBhvr>
                                        <p:cTn id="9" dur="500"/>
                                        <p:tgtEl>
                                          <p:spTgt spid="1843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ox(i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5"/>
                                        </p:tgtEl>
                                        <p:attrNameLst>
                                          <p:attrName>style.visibility</p:attrName>
                                        </p:attrNameLst>
                                      </p:cBhvr>
                                      <p:to>
                                        <p:strVal val="visible"/>
                                      </p:to>
                                    </p:set>
                                    <p:anim calcmode="discrete" valueType="clr">
                                      <p:cBhvr override="childStyle">
                                        <p:cTn id="19" dur="50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15"/>
                                        </p:tgtEl>
                                        <p:attrNameLst>
                                          <p:attrName>fillcolor</p:attrName>
                                        </p:attrNameLst>
                                      </p:cBhvr>
                                      <p:tavLst>
                                        <p:tav tm="0">
                                          <p:val>
                                            <p:clrVal>
                                              <a:schemeClr val="accent2"/>
                                            </p:clrVal>
                                          </p:val>
                                        </p:tav>
                                        <p:tav tm="50000">
                                          <p:val>
                                            <p:clrVal>
                                              <a:schemeClr val="hlink"/>
                                            </p:clrVal>
                                          </p:val>
                                        </p:tav>
                                      </p:tavLst>
                                    </p:anim>
                                    <p:set>
                                      <p:cBhvr>
                                        <p:cTn id="21" dur="50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John T Machu family at home.jpg"/>
          <p:cNvPicPr>
            <a:picLocks noChangeAspect="1"/>
          </p:cNvPicPr>
          <p:nvPr/>
        </p:nvPicPr>
        <p:blipFill>
          <a:blip r:embed="rId2" cstate="print"/>
          <a:stretch>
            <a:fillRect/>
          </a:stretch>
        </p:blipFill>
        <p:spPr>
          <a:xfrm>
            <a:off x="2245527" y="2590800"/>
            <a:ext cx="6898473" cy="4267199"/>
          </a:xfrm>
          <a:prstGeom prst="rect">
            <a:avLst/>
          </a:prstGeom>
        </p:spPr>
      </p:pic>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6" name="TextBox 5"/>
          <p:cNvSpPr txBox="1"/>
          <p:nvPr/>
        </p:nvSpPr>
        <p:spPr>
          <a:xfrm>
            <a:off x="2971800" y="914400"/>
            <a:ext cx="6172200" cy="1569660"/>
          </a:xfrm>
          <a:prstGeom prst="rect">
            <a:avLst/>
          </a:prstGeom>
          <a:noFill/>
        </p:spPr>
        <p:txBody>
          <a:bodyPr wrap="square" rtlCol="0">
            <a:spAutoFit/>
          </a:bodyPr>
          <a:lstStyle/>
          <a:p>
            <a:r>
              <a:rPr lang="en-US" sz="2400" i="1" dirty="0">
                <a:solidFill>
                  <a:srgbClr val="99FF33"/>
                </a:solidFill>
              </a:rPr>
              <a:t>Pictured : </a:t>
            </a:r>
            <a:r>
              <a:rPr lang="en-US" sz="2400" dirty="0">
                <a:solidFill>
                  <a:srgbClr val="99FF33"/>
                </a:solidFill>
              </a:rPr>
              <a:t/>
            </a:r>
            <a:br>
              <a:rPr lang="en-US" sz="2400" dirty="0">
                <a:solidFill>
                  <a:srgbClr val="99FF33"/>
                </a:solidFill>
              </a:rPr>
            </a:br>
            <a:r>
              <a:rPr lang="en-US" sz="2400" b="1" dirty="0">
                <a:solidFill>
                  <a:srgbClr val="99FF33"/>
                </a:solidFill>
              </a:rPr>
              <a:t>John T. Machu</a:t>
            </a:r>
          </a:p>
          <a:p>
            <a:r>
              <a:rPr lang="en-US" sz="2400" b="1" dirty="0">
                <a:solidFill>
                  <a:srgbClr val="99FF33"/>
                </a:solidFill>
              </a:rPr>
              <a:t>and his wife </a:t>
            </a:r>
            <a:r>
              <a:rPr lang="en-US" sz="2400" b="1" dirty="0" err="1">
                <a:solidFill>
                  <a:srgbClr val="99FF33"/>
                </a:solidFill>
              </a:rPr>
              <a:t>Veronika</a:t>
            </a:r>
            <a:r>
              <a:rPr lang="en-US" sz="2400" b="1" dirty="0">
                <a:solidFill>
                  <a:srgbClr val="99FF33"/>
                </a:solidFill>
              </a:rPr>
              <a:t> (</a:t>
            </a:r>
            <a:r>
              <a:rPr lang="en-US" sz="2400" b="1" dirty="0" err="1">
                <a:solidFill>
                  <a:srgbClr val="99FF33"/>
                </a:solidFill>
              </a:rPr>
              <a:t>Pokorny</a:t>
            </a:r>
            <a:r>
              <a:rPr lang="en-US" sz="2400" b="1" dirty="0">
                <a:solidFill>
                  <a:srgbClr val="99FF33"/>
                </a:solidFill>
              </a:rPr>
              <a:t>) </a:t>
            </a:r>
            <a:br>
              <a:rPr lang="en-US" sz="2400" b="1" dirty="0">
                <a:solidFill>
                  <a:srgbClr val="99FF33"/>
                </a:solidFill>
              </a:rPr>
            </a:br>
            <a:r>
              <a:rPr lang="en-US" sz="2400" b="1" dirty="0">
                <a:solidFill>
                  <a:srgbClr val="99FF33"/>
                </a:solidFill>
              </a:rPr>
              <a:t>and their 9 children</a:t>
            </a:r>
            <a:r>
              <a:rPr lang="en-US" sz="2400" b="1" dirty="0" smtClean="0">
                <a:solidFill>
                  <a:srgbClr val="99FF33"/>
                </a:solidFill>
              </a:rPr>
              <a:t>. </a:t>
            </a:r>
            <a:endParaRPr lang="en-US" sz="2400" b="1" dirty="0">
              <a:solidFill>
                <a:srgbClr val="99FF33"/>
              </a:solidFill>
            </a:endParaRPr>
          </a:p>
        </p:txBody>
      </p:sp>
      <p:sp>
        <p:nvSpPr>
          <p:cNvPr id="7" name="TextBox 6"/>
          <p:cNvSpPr txBox="1"/>
          <p:nvPr/>
        </p:nvSpPr>
        <p:spPr>
          <a:xfrm>
            <a:off x="0" y="2971800"/>
            <a:ext cx="2514600" cy="4154984"/>
          </a:xfrm>
          <a:prstGeom prst="rect">
            <a:avLst/>
          </a:prstGeom>
          <a:solidFill>
            <a:schemeClr val="tx1"/>
          </a:solidFill>
        </p:spPr>
        <p:txBody>
          <a:bodyPr wrap="square" rtlCol="0">
            <a:spAutoFit/>
          </a:bodyPr>
          <a:lstStyle/>
          <a:p>
            <a:r>
              <a:rPr lang="en-US" sz="2400" b="1" dirty="0" smtClean="0">
                <a:solidFill>
                  <a:srgbClr val="99FF33"/>
                </a:solidFill>
              </a:rPr>
              <a:t>Like many families at photo time, </a:t>
            </a:r>
          </a:p>
          <a:p>
            <a:r>
              <a:rPr lang="en-US" sz="2400" b="1" dirty="0" smtClean="0">
                <a:solidFill>
                  <a:srgbClr val="99FF33"/>
                </a:solidFill>
              </a:rPr>
              <a:t>a son could not be pulled away from his tech gadget – </a:t>
            </a:r>
          </a:p>
          <a:p>
            <a:r>
              <a:rPr lang="en-US" sz="2400" b="1" dirty="0" smtClean="0">
                <a:solidFill>
                  <a:srgbClr val="99FF33"/>
                </a:solidFill>
              </a:rPr>
              <a:t>in this case, </a:t>
            </a:r>
            <a:br>
              <a:rPr lang="en-US" sz="2400" b="1" dirty="0" smtClean="0">
                <a:solidFill>
                  <a:srgbClr val="99FF33"/>
                </a:solidFill>
              </a:rPr>
            </a:br>
            <a:r>
              <a:rPr lang="en-US" sz="2400" b="1" dirty="0" smtClean="0">
                <a:solidFill>
                  <a:srgbClr val="99FF33"/>
                </a:solidFill>
              </a:rPr>
              <a:t>Joe M. keeps his </a:t>
            </a:r>
            <a:r>
              <a:rPr lang="en-US" sz="2400" b="1" dirty="0" err="1" smtClean="0">
                <a:solidFill>
                  <a:srgbClr val="99FF33"/>
                </a:solidFill>
              </a:rPr>
              <a:t>Victrola</a:t>
            </a:r>
            <a:r>
              <a:rPr lang="en-US" sz="2400" b="1" dirty="0" smtClean="0">
                <a:solidFill>
                  <a:srgbClr val="99FF33"/>
                </a:solidFill>
              </a:rPr>
              <a:t> at close at hand!</a:t>
            </a:r>
          </a:p>
          <a:p>
            <a:endParaRPr lang="en-US" sz="2400" b="1" dirty="0" smtClean="0">
              <a:solidFill>
                <a:srgbClr val="99FF33"/>
              </a:solidFill>
            </a:endParaRPr>
          </a:p>
          <a:p>
            <a:endParaRPr lang="en-US" sz="2400" dirty="0"/>
          </a:p>
        </p:txBody>
      </p:sp>
    </p:spTree>
  </p:cSld>
  <p:clrMapOvr>
    <a:masterClrMapping/>
  </p:clrMapOvr>
  <p:transition advClick="0" advTm="336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34" name="Picture 2" descr="https://www.machu-cemetery.org/images/gallery/Machu_John%20T%20Family.jpg"/>
          <p:cNvPicPr>
            <a:picLocks noChangeAspect="1" noChangeArrowheads="1"/>
          </p:cNvPicPr>
          <p:nvPr/>
        </p:nvPicPr>
        <p:blipFill>
          <a:blip r:embed="rId3" cstate="print"/>
          <a:srcRect/>
          <a:stretch>
            <a:fillRect/>
          </a:stretch>
        </p:blipFill>
        <p:spPr bwMode="auto">
          <a:xfrm>
            <a:off x="-1" y="2968283"/>
            <a:ext cx="4986815" cy="3889717"/>
          </a:xfrm>
          <a:prstGeom prst="rect">
            <a:avLst/>
          </a:prstGeom>
          <a:noFill/>
        </p:spPr>
      </p:pic>
      <p:sp>
        <p:nvSpPr>
          <p:cNvPr id="13" name="TextBox 12"/>
          <p:cNvSpPr txBox="1"/>
          <p:nvPr/>
        </p:nvSpPr>
        <p:spPr>
          <a:xfrm>
            <a:off x="4953000" y="0"/>
            <a:ext cx="4191000" cy="6001643"/>
          </a:xfrm>
          <a:prstGeom prst="rect">
            <a:avLst/>
          </a:prstGeom>
          <a:noFill/>
        </p:spPr>
        <p:txBody>
          <a:bodyPr wrap="square" rtlCol="0">
            <a:spAutoFit/>
          </a:bodyPr>
          <a:lstStyle/>
          <a:p>
            <a:r>
              <a:rPr lang="en-US" sz="2400" i="1" dirty="0">
                <a:solidFill>
                  <a:srgbClr val="99FF33"/>
                </a:solidFill>
              </a:rPr>
              <a:t>Pictured : </a:t>
            </a:r>
            <a:r>
              <a:rPr lang="en-US" sz="2400" dirty="0">
                <a:solidFill>
                  <a:srgbClr val="99FF33"/>
                </a:solidFill>
              </a:rPr>
              <a:t/>
            </a:r>
            <a:br>
              <a:rPr lang="en-US" sz="2400" dirty="0">
                <a:solidFill>
                  <a:srgbClr val="99FF33"/>
                </a:solidFill>
              </a:rPr>
            </a:br>
            <a:r>
              <a:rPr lang="en-US" sz="2400" b="1" dirty="0">
                <a:solidFill>
                  <a:srgbClr val="99FF33"/>
                </a:solidFill>
              </a:rPr>
              <a:t>John T. Machu</a:t>
            </a:r>
          </a:p>
          <a:p>
            <a:r>
              <a:rPr lang="en-US" sz="2400" b="1" dirty="0">
                <a:solidFill>
                  <a:srgbClr val="99FF33"/>
                </a:solidFill>
              </a:rPr>
              <a:t>and his wife </a:t>
            </a:r>
            <a:r>
              <a:rPr lang="en-US" sz="2400" b="1" dirty="0" err="1">
                <a:solidFill>
                  <a:srgbClr val="99FF33"/>
                </a:solidFill>
              </a:rPr>
              <a:t>Veronika</a:t>
            </a:r>
            <a:r>
              <a:rPr lang="en-US" sz="2400" b="1" dirty="0">
                <a:solidFill>
                  <a:srgbClr val="99FF33"/>
                </a:solidFill>
              </a:rPr>
              <a:t> (</a:t>
            </a:r>
            <a:r>
              <a:rPr lang="en-US" sz="2400" b="1" dirty="0" err="1">
                <a:solidFill>
                  <a:srgbClr val="99FF33"/>
                </a:solidFill>
              </a:rPr>
              <a:t>Pokorny</a:t>
            </a:r>
            <a:r>
              <a:rPr lang="en-US" sz="2400" b="1" dirty="0">
                <a:solidFill>
                  <a:srgbClr val="99FF33"/>
                </a:solidFill>
              </a:rPr>
              <a:t>) </a:t>
            </a:r>
            <a:br>
              <a:rPr lang="en-US" sz="2400" b="1" dirty="0">
                <a:solidFill>
                  <a:srgbClr val="99FF33"/>
                </a:solidFill>
              </a:rPr>
            </a:br>
            <a:r>
              <a:rPr lang="en-US" sz="2400" b="1" dirty="0" smtClean="0">
                <a:solidFill>
                  <a:srgbClr val="99FF33"/>
                </a:solidFill>
              </a:rPr>
              <a:t>have one of the more</a:t>
            </a:r>
            <a:br>
              <a:rPr lang="en-US" sz="2400" b="1" dirty="0" smtClean="0">
                <a:solidFill>
                  <a:srgbClr val="99FF33"/>
                </a:solidFill>
              </a:rPr>
            </a:br>
            <a:r>
              <a:rPr lang="en-US" sz="2400" b="1" dirty="0" smtClean="0">
                <a:solidFill>
                  <a:srgbClr val="99FF33"/>
                </a:solidFill>
              </a:rPr>
              <a:t>impressive monuments at the</a:t>
            </a:r>
          </a:p>
          <a:p>
            <a:r>
              <a:rPr lang="en-US" sz="2400" b="1" dirty="0" smtClean="0">
                <a:solidFill>
                  <a:srgbClr val="99FF33"/>
                </a:solidFill>
              </a:rPr>
              <a:t>Machu Family Cemetery.</a:t>
            </a:r>
          </a:p>
          <a:p>
            <a:endParaRPr lang="en-US" sz="2400" b="1" dirty="0" smtClean="0">
              <a:solidFill>
                <a:srgbClr val="99FF33"/>
              </a:solidFill>
            </a:endParaRPr>
          </a:p>
          <a:p>
            <a:r>
              <a:rPr lang="en-US" sz="2400" b="1" dirty="0" smtClean="0">
                <a:solidFill>
                  <a:srgbClr val="99FF33"/>
                </a:solidFill>
              </a:rPr>
              <a:t>The couple were active pillars</a:t>
            </a:r>
          </a:p>
          <a:p>
            <a:r>
              <a:rPr lang="en-US" sz="2400" b="1" dirty="0" smtClean="0">
                <a:solidFill>
                  <a:srgbClr val="99FF33"/>
                </a:solidFill>
              </a:rPr>
              <a:t>in the life of their Czech</a:t>
            </a:r>
            <a:br>
              <a:rPr lang="en-US" sz="2400" b="1" dirty="0" smtClean="0">
                <a:solidFill>
                  <a:srgbClr val="99FF33"/>
                </a:solidFill>
              </a:rPr>
            </a:br>
            <a:r>
              <a:rPr lang="en-US" sz="2400" b="1" dirty="0" smtClean="0">
                <a:solidFill>
                  <a:srgbClr val="99FF33"/>
                </a:solidFill>
              </a:rPr>
              <a:t>community in Williamson County, while raising their nine</a:t>
            </a:r>
          </a:p>
          <a:p>
            <a:r>
              <a:rPr lang="en-US" sz="2400" b="1" dirty="0" smtClean="0">
                <a:solidFill>
                  <a:srgbClr val="99FF33"/>
                </a:solidFill>
              </a:rPr>
              <a:t>children.</a:t>
            </a:r>
          </a:p>
          <a:p>
            <a:endParaRPr lang="en-US" sz="2400" b="1" dirty="0" smtClean="0">
              <a:solidFill>
                <a:srgbClr val="99FF33"/>
              </a:solidFill>
            </a:endParaRPr>
          </a:p>
          <a:p>
            <a:r>
              <a:rPr lang="en-US" sz="2400" b="1" dirty="0" smtClean="0">
                <a:solidFill>
                  <a:srgbClr val="99FF33"/>
                </a:solidFill>
              </a:rPr>
              <a:t>John T. was a leader at the local and state level in the Czech Brethren Church and S.P.J.S.T.</a:t>
            </a:r>
            <a:endParaRPr lang="en-US" sz="2400" b="1" dirty="0">
              <a:solidFill>
                <a:srgbClr val="99FF33"/>
              </a:solidFill>
            </a:endParaRPr>
          </a:p>
        </p:txBody>
      </p:sp>
      <p:grpSp>
        <p:nvGrpSpPr>
          <p:cNvPr id="8"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4" name="Picture 13" descr="John T and Veronica Machu monument.jpeg"/>
          <p:cNvPicPr>
            <a:picLocks noChangeAspect="1"/>
          </p:cNvPicPr>
          <p:nvPr/>
        </p:nvPicPr>
        <p:blipFill>
          <a:blip r:embed="rId5" cstate="print"/>
          <a:stretch>
            <a:fillRect/>
          </a:stretch>
        </p:blipFill>
        <p:spPr>
          <a:xfrm>
            <a:off x="0" y="1"/>
            <a:ext cx="4953000" cy="6858000"/>
          </a:xfrm>
          <a:prstGeom prst="rect">
            <a:avLst/>
          </a:prstGeom>
        </p:spPr>
      </p:pic>
    </p:spTree>
    <p:custDataLst>
      <p:tags r:id="rId1"/>
    </p:custDataLst>
  </p:cSld>
  <p:clrMapOvr>
    <a:masterClrMapping/>
  </p:clrMapOvr>
  <p:transition advTm="213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ppt_x"/>
                                          </p:val>
                                        </p:tav>
                                        <p:tav tm="100000">
                                          <p:val>
                                            <p:strVal val="#ppt_x"/>
                                          </p:val>
                                        </p:tav>
                                      </p:tavLst>
                                    </p:anim>
                                    <p:anim calcmode="lin" valueType="num">
                                      <p:cBhvr additive="base">
                                        <p:cTn id="8"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268" y="14068"/>
            <a:ext cx="4495800" cy="6858000"/>
          </a:xfrm>
          <a:prstGeom prst="rect">
            <a:avLst/>
          </a:prstGeom>
          <a:noFill/>
        </p:spPr>
        <p:txBody>
          <a:bodyPr wrap="square" rtlCol="0">
            <a:spAutoFit/>
          </a:bodyPr>
          <a:lstStyle/>
          <a:p>
            <a:pPr algn="ctr"/>
            <a:r>
              <a:rPr lang="en-US" sz="2800" i="1" dirty="0" smtClean="0"/>
              <a:t/>
            </a:r>
            <a:br>
              <a:rPr lang="en-US" sz="2800" i="1" dirty="0" smtClean="0"/>
            </a:br>
            <a:r>
              <a:rPr lang="en-US" sz="2800" i="1" dirty="0" smtClean="0"/>
              <a:t>Family Members Invited to: </a:t>
            </a:r>
            <a:r>
              <a:rPr lang="en-US" sz="2800" b="1" i="1" dirty="0" smtClean="0"/>
              <a:t/>
            </a:r>
            <a:br>
              <a:rPr lang="en-US" sz="2800" b="1" i="1" dirty="0" smtClean="0"/>
            </a:br>
            <a:endParaRPr lang="en-US" sz="2800" b="1" i="1" dirty="0" smtClean="0"/>
          </a:p>
          <a:p>
            <a:pPr algn="ctr"/>
            <a:r>
              <a:rPr lang="en-US" sz="2800" b="1" dirty="0" smtClean="0">
                <a:solidFill>
                  <a:schemeClr val="accent6">
                    <a:lumMod val="50000"/>
                  </a:schemeClr>
                </a:solidFill>
              </a:rPr>
              <a:t>Machu </a:t>
            </a:r>
            <a:r>
              <a:rPr lang="en-US" sz="2800" b="1" dirty="0">
                <a:solidFill>
                  <a:schemeClr val="accent6">
                    <a:lumMod val="50000"/>
                  </a:schemeClr>
                </a:solidFill>
              </a:rPr>
              <a:t>Cemetery Association </a:t>
            </a:r>
            <a:br>
              <a:rPr lang="en-US" sz="2800" b="1" dirty="0">
                <a:solidFill>
                  <a:schemeClr val="accent6">
                    <a:lumMod val="50000"/>
                  </a:schemeClr>
                </a:solidFill>
              </a:rPr>
            </a:br>
            <a:r>
              <a:rPr lang="en-US" sz="2800" b="1" dirty="0">
                <a:solidFill>
                  <a:schemeClr val="accent6">
                    <a:lumMod val="50000"/>
                  </a:schemeClr>
                </a:solidFill>
              </a:rPr>
              <a:t>Officers Meeting</a:t>
            </a:r>
          </a:p>
          <a:p>
            <a:pPr algn="ctr"/>
            <a:endParaRPr lang="en-US" sz="2800" b="1" dirty="0"/>
          </a:p>
          <a:p>
            <a:pPr algn="ctr"/>
            <a:r>
              <a:rPr lang="en-US" sz="2800" b="1" dirty="0">
                <a:solidFill>
                  <a:schemeClr val="accent6">
                    <a:lumMod val="50000"/>
                  </a:schemeClr>
                </a:solidFill>
              </a:rPr>
              <a:t>Saturday</a:t>
            </a:r>
            <a:br>
              <a:rPr lang="en-US" sz="2800" b="1" dirty="0">
                <a:solidFill>
                  <a:schemeClr val="accent6">
                    <a:lumMod val="50000"/>
                  </a:schemeClr>
                </a:solidFill>
              </a:rPr>
            </a:br>
            <a:r>
              <a:rPr lang="en-US" sz="2800" b="1" dirty="0" smtClean="0">
                <a:solidFill>
                  <a:schemeClr val="accent6">
                    <a:lumMod val="50000"/>
                  </a:schemeClr>
                </a:solidFill>
              </a:rPr>
              <a:t>October 14, 2023</a:t>
            </a:r>
            <a:endParaRPr lang="en-US" sz="2800" b="1" dirty="0">
              <a:solidFill>
                <a:schemeClr val="accent6">
                  <a:lumMod val="50000"/>
                </a:schemeClr>
              </a:solidFill>
            </a:endParaRPr>
          </a:p>
          <a:p>
            <a:pPr algn="ctr"/>
            <a:r>
              <a:rPr lang="en-US" sz="2800" b="1" dirty="0" smtClean="0">
                <a:solidFill>
                  <a:schemeClr val="accent6">
                    <a:lumMod val="50000"/>
                  </a:schemeClr>
                </a:solidFill>
              </a:rPr>
              <a:t>2:00 </a:t>
            </a:r>
            <a:r>
              <a:rPr lang="en-US" sz="2800" b="1" dirty="0">
                <a:solidFill>
                  <a:schemeClr val="accent6">
                    <a:lumMod val="50000"/>
                  </a:schemeClr>
                </a:solidFill>
              </a:rPr>
              <a:t>p.m.</a:t>
            </a:r>
          </a:p>
          <a:p>
            <a:pPr algn="ctr"/>
            <a:r>
              <a:rPr lang="en-US" sz="2800" b="1" dirty="0">
                <a:solidFill>
                  <a:schemeClr val="accent6">
                    <a:lumMod val="50000"/>
                  </a:schemeClr>
                </a:solidFill>
              </a:rPr>
              <a:t>at</a:t>
            </a:r>
            <a:br>
              <a:rPr lang="en-US" sz="2800" b="1" dirty="0">
                <a:solidFill>
                  <a:schemeClr val="accent6">
                    <a:lumMod val="50000"/>
                  </a:schemeClr>
                </a:solidFill>
              </a:rPr>
            </a:br>
            <a:r>
              <a:rPr lang="en-US" sz="2800" b="1" dirty="0">
                <a:solidFill>
                  <a:schemeClr val="accent6">
                    <a:lumMod val="50000"/>
                  </a:schemeClr>
                </a:solidFill>
              </a:rPr>
              <a:t>Machu Cemetery </a:t>
            </a:r>
            <a:r>
              <a:rPr lang="en-US" sz="2800" b="1" dirty="0" smtClean="0">
                <a:solidFill>
                  <a:schemeClr val="accent6">
                    <a:lumMod val="50000"/>
                  </a:schemeClr>
                </a:solidFill>
              </a:rPr>
              <a:t>Pavilion</a:t>
            </a:r>
          </a:p>
          <a:p>
            <a:pPr algn="ctr"/>
            <a:endParaRPr lang="en-US" sz="2800" b="1" dirty="0" smtClean="0">
              <a:solidFill>
                <a:schemeClr val="accent6">
                  <a:lumMod val="50000"/>
                </a:schemeClr>
              </a:solidFill>
            </a:endParaRPr>
          </a:p>
          <a:p>
            <a:pPr algn="ctr"/>
            <a:r>
              <a:rPr lang="en-US" sz="2000" b="1" dirty="0" smtClean="0">
                <a:solidFill>
                  <a:schemeClr val="accent6">
                    <a:lumMod val="50000"/>
                  </a:schemeClr>
                </a:solidFill>
              </a:rPr>
              <a:t>Afternoon </a:t>
            </a:r>
            <a:r>
              <a:rPr lang="en-US" sz="2000" b="1" dirty="0" err="1" smtClean="0">
                <a:solidFill>
                  <a:schemeClr val="accent6">
                    <a:lumMod val="50000"/>
                  </a:schemeClr>
                </a:solidFill>
              </a:rPr>
              <a:t>svačina</a:t>
            </a:r>
            <a:r>
              <a:rPr lang="en-US" sz="2000" b="1" dirty="0" smtClean="0">
                <a:solidFill>
                  <a:schemeClr val="accent6">
                    <a:lumMod val="50000"/>
                  </a:schemeClr>
                </a:solidFill>
              </a:rPr>
              <a:t> includes </a:t>
            </a:r>
            <a:r>
              <a:rPr lang="en-US" sz="2000" b="1" dirty="0" err="1" smtClean="0">
                <a:solidFill>
                  <a:schemeClr val="accent6">
                    <a:lumMod val="50000"/>
                  </a:schemeClr>
                </a:solidFill>
              </a:rPr>
              <a:t>kolaches</a:t>
            </a:r>
            <a:r>
              <a:rPr lang="en-US" sz="2000" b="1" dirty="0" smtClean="0">
                <a:solidFill>
                  <a:schemeClr val="accent6">
                    <a:lumMod val="50000"/>
                  </a:schemeClr>
                </a:solidFill>
              </a:rPr>
              <a:t>!</a:t>
            </a:r>
            <a:endParaRPr lang="en-US" sz="2000" dirty="0" smtClean="0">
              <a:solidFill>
                <a:schemeClr val="accent6">
                  <a:lumMod val="50000"/>
                </a:schemeClr>
              </a:solidFill>
            </a:endParaRPr>
          </a:p>
          <a:p>
            <a:pPr algn="ctr"/>
            <a:r>
              <a:rPr lang="en-US" sz="2800" b="1" dirty="0"/>
              <a:t/>
            </a:r>
            <a:br>
              <a:rPr lang="en-US" sz="2800" b="1" dirty="0"/>
            </a:br>
            <a:r>
              <a:rPr lang="en-US" sz="2000" i="1" dirty="0" smtClean="0">
                <a:solidFill>
                  <a:schemeClr val="accent6">
                    <a:lumMod val="50000"/>
                  </a:schemeClr>
                </a:solidFill>
              </a:rPr>
              <a:t>In </a:t>
            </a:r>
            <a:r>
              <a:rPr lang="en-US" sz="2000" i="1" dirty="0">
                <a:solidFill>
                  <a:schemeClr val="accent6">
                    <a:lumMod val="50000"/>
                  </a:schemeClr>
                </a:solidFill>
              </a:rPr>
              <a:t>case of inclement </a:t>
            </a:r>
            <a:r>
              <a:rPr lang="en-US" sz="2000" i="1" dirty="0" smtClean="0">
                <a:solidFill>
                  <a:schemeClr val="accent6">
                    <a:lumMod val="50000"/>
                  </a:schemeClr>
                </a:solidFill>
              </a:rPr>
              <a:t>weather:</a:t>
            </a:r>
            <a:r>
              <a:rPr lang="en-US" sz="2000" i="1" dirty="0">
                <a:solidFill>
                  <a:schemeClr val="accent6">
                    <a:lumMod val="50000"/>
                  </a:schemeClr>
                </a:solidFill>
              </a:rPr>
              <a:t/>
            </a:r>
            <a:br>
              <a:rPr lang="en-US" sz="2000" i="1" dirty="0">
                <a:solidFill>
                  <a:schemeClr val="accent6">
                    <a:lumMod val="50000"/>
                  </a:schemeClr>
                </a:solidFill>
              </a:rPr>
            </a:br>
            <a:r>
              <a:rPr lang="en-US" sz="2000" i="1" dirty="0" smtClean="0">
                <a:solidFill>
                  <a:schemeClr val="accent6">
                    <a:lumMod val="50000"/>
                  </a:schemeClr>
                </a:solidFill>
              </a:rPr>
              <a:t>Terry </a:t>
            </a:r>
            <a:r>
              <a:rPr lang="en-US" sz="2000" i="1" dirty="0" err="1" smtClean="0">
                <a:solidFill>
                  <a:schemeClr val="accent6">
                    <a:lumMod val="50000"/>
                  </a:schemeClr>
                </a:solidFill>
              </a:rPr>
              <a:t>Loessin’s</a:t>
            </a:r>
            <a:r>
              <a:rPr lang="en-US" sz="2000" i="1" dirty="0" smtClean="0">
                <a:solidFill>
                  <a:schemeClr val="accent6">
                    <a:lumMod val="50000"/>
                  </a:schemeClr>
                </a:solidFill>
              </a:rPr>
              <a:t> home in Circleville</a:t>
            </a:r>
            <a:endParaRPr lang="en-US" sz="2400" dirty="0"/>
          </a:p>
        </p:txBody>
      </p:sp>
      <p:sp>
        <p:nvSpPr>
          <p:cNvPr id="4" name="Bevel 3"/>
          <p:cNvSpPr/>
          <p:nvPr/>
        </p:nvSpPr>
        <p:spPr>
          <a:xfrm>
            <a:off x="4346917" y="112542"/>
            <a:ext cx="4754879" cy="6654018"/>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Machu Cemetery </a:t>
            </a:r>
            <a:r>
              <a:rPr lang="en-US" sz="2200" b="1" dirty="0" smtClean="0"/>
              <a:t>Association</a:t>
            </a:r>
            <a:r>
              <a:rPr lang="en-US" sz="1000" b="1" dirty="0" smtClean="0"/>
              <a:t/>
            </a:r>
            <a:br>
              <a:rPr lang="en-US" sz="1000" b="1" dirty="0" smtClean="0"/>
            </a:br>
            <a:r>
              <a:rPr lang="en-US" sz="2000" b="1" dirty="0" smtClean="0"/>
              <a:t/>
            </a:r>
            <a:br>
              <a:rPr lang="en-US" sz="2000" b="1" dirty="0" smtClean="0"/>
            </a:br>
            <a:r>
              <a:rPr lang="en-US" sz="2400" b="1" dirty="0" smtClean="0"/>
              <a:t>OFFICERS</a:t>
            </a:r>
            <a:endParaRPr lang="en-US" sz="2000" dirty="0"/>
          </a:p>
          <a:p>
            <a:pPr algn="ctr"/>
            <a:r>
              <a:rPr lang="en-US" sz="2000" b="1" dirty="0" smtClean="0"/>
              <a:t>President</a:t>
            </a:r>
            <a:r>
              <a:rPr lang="en-US" sz="2000" b="1" dirty="0"/>
              <a:t>: </a:t>
            </a:r>
            <a:r>
              <a:rPr lang="en-US" sz="2000" dirty="0"/>
              <a:t>Sandra </a:t>
            </a:r>
            <a:r>
              <a:rPr lang="en-US" sz="2000" dirty="0" err="1"/>
              <a:t>Strmiska</a:t>
            </a:r>
            <a:r>
              <a:rPr lang="en-US" sz="2000" dirty="0"/>
              <a:t/>
            </a:r>
            <a:br>
              <a:rPr lang="en-US" sz="2000" dirty="0"/>
            </a:br>
            <a:r>
              <a:rPr lang="en-US" sz="2000" b="1" dirty="0"/>
              <a:t>Vice President:</a:t>
            </a:r>
            <a:r>
              <a:rPr lang="en-US" sz="2000" dirty="0"/>
              <a:t> </a:t>
            </a:r>
            <a:r>
              <a:rPr lang="en-US" sz="2000" dirty="0" smtClean="0"/>
              <a:t>Terry </a:t>
            </a:r>
            <a:r>
              <a:rPr lang="en-US" sz="2000" dirty="0" err="1" smtClean="0"/>
              <a:t>Loessin</a:t>
            </a:r>
            <a:endParaRPr lang="en-US" sz="2000" b="1" dirty="0"/>
          </a:p>
          <a:p>
            <a:pPr algn="ctr"/>
            <a:r>
              <a:rPr lang="en-US" sz="2000" b="1" dirty="0"/>
              <a:t>Treasurer:</a:t>
            </a:r>
            <a:r>
              <a:rPr lang="en-US" sz="2000" dirty="0"/>
              <a:t> </a:t>
            </a:r>
            <a:r>
              <a:rPr lang="en-US" sz="2000" dirty="0" smtClean="0"/>
              <a:t>Lisa </a:t>
            </a:r>
            <a:r>
              <a:rPr lang="en-US" sz="2000" dirty="0" err="1" smtClean="0"/>
              <a:t>Whisenant</a:t>
            </a:r>
            <a:endParaRPr lang="en-US" sz="2000" b="1" dirty="0"/>
          </a:p>
          <a:p>
            <a:pPr algn="ctr"/>
            <a:r>
              <a:rPr lang="en-US" sz="2000" b="1" dirty="0"/>
              <a:t>Secretary:</a:t>
            </a:r>
            <a:r>
              <a:rPr lang="en-US" sz="2000" dirty="0"/>
              <a:t> </a:t>
            </a:r>
            <a:r>
              <a:rPr lang="en-US" sz="2000" dirty="0" smtClean="0"/>
              <a:t>Debra Haag</a:t>
            </a:r>
            <a:r>
              <a:rPr lang="en-US" sz="900" dirty="0" smtClean="0"/>
              <a:t/>
            </a:r>
            <a:br>
              <a:rPr lang="en-US" sz="900" dirty="0" smtClean="0"/>
            </a:br>
            <a:r>
              <a:rPr lang="en-US" dirty="0" smtClean="0"/>
              <a:t/>
            </a:r>
            <a:br>
              <a:rPr lang="en-US" dirty="0" smtClean="0"/>
            </a:br>
            <a:r>
              <a:rPr lang="en-US" sz="2400" b="1" dirty="0" smtClean="0"/>
              <a:t>Website:</a:t>
            </a:r>
            <a:r>
              <a:rPr lang="en-US" dirty="0" smtClean="0"/>
              <a:t/>
            </a:r>
            <a:br>
              <a:rPr lang="en-US" dirty="0" smtClean="0"/>
            </a:br>
            <a:r>
              <a:rPr lang="en-US" sz="2000" dirty="0" smtClean="0"/>
              <a:t>machu-cemetery.org</a:t>
            </a:r>
            <a:r>
              <a:rPr lang="en-US" sz="800" dirty="0" smtClean="0"/>
              <a:t/>
            </a:r>
            <a:br>
              <a:rPr lang="en-US" sz="800" dirty="0" smtClean="0"/>
            </a:br>
            <a:r>
              <a:rPr lang="en-US" dirty="0" smtClean="0"/>
              <a:t/>
            </a:r>
            <a:br>
              <a:rPr lang="en-US" dirty="0" smtClean="0"/>
            </a:br>
            <a:r>
              <a:rPr lang="en-US" dirty="0" smtClean="0"/>
              <a:t> </a:t>
            </a:r>
            <a:r>
              <a:rPr lang="en-US" sz="2400" b="1" dirty="0" smtClean="0"/>
              <a:t>Donations:</a:t>
            </a:r>
            <a:r>
              <a:rPr lang="en-US" dirty="0" smtClean="0"/>
              <a:t/>
            </a:r>
            <a:br>
              <a:rPr lang="en-US" dirty="0" smtClean="0"/>
            </a:br>
            <a:r>
              <a:rPr lang="en-US" sz="2000" dirty="0" smtClean="0"/>
              <a:t>Machu Cemetery Association</a:t>
            </a:r>
            <a:br>
              <a:rPr lang="en-US" sz="2000" dirty="0" smtClean="0"/>
            </a:br>
            <a:r>
              <a:rPr lang="en-US" sz="2000" dirty="0" smtClean="0"/>
              <a:t>Perpetual Care Fund</a:t>
            </a:r>
            <a:br>
              <a:rPr lang="en-US" sz="2000" dirty="0" smtClean="0"/>
            </a:br>
            <a:r>
              <a:rPr lang="en-US" sz="2000" dirty="0" smtClean="0"/>
              <a:t>c/o Lisa </a:t>
            </a:r>
            <a:r>
              <a:rPr lang="en-US" sz="2000" dirty="0" err="1" smtClean="0"/>
              <a:t>Whisenant</a:t>
            </a:r>
            <a:r>
              <a:rPr lang="en-US" sz="2000" dirty="0" smtClean="0"/>
              <a:t/>
            </a:r>
            <a:br>
              <a:rPr lang="en-US" sz="2000" dirty="0" smtClean="0"/>
            </a:br>
            <a:r>
              <a:rPr lang="en-US" sz="2000" dirty="0" smtClean="0"/>
              <a:t>2900 Zachary Lane</a:t>
            </a:r>
            <a:br>
              <a:rPr lang="en-US" sz="2000" dirty="0" smtClean="0"/>
            </a:br>
            <a:r>
              <a:rPr lang="en-US" sz="2000" dirty="0" smtClean="0"/>
              <a:t>Taylor, TX 76574</a:t>
            </a:r>
            <a:endParaRPr lang="en-US" sz="2000" dirty="0"/>
          </a:p>
        </p:txBody>
      </p:sp>
    </p:spTree>
    <p:custDataLst>
      <p:tags r:id="rId1"/>
    </p:custDataLst>
  </p:cSld>
  <p:clrMapOvr>
    <a:masterClrMapping/>
  </p:clrMapOvr>
  <p:transition advTm="4151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4000"/>
                                  </p:stCondLst>
                                  <p:iterate type="wd">
                                    <p:tmPct val="2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iterate type="wd">
                                    <p:tmPct val="20000"/>
                                  </p:iterate>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4000"/>
                                  </p:stCondLst>
                                  <p:iterate type="wd">
                                    <p:tmPct val="20000"/>
                                  </p:iterate>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4000"/>
                                  </p:stCondLst>
                                  <p:iterate type="wd">
                                    <p:tmPct val="20000"/>
                                  </p:iterate>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4000"/>
                                  </p:stCondLst>
                                  <p:iterate type="wd">
                                    <p:tmPct val="20000"/>
                                  </p:iterate>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0"/>
                                  </p:stCondLst>
                                  <p:iterate type="wd">
                                    <p:tmPct val="20000"/>
                                  </p:iterate>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grpId="0" nodeType="clickEffect">
                                  <p:stCondLst>
                                    <p:cond delay="4000"/>
                                  </p:stCondLst>
                                  <p:iterate type="wd">
                                    <p:tmPct val="20000"/>
                                  </p:iterate>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8" name="Picture 7" descr="DM_Joe John and Frank Anton Raymond Machu.JPG"/>
          <p:cNvPicPr>
            <a:picLocks noChangeAspect="1"/>
          </p:cNvPicPr>
          <p:nvPr/>
        </p:nvPicPr>
        <p:blipFill>
          <a:blip r:embed="rId4" cstate="print"/>
          <a:stretch>
            <a:fillRect/>
          </a:stretch>
        </p:blipFill>
        <p:spPr>
          <a:xfrm>
            <a:off x="4038942" y="0"/>
            <a:ext cx="5105058" cy="6858000"/>
          </a:xfrm>
          <a:prstGeom prst="rect">
            <a:avLst/>
          </a:prstGeom>
        </p:spPr>
      </p:pic>
      <p:sp>
        <p:nvSpPr>
          <p:cNvPr id="9" name="TextBox 8"/>
          <p:cNvSpPr txBox="1"/>
          <p:nvPr/>
        </p:nvSpPr>
        <p:spPr>
          <a:xfrm>
            <a:off x="533400" y="3581400"/>
            <a:ext cx="3505200" cy="1938992"/>
          </a:xfrm>
          <a:prstGeom prst="rect">
            <a:avLst/>
          </a:prstGeom>
          <a:noFill/>
        </p:spPr>
        <p:txBody>
          <a:bodyPr wrap="square" rtlCol="0">
            <a:spAutoFit/>
          </a:bodyPr>
          <a:lstStyle/>
          <a:p>
            <a:pPr algn="r"/>
            <a:r>
              <a:rPr lang="en-US" sz="2400" b="1" dirty="0" smtClean="0"/>
              <a:t>The sons of</a:t>
            </a:r>
            <a:br>
              <a:rPr lang="en-US" sz="2400" b="1" dirty="0" smtClean="0"/>
            </a:br>
            <a:r>
              <a:rPr lang="en-US" sz="2400" b="1" dirty="0" smtClean="0"/>
              <a:t>John T. Machu:</a:t>
            </a:r>
          </a:p>
          <a:p>
            <a:pPr algn="r"/>
            <a:endParaRPr lang="en-US" sz="2400" b="1" dirty="0" smtClean="0"/>
          </a:p>
          <a:p>
            <a:pPr algn="r"/>
            <a:r>
              <a:rPr lang="en-US" sz="2400" b="1" dirty="0" smtClean="0"/>
              <a:t>Joe, John,</a:t>
            </a:r>
          </a:p>
          <a:p>
            <a:pPr algn="r"/>
            <a:r>
              <a:rPr lang="en-US" sz="2400" b="1" dirty="0" smtClean="0"/>
              <a:t>Frank, Anton, Raymond</a:t>
            </a:r>
          </a:p>
        </p:txBody>
      </p:sp>
    </p:spTree>
  </p:cSld>
  <p:clrMapOvr>
    <a:masterClrMapping/>
  </p:clrMapOvr>
  <p:transition advTm="13047"/>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M_Reunion group 2003_John T descendants.jpg"/>
          <p:cNvPicPr>
            <a:picLocks noChangeAspect="1"/>
          </p:cNvPicPr>
          <p:nvPr/>
        </p:nvPicPr>
        <p:blipFill>
          <a:blip r:embed="rId2" cstate="print"/>
          <a:stretch>
            <a:fillRect/>
          </a:stretch>
        </p:blipFill>
        <p:spPr>
          <a:xfrm>
            <a:off x="1468242" y="2667001"/>
            <a:ext cx="7675758" cy="4191000"/>
          </a:xfrm>
          <a:prstGeom prst="rect">
            <a:avLst/>
          </a:prstGeom>
        </p:spPr>
      </p:pic>
      <p:grpSp>
        <p:nvGrpSpPr>
          <p:cNvPr id="4" name="Group 3"/>
          <p:cNvGrpSpPr/>
          <p:nvPr/>
        </p:nvGrpSpPr>
        <p:grpSpPr>
          <a:xfrm>
            <a:off x="0" y="0"/>
            <a:ext cx="9144000" cy="3530927"/>
            <a:chOff x="0" y="0"/>
            <a:chExt cx="9144000" cy="3530927"/>
          </a:xfrm>
        </p:grpSpPr>
        <p:sp>
          <p:nvSpPr>
            <p:cNvPr id="5" name="TextBox 4"/>
            <p:cNvSpPr txBox="1"/>
            <p:nvPr/>
          </p:nvSpPr>
          <p:spPr>
            <a:xfrm>
              <a:off x="1752600" y="0"/>
              <a:ext cx="7391400" cy="2062103"/>
            </a:xfrm>
            <a:prstGeom prst="rect">
              <a:avLst/>
            </a:prstGeom>
            <a:solidFill>
              <a:schemeClr val="tx1"/>
            </a:solidFill>
          </p:spPr>
          <p:txBody>
            <a:bodyPr wrap="square" rtlCol="0">
              <a:spAutoFit/>
            </a:bodyPr>
            <a:lstStyle/>
            <a:p>
              <a:pPr algn="ctr"/>
              <a:r>
                <a:rPr lang="en-US" sz="3200" b="1" dirty="0">
                  <a:solidFill>
                    <a:schemeClr val="bg1"/>
                  </a:solidFill>
                </a:rPr>
                <a:t>Machu Family Reunion</a:t>
              </a:r>
            </a:p>
            <a:p>
              <a:pPr algn="ctr"/>
              <a:r>
                <a:rPr lang="en-US" sz="3200" b="1" dirty="0">
                  <a:solidFill>
                    <a:srgbClr val="FFFF00"/>
                  </a:solidFill>
                </a:rPr>
                <a:t>2003</a:t>
              </a:r>
              <a:r>
                <a:rPr lang="en-US" sz="3200" b="1" dirty="0">
                  <a:solidFill>
                    <a:schemeClr val="bg1"/>
                  </a:solidFill>
                </a:rPr>
                <a:t/>
              </a:r>
              <a:br>
                <a:rPr lang="en-US" sz="3200" b="1" dirty="0">
                  <a:solidFill>
                    <a:schemeClr val="bg1"/>
                  </a:solidFill>
                </a:rPr>
              </a:br>
              <a:r>
                <a:rPr lang="en-US" sz="3200" b="1" dirty="0">
                  <a:solidFill>
                    <a:schemeClr val="bg1"/>
                  </a:solidFill>
                </a:rPr>
                <a:t/>
              </a:r>
              <a:br>
                <a:rPr lang="en-US" sz="3200" b="1" dirty="0">
                  <a:solidFill>
                    <a:schemeClr val="bg1"/>
                  </a:solidFill>
                </a:rPr>
              </a:br>
              <a:r>
                <a:rPr lang="en-US" sz="3200" b="1" dirty="0">
                  <a:solidFill>
                    <a:srgbClr val="FFC000"/>
                  </a:solidFill>
                </a:rPr>
                <a:t>John T. Machu descendants</a:t>
              </a:r>
              <a:endParaRPr lang="en-US" sz="4000" dirty="0">
                <a:solidFill>
                  <a:srgbClr val="FFC000"/>
                </a:solidFill>
              </a:endParaRPr>
            </a:p>
          </p:txBody>
        </p:sp>
        <p:pic>
          <p:nvPicPr>
            <p:cNvPr id="7"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sp>
          <p:nvSpPr>
            <p:cNvPr id="8" name="Oval 7"/>
            <p:cNvSpPr/>
            <p:nvPr/>
          </p:nvSpPr>
          <p:spPr>
            <a:xfrm rot="20691399">
              <a:off x="161386" y="1930727"/>
              <a:ext cx="2743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20 years ago</a:t>
              </a:r>
            </a:p>
          </p:txBody>
        </p:sp>
      </p:grpSp>
    </p:spTree>
  </p:cSld>
  <p:clrMapOvr>
    <a:masterClrMapping/>
  </p:clrMapOvr>
  <p:transition advTm="24203"/>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738664"/>
          </a:xfrm>
          <a:prstGeom prst="rect">
            <a:avLst/>
          </a:prstGeom>
        </p:spPr>
        <p:txBody>
          <a:bodyPr wrap="square">
            <a:spAutoFit/>
          </a:bodyPr>
          <a:lstStyle/>
          <a:p>
            <a:pPr algn="ctr" fontAlgn="base"/>
            <a:r>
              <a:rPr lang="en-US" sz="4200" b="1" dirty="0" err="1">
                <a:solidFill>
                  <a:srgbClr val="FF0000"/>
                </a:solidFill>
              </a:rPr>
              <a:t>Bez</a:t>
            </a:r>
            <a:r>
              <a:rPr lang="en-US" sz="4200" b="1" dirty="0">
                <a:solidFill>
                  <a:srgbClr val="FF0000"/>
                </a:solidFill>
              </a:rPr>
              <a:t> </a:t>
            </a:r>
            <a:r>
              <a:rPr lang="en-US" sz="4200" b="1" dirty="0" err="1">
                <a:solidFill>
                  <a:srgbClr val="FF0000"/>
                </a:solidFill>
              </a:rPr>
              <a:t>práce</a:t>
            </a:r>
            <a:r>
              <a:rPr lang="en-US" sz="4200" b="1" dirty="0">
                <a:solidFill>
                  <a:srgbClr val="FF0000"/>
                </a:solidFill>
              </a:rPr>
              <a:t> </a:t>
            </a:r>
            <a:r>
              <a:rPr lang="en-US" sz="4200" b="1" dirty="0" err="1">
                <a:solidFill>
                  <a:srgbClr val="FF0000"/>
                </a:solidFill>
              </a:rPr>
              <a:t>nejsou</a:t>
            </a:r>
            <a:r>
              <a:rPr lang="en-US" sz="4200" b="1" dirty="0">
                <a:solidFill>
                  <a:srgbClr val="FF0000"/>
                </a:solidFill>
              </a:rPr>
              <a:t> </a:t>
            </a:r>
            <a:r>
              <a:rPr lang="en-US" sz="4200" b="1" dirty="0" err="1">
                <a:solidFill>
                  <a:srgbClr val="FF0000"/>
                </a:solidFill>
              </a:rPr>
              <a:t>koláče</a:t>
            </a:r>
            <a:r>
              <a:rPr lang="en-US" sz="4200" b="1" dirty="0">
                <a:solidFill>
                  <a:srgbClr val="FF0000"/>
                </a:solidFill>
              </a:rPr>
              <a:t>.</a:t>
            </a:r>
          </a:p>
        </p:txBody>
      </p:sp>
      <p:sp>
        <p:nvSpPr>
          <p:cNvPr id="5" name="TextBox 4"/>
          <p:cNvSpPr txBox="1"/>
          <p:nvPr/>
        </p:nvSpPr>
        <p:spPr>
          <a:xfrm>
            <a:off x="533400" y="2667000"/>
            <a:ext cx="8077200" cy="2492990"/>
          </a:xfrm>
          <a:prstGeom prst="rect">
            <a:avLst/>
          </a:prstGeom>
          <a:noFill/>
        </p:spPr>
        <p:txBody>
          <a:bodyPr wrap="square" rtlCol="0">
            <a:spAutoFit/>
          </a:bodyPr>
          <a:lstStyle/>
          <a:p>
            <a:pPr algn="ctr"/>
            <a:r>
              <a:rPr lang="en-US" sz="3600" b="1" dirty="0"/>
              <a:t>“Without work, there are no </a:t>
            </a:r>
            <a:r>
              <a:rPr lang="en-US" sz="3600" b="1" dirty="0" err="1"/>
              <a:t>koláčes</a:t>
            </a:r>
            <a:r>
              <a:rPr lang="en-US" sz="3600" b="1" dirty="0"/>
              <a:t>!”</a:t>
            </a:r>
          </a:p>
          <a:p>
            <a:pPr algn="ctr"/>
            <a:r>
              <a:rPr lang="en-US" sz="2400" b="1" dirty="0"/>
              <a:t/>
            </a:r>
            <a:br>
              <a:rPr lang="en-US" sz="2400" b="1" dirty="0"/>
            </a:br>
            <a:r>
              <a:rPr lang="en-US" sz="3200" b="1" dirty="0"/>
              <a:t>A meaningful proverb that,</a:t>
            </a:r>
          </a:p>
          <a:p>
            <a:pPr algn="ctr"/>
            <a:r>
              <a:rPr lang="en-US" sz="3200" b="1" dirty="0"/>
              <a:t>not surprisingly,</a:t>
            </a:r>
          </a:p>
          <a:p>
            <a:pPr algn="ctr"/>
            <a:r>
              <a:rPr lang="en-US" sz="3200" b="1" dirty="0"/>
              <a:t>reflects the Czech culture’s work ethic!</a:t>
            </a:r>
          </a:p>
        </p:txBody>
      </p:sp>
    </p:spTree>
    <p:custDataLst>
      <p:tags r:id="rId1"/>
    </p:custDataLst>
  </p:cSld>
  <p:clrMapOvr>
    <a:masterClrMapping/>
  </p:clrMapOvr>
  <p:transition advTm="3036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xHist Marker.jpg"/>
          <p:cNvPicPr>
            <a:picLocks noChangeAspect="1"/>
          </p:cNvPicPr>
          <p:nvPr/>
        </p:nvPicPr>
        <p:blipFill>
          <a:blip r:embed="rId3" cstate="print"/>
          <a:stretch>
            <a:fillRect/>
          </a:stretch>
        </p:blipFill>
        <p:spPr>
          <a:xfrm>
            <a:off x="0" y="0"/>
            <a:ext cx="5143500" cy="6858000"/>
          </a:xfrm>
          <a:prstGeom prst="rect">
            <a:avLst/>
          </a:prstGeom>
        </p:spPr>
      </p:pic>
      <p:sp>
        <p:nvSpPr>
          <p:cNvPr id="3" name="TextBox 2"/>
          <p:cNvSpPr txBox="1"/>
          <p:nvPr/>
        </p:nvSpPr>
        <p:spPr>
          <a:xfrm>
            <a:off x="5181600" y="0"/>
            <a:ext cx="3962400" cy="6771084"/>
          </a:xfrm>
          <a:prstGeom prst="rect">
            <a:avLst/>
          </a:prstGeom>
          <a:noFill/>
        </p:spPr>
        <p:txBody>
          <a:bodyPr wrap="square" rtlCol="0">
            <a:spAutoFit/>
          </a:bodyPr>
          <a:lstStyle/>
          <a:p>
            <a:r>
              <a:rPr lang="en-US" sz="2800" dirty="0">
                <a:solidFill>
                  <a:schemeClr val="bg1"/>
                </a:solidFill>
              </a:rPr>
              <a:t>Please consider making a Memorial Donation in the name of a loved one toward </a:t>
            </a:r>
            <a:r>
              <a:rPr lang="en-US" sz="2800" dirty="0">
                <a:solidFill>
                  <a:srgbClr val="FFC000"/>
                </a:solidFill>
              </a:rPr>
              <a:t>the Perpetual Care and Restoration projects of our Cemetery.</a:t>
            </a: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r>
              <a:rPr lang="en-US" sz="2800" b="1" i="1" dirty="0">
                <a:solidFill>
                  <a:srgbClr val="92D050"/>
                </a:solidFill>
              </a:rPr>
              <a:t>Send donations to:</a:t>
            </a:r>
            <a:endParaRPr lang="en-US" sz="2800" i="1" dirty="0">
              <a:solidFill>
                <a:srgbClr val="92D050"/>
              </a:solidFill>
            </a:endParaRPr>
          </a:p>
          <a:p>
            <a:endParaRPr lang="en-US" sz="1000" dirty="0">
              <a:solidFill>
                <a:srgbClr val="92D050"/>
              </a:solidFill>
            </a:endParaRPr>
          </a:p>
          <a:p>
            <a:r>
              <a:rPr lang="en-US" sz="2400" dirty="0">
                <a:solidFill>
                  <a:srgbClr val="92D050"/>
                </a:solidFill>
              </a:rPr>
              <a:t>Machu Cemetery Association</a:t>
            </a:r>
            <a:r>
              <a:rPr lang="en-US" sz="2800" dirty="0">
                <a:solidFill>
                  <a:srgbClr val="92D050"/>
                </a:solidFill>
              </a:rPr>
              <a:t/>
            </a:r>
            <a:br>
              <a:rPr lang="en-US" sz="2800" dirty="0">
                <a:solidFill>
                  <a:srgbClr val="92D050"/>
                </a:solidFill>
              </a:rPr>
            </a:br>
            <a:r>
              <a:rPr lang="en-US" sz="2800" dirty="0" smtClean="0">
                <a:solidFill>
                  <a:srgbClr val="92D050"/>
                </a:solidFill>
              </a:rPr>
              <a:t> c/o Lisa </a:t>
            </a:r>
            <a:r>
              <a:rPr lang="en-US" sz="2800" dirty="0" err="1" smtClean="0">
                <a:solidFill>
                  <a:srgbClr val="92D050"/>
                </a:solidFill>
              </a:rPr>
              <a:t>Whisenant</a:t>
            </a:r>
            <a:r>
              <a:rPr lang="en-US" sz="2800" dirty="0" smtClean="0">
                <a:solidFill>
                  <a:srgbClr val="92D050"/>
                </a:solidFill>
              </a:rPr>
              <a:t/>
            </a:r>
            <a:br>
              <a:rPr lang="en-US" sz="2800" dirty="0" smtClean="0">
                <a:solidFill>
                  <a:srgbClr val="92D050"/>
                </a:solidFill>
              </a:rPr>
            </a:br>
            <a:r>
              <a:rPr lang="en-US" sz="2800" dirty="0" smtClean="0">
                <a:solidFill>
                  <a:srgbClr val="92D050"/>
                </a:solidFill>
              </a:rPr>
              <a:t>2900 Zachary Lane</a:t>
            </a:r>
            <a:br>
              <a:rPr lang="en-US" sz="2800" dirty="0" smtClean="0">
                <a:solidFill>
                  <a:srgbClr val="92D050"/>
                </a:solidFill>
              </a:rPr>
            </a:br>
            <a:r>
              <a:rPr lang="en-US" sz="2800" dirty="0" smtClean="0">
                <a:solidFill>
                  <a:srgbClr val="92D050"/>
                </a:solidFill>
              </a:rPr>
              <a:t>Taylor, TX 76574</a:t>
            </a:r>
            <a:endParaRPr lang="en-US" sz="2800" dirty="0">
              <a:solidFill>
                <a:srgbClr val="92D050"/>
              </a:solidFill>
            </a:endParaRPr>
          </a:p>
          <a:p>
            <a:endParaRPr lang="en-US" sz="2800" dirty="0">
              <a:solidFill>
                <a:srgbClr val="92D050"/>
              </a:solidFill>
            </a:endParaRPr>
          </a:p>
          <a:p>
            <a:endParaRPr lang="en-US" sz="2800" dirty="0">
              <a:solidFill>
                <a:srgbClr val="92D050"/>
              </a:solidFill>
            </a:endParaRPr>
          </a:p>
          <a:p>
            <a:pPr algn="r"/>
            <a:r>
              <a:rPr lang="en-US" sz="2800" dirty="0">
                <a:solidFill>
                  <a:srgbClr val="00B0F0"/>
                </a:solidFill>
              </a:rPr>
              <a:t>machu-cemetery.org</a:t>
            </a:r>
          </a:p>
        </p:txBody>
      </p:sp>
    </p:spTree>
    <p:custDataLst>
      <p:tags r:id="rId1"/>
    </p:custDataLst>
  </p:cSld>
  <p:clrMapOvr>
    <a:masterClrMapping/>
  </p:clrMapOvr>
  <p:transition advTm="274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52400" y="457200"/>
            <a:ext cx="8839200" cy="55092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b="1" dirty="0"/>
              <a:t>WOULD YOU LIKE A COPY </a:t>
            </a:r>
            <a:br>
              <a:rPr lang="en-US" sz="3200" b="1" dirty="0"/>
            </a:br>
            <a:r>
              <a:rPr lang="en-US" sz="3200" b="1" dirty="0"/>
              <a:t>OF THIS PRESENTATION?</a:t>
            </a:r>
            <a:br>
              <a:rPr lang="en-US" sz="3200" b="1" dirty="0"/>
            </a:br>
            <a:r>
              <a:rPr lang="en-US" sz="3200" b="1" dirty="0"/>
              <a:t/>
            </a:r>
            <a:br>
              <a:rPr lang="en-US" sz="3200" b="1" dirty="0"/>
            </a:br>
            <a:r>
              <a:rPr lang="en-US" sz="3200" b="1" dirty="0"/>
              <a:t>HERE IS A GREAT RESOURCE</a:t>
            </a:r>
            <a:br>
              <a:rPr lang="en-US" sz="3200" b="1" dirty="0"/>
            </a:br>
            <a:r>
              <a:rPr lang="en-US" sz="3200" b="1" dirty="0"/>
              <a:t>FOR INTRODUCING YOUR YOUNGSTERS</a:t>
            </a:r>
            <a:br>
              <a:rPr lang="en-US" sz="3200" b="1" dirty="0"/>
            </a:br>
            <a:r>
              <a:rPr lang="en-US" sz="3200" b="1" dirty="0"/>
              <a:t>(and those new In-Laws)</a:t>
            </a:r>
            <a:br>
              <a:rPr lang="en-US" sz="3200" b="1" dirty="0"/>
            </a:br>
            <a:r>
              <a:rPr lang="en-US" sz="3200" b="1" dirty="0"/>
              <a:t/>
            </a:r>
            <a:br>
              <a:rPr lang="en-US" sz="3200" b="1" dirty="0"/>
            </a:br>
            <a:r>
              <a:rPr lang="en-US" sz="3200" b="1" dirty="0"/>
              <a:t>TO OUR FAMILY HISTORY &amp; ANCESTORS</a:t>
            </a:r>
          </a:p>
          <a:p>
            <a:pPr algn="ctr"/>
            <a:endParaRPr lang="en-US" sz="3200" b="1" dirty="0"/>
          </a:p>
          <a:p>
            <a:pPr algn="ctr"/>
            <a:r>
              <a:rPr lang="en-US" sz="3200" b="1" i="1" dirty="0">
                <a:solidFill>
                  <a:srgbClr val="002060"/>
                </a:solidFill>
              </a:rPr>
              <a:t>View Anytime or Download it at:</a:t>
            </a:r>
          </a:p>
          <a:p>
            <a:pPr algn="ctr"/>
            <a:r>
              <a:rPr lang="en-US" sz="3200" b="1" dirty="0" smtClean="0">
                <a:solidFill>
                  <a:srgbClr val="C00000"/>
                </a:solidFill>
              </a:rPr>
              <a:t>Machu-cemetery.org/Gallery.php</a:t>
            </a:r>
            <a:endParaRPr lang="en-US" sz="3200" dirty="0">
              <a:solidFill>
                <a:srgbClr val="C00000"/>
              </a:solidFill>
            </a:endParaRPr>
          </a:p>
        </p:txBody>
      </p:sp>
      <p:sp>
        <p:nvSpPr>
          <p:cNvPr id="4" name="Explosion 2 3"/>
          <p:cNvSpPr/>
          <p:nvPr/>
        </p:nvSpPr>
        <p:spPr>
          <a:xfrm>
            <a:off x="0" y="0"/>
            <a:ext cx="2514600" cy="259080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Over 40 Archival Photos</a:t>
            </a:r>
          </a:p>
        </p:txBody>
      </p:sp>
    </p:spTree>
    <p:custDataLst>
      <p:tags r:id="rId1"/>
    </p:custDataLst>
  </p:cSld>
  <p:clrMapOvr>
    <a:masterClrMapping/>
  </p:clrMapOvr>
  <p:transition advTm="367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2"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2" end="2"/>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17"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3" end="3"/>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0" fill="hold"/>
                                        <p:tgtEl>
                                          <p:spTgt spid="4"/>
                                        </p:tgtEl>
                                        <p:attrNameLst>
                                          <p:attrName>ppt_w</p:attrName>
                                        </p:attrNameLst>
                                      </p:cBhvr>
                                      <p:tavLst>
                                        <p:tav tm="0" fmla="#ppt_w*sin(2.5*pi*$)">
                                          <p:val>
                                            <p:fltVal val="0"/>
                                          </p:val>
                                        </p:tav>
                                        <p:tav tm="100000">
                                          <p:val>
                                            <p:fltVal val="1"/>
                                          </p:val>
                                        </p:tav>
                                      </p:tavLst>
                                    </p:anim>
                                    <p:anim calcmode="lin" valueType="num">
                                      <p:cBhvr>
                                        <p:cTn id="25"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rot="20760988">
            <a:off x="2918231" y="575548"/>
            <a:ext cx="6172200" cy="1200329"/>
          </a:xfrm>
          <a:prstGeom prst="rect">
            <a:avLst/>
          </a:prstGeom>
          <a:noFill/>
        </p:spPr>
        <p:txBody>
          <a:bodyPr wrap="square" rtlCol="0">
            <a:spAutoFit/>
          </a:bodyPr>
          <a:lstStyle/>
          <a:p>
            <a:r>
              <a:rPr lang="en-US" sz="3600" b="1" i="1" dirty="0">
                <a:solidFill>
                  <a:srgbClr val="FFC000"/>
                </a:solidFill>
              </a:rPr>
              <a:t>Can you identify this smartly dressed church-going couple?  </a:t>
            </a:r>
          </a:p>
        </p:txBody>
      </p:sp>
      <p:sp>
        <p:nvSpPr>
          <p:cNvPr id="8" name="TextBox 7"/>
          <p:cNvSpPr txBox="1"/>
          <p:nvPr/>
        </p:nvSpPr>
        <p:spPr>
          <a:xfrm>
            <a:off x="3581400" y="2438400"/>
            <a:ext cx="5562600" cy="523220"/>
          </a:xfrm>
          <a:prstGeom prst="rect">
            <a:avLst/>
          </a:prstGeom>
          <a:noFill/>
        </p:spPr>
        <p:txBody>
          <a:bodyPr wrap="square" rtlCol="0">
            <a:spAutoFit/>
          </a:bodyPr>
          <a:lstStyle/>
          <a:p>
            <a:pPr algn="r"/>
            <a:r>
              <a:rPr lang="en-US" sz="2800" dirty="0" smtClean="0">
                <a:solidFill>
                  <a:srgbClr val="FFC000"/>
                </a:solidFill>
              </a:rPr>
              <a:t>Joe and </a:t>
            </a:r>
            <a:r>
              <a:rPr lang="en-US" sz="2800" dirty="0" err="1" smtClean="0">
                <a:solidFill>
                  <a:srgbClr val="FFC000"/>
                </a:solidFill>
              </a:rPr>
              <a:t>Albina</a:t>
            </a:r>
            <a:r>
              <a:rPr lang="en-US" sz="2800" dirty="0" smtClean="0">
                <a:solidFill>
                  <a:srgbClr val="FFC000"/>
                </a:solidFill>
              </a:rPr>
              <a:t> Machu; circa 1905</a:t>
            </a:r>
            <a:endParaRPr lang="en-US" sz="2800" dirty="0">
              <a:solidFill>
                <a:srgbClr val="FFC000"/>
              </a:solidFill>
            </a:endParaRPr>
          </a:p>
        </p:txBody>
      </p:sp>
      <p:grpSp>
        <p:nvGrpSpPr>
          <p:cNvPr id="9" name="Group 8"/>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026" name="Picture 2"/>
          <p:cNvPicPr>
            <a:picLocks noChangeAspect="1" noChangeArrowheads="1"/>
          </p:cNvPicPr>
          <p:nvPr/>
        </p:nvPicPr>
        <p:blipFill>
          <a:blip r:embed="rId4" cstate="print"/>
          <a:srcRect/>
          <a:stretch>
            <a:fillRect/>
          </a:stretch>
        </p:blipFill>
        <p:spPr bwMode="auto">
          <a:xfrm>
            <a:off x="2455441" y="2971800"/>
            <a:ext cx="6688560" cy="3886200"/>
          </a:xfrm>
          <a:prstGeom prst="rect">
            <a:avLst/>
          </a:prstGeom>
          <a:noFill/>
          <a:ln w="9525">
            <a:noFill/>
            <a:miter lim="800000"/>
            <a:headEnd/>
            <a:tailEnd/>
          </a:ln>
          <a:effectLst/>
        </p:spPr>
      </p:pic>
    </p:spTree>
    <p:custDataLst>
      <p:tags r:id="rId1"/>
    </p:custDataLst>
  </p:cSld>
  <p:clrMapOvr>
    <a:masterClrMapping/>
  </p:clrMapOvr>
  <p:transition advTm="2815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3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10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1000"/>
                                        <p:tgtEl>
                                          <p:spTgt spid="8"/>
                                        </p:tgtEl>
                                        <p:attrNameLst>
                                          <p:attrName>fillcolor</p:attrName>
                                        </p:attrNameLst>
                                      </p:cBhvr>
                                      <p:tavLst>
                                        <p:tav tm="0">
                                          <p:val>
                                            <p:clrVal>
                                              <a:schemeClr val="accent2"/>
                                            </p:clrVal>
                                          </p:val>
                                        </p:tav>
                                        <p:tav tm="50000">
                                          <p:val>
                                            <p:clrVal>
                                              <a:schemeClr val="hlink"/>
                                            </p:clrVal>
                                          </p:val>
                                        </p:tav>
                                      </p:tavLst>
                                    </p:anim>
                                    <p:set>
                                      <p:cBhvr>
                                        <p:cTn id="14" dur="100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rot="20760988">
            <a:off x="-13365" y="2869758"/>
            <a:ext cx="6172200" cy="646331"/>
          </a:xfrm>
          <a:prstGeom prst="rect">
            <a:avLst/>
          </a:prstGeom>
          <a:noFill/>
        </p:spPr>
        <p:txBody>
          <a:bodyPr wrap="square" rtlCol="0">
            <a:spAutoFit/>
          </a:bodyPr>
          <a:lstStyle/>
          <a:p>
            <a:r>
              <a:rPr lang="en-US" sz="3600" b="1" i="1" dirty="0">
                <a:solidFill>
                  <a:srgbClr val="FFC000"/>
                </a:solidFill>
              </a:rPr>
              <a:t>Can you identify this couple?  </a:t>
            </a:r>
          </a:p>
        </p:txBody>
      </p:sp>
      <p:pic>
        <p:nvPicPr>
          <p:cNvPr id="8" name="Picture 7" descr="Willie and Sybil Machu Stojanik wedding.jpg"/>
          <p:cNvPicPr>
            <a:picLocks noChangeAspect="1"/>
          </p:cNvPicPr>
          <p:nvPr/>
        </p:nvPicPr>
        <p:blipFill>
          <a:blip r:embed="rId3" cstate="print"/>
          <a:stretch>
            <a:fillRect/>
          </a:stretch>
        </p:blipFill>
        <p:spPr>
          <a:xfrm>
            <a:off x="5486400" y="736367"/>
            <a:ext cx="3657600" cy="6098239"/>
          </a:xfrm>
          <a:prstGeom prst="rect">
            <a:avLst/>
          </a:prstGeom>
        </p:spPr>
      </p:pic>
      <p:sp>
        <p:nvSpPr>
          <p:cNvPr id="9" name="TextBox 8"/>
          <p:cNvSpPr txBox="1"/>
          <p:nvPr/>
        </p:nvSpPr>
        <p:spPr>
          <a:xfrm>
            <a:off x="304800" y="5105400"/>
            <a:ext cx="5029200" cy="954107"/>
          </a:xfrm>
          <a:prstGeom prst="rect">
            <a:avLst/>
          </a:prstGeom>
          <a:noFill/>
        </p:spPr>
        <p:txBody>
          <a:bodyPr wrap="square" rtlCol="0">
            <a:spAutoFit/>
          </a:bodyPr>
          <a:lstStyle/>
          <a:p>
            <a:r>
              <a:rPr lang="en-US" sz="2800" dirty="0">
                <a:solidFill>
                  <a:srgbClr val="FFC000"/>
                </a:solidFill>
              </a:rPr>
              <a:t>It is</a:t>
            </a:r>
            <a:br>
              <a:rPr lang="en-US" sz="2800" dirty="0">
                <a:solidFill>
                  <a:srgbClr val="FFC000"/>
                </a:solidFill>
              </a:rPr>
            </a:br>
            <a:endParaRPr lang="en-US" sz="2800" dirty="0">
              <a:solidFill>
                <a:srgbClr val="FFC000"/>
              </a:solidFill>
            </a:endParaRPr>
          </a:p>
        </p:txBody>
      </p:sp>
      <p:grpSp>
        <p:nvGrpSpPr>
          <p:cNvPr id="10" name="Group 9"/>
          <p:cNvGrpSpPr/>
          <p:nvPr/>
        </p:nvGrpSpPr>
        <p:grpSpPr>
          <a:xfrm>
            <a:off x="-228600" y="0"/>
            <a:ext cx="3200400" cy="2971800"/>
            <a:chOff x="-228600" y="0"/>
            <a:chExt cx="3200400" cy="2971800"/>
          </a:xfrm>
        </p:grpSpPr>
        <p:pic>
          <p:nvPicPr>
            <p:cNvPr id="11"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2" name="TextBox 11"/>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ustDataLst>
      <p:tags r:id="rId1"/>
    </p:custDataLst>
  </p:cSld>
  <p:clrMapOvr>
    <a:masterClrMapping/>
  </p:clrMapOvr>
  <p:transition advTm="186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738664"/>
          </a:xfrm>
          <a:prstGeom prst="rect">
            <a:avLst/>
          </a:prstGeom>
        </p:spPr>
        <p:txBody>
          <a:bodyPr wrap="square">
            <a:spAutoFit/>
          </a:bodyPr>
          <a:lstStyle/>
          <a:p>
            <a:pPr algn="ctr" fontAlgn="base"/>
            <a:r>
              <a:rPr lang="en-US" sz="4200" b="1" dirty="0" err="1">
                <a:solidFill>
                  <a:srgbClr val="FF0000"/>
                </a:solidFill>
              </a:rPr>
              <a:t>Dobrá</a:t>
            </a:r>
            <a:r>
              <a:rPr lang="en-US" sz="4200" b="1" dirty="0">
                <a:solidFill>
                  <a:srgbClr val="FF0000"/>
                </a:solidFill>
              </a:rPr>
              <a:t> </a:t>
            </a:r>
            <a:r>
              <a:rPr lang="en-US" sz="4200" b="1" dirty="0" err="1">
                <a:solidFill>
                  <a:srgbClr val="FF0000"/>
                </a:solidFill>
              </a:rPr>
              <a:t>rada</a:t>
            </a:r>
            <a:r>
              <a:rPr lang="en-US" sz="4200" b="1" dirty="0">
                <a:solidFill>
                  <a:srgbClr val="FF0000"/>
                </a:solidFill>
              </a:rPr>
              <a:t> </a:t>
            </a:r>
            <a:r>
              <a:rPr lang="en-US" sz="4200" b="1" dirty="0" err="1">
                <a:solidFill>
                  <a:srgbClr val="FF0000"/>
                </a:solidFill>
              </a:rPr>
              <a:t>nad</a:t>
            </a:r>
            <a:r>
              <a:rPr lang="en-US" sz="4200" b="1" dirty="0">
                <a:solidFill>
                  <a:srgbClr val="FF0000"/>
                </a:solidFill>
              </a:rPr>
              <a:t> </a:t>
            </a:r>
            <a:r>
              <a:rPr lang="en-US" sz="4200" b="1" dirty="0" err="1">
                <a:solidFill>
                  <a:srgbClr val="FF0000"/>
                </a:solidFill>
              </a:rPr>
              <a:t>zlato</a:t>
            </a:r>
            <a:r>
              <a:rPr lang="en-US" sz="4200" b="1" dirty="0">
                <a:solidFill>
                  <a:srgbClr val="FF0000"/>
                </a:solidFill>
              </a:rPr>
              <a:t>.</a:t>
            </a:r>
          </a:p>
        </p:txBody>
      </p:sp>
      <p:sp>
        <p:nvSpPr>
          <p:cNvPr id="5" name="TextBox 4"/>
          <p:cNvSpPr txBox="1"/>
          <p:nvPr/>
        </p:nvSpPr>
        <p:spPr>
          <a:xfrm>
            <a:off x="533400" y="2667000"/>
            <a:ext cx="8077200" cy="646331"/>
          </a:xfrm>
          <a:prstGeom prst="rect">
            <a:avLst/>
          </a:prstGeom>
          <a:noFill/>
        </p:spPr>
        <p:txBody>
          <a:bodyPr wrap="square" rtlCol="0">
            <a:spAutoFit/>
          </a:bodyPr>
          <a:lstStyle/>
          <a:p>
            <a:pPr algn="ctr"/>
            <a:r>
              <a:rPr lang="en-US" sz="3600" b="1" dirty="0"/>
              <a:t>“Good advice is better than gold.”</a:t>
            </a:r>
          </a:p>
        </p:txBody>
      </p:sp>
      <p:sp>
        <p:nvSpPr>
          <p:cNvPr id="6" name="Rectangle 5"/>
          <p:cNvSpPr/>
          <p:nvPr/>
        </p:nvSpPr>
        <p:spPr>
          <a:xfrm>
            <a:off x="0" y="3581400"/>
            <a:ext cx="9144000" cy="738664"/>
          </a:xfrm>
          <a:prstGeom prst="rect">
            <a:avLst/>
          </a:prstGeom>
        </p:spPr>
        <p:txBody>
          <a:bodyPr wrap="square">
            <a:spAutoFit/>
          </a:bodyPr>
          <a:lstStyle/>
          <a:p>
            <a:pPr algn="ctr" fontAlgn="base"/>
            <a:r>
              <a:rPr lang="en-US" sz="4200" b="1" dirty="0" err="1">
                <a:solidFill>
                  <a:srgbClr val="FF0000"/>
                </a:solidFill>
              </a:rPr>
              <a:t>Hněv</a:t>
            </a:r>
            <a:r>
              <a:rPr lang="en-US" sz="4200" b="1" dirty="0">
                <a:solidFill>
                  <a:srgbClr val="FF0000"/>
                </a:solidFill>
              </a:rPr>
              <a:t> je </a:t>
            </a:r>
            <a:r>
              <a:rPr lang="en-US" sz="4200" b="1" dirty="0" err="1">
                <a:solidFill>
                  <a:srgbClr val="FF0000"/>
                </a:solidFill>
              </a:rPr>
              <a:t>špatný</a:t>
            </a:r>
            <a:r>
              <a:rPr lang="en-US" sz="4200" b="1" dirty="0">
                <a:solidFill>
                  <a:srgbClr val="FF0000"/>
                </a:solidFill>
              </a:rPr>
              <a:t> </a:t>
            </a:r>
            <a:r>
              <a:rPr lang="en-US" sz="4200" b="1" dirty="0" err="1">
                <a:solidFill>
                  <a:srgbClr val="FF0000"/>
                </a:solidFill>
              </a:rPr>
              <a:t>rádce</a:t>
            </a:r>
            <a:r>
              <a:rPr lang="en-US" sz="4200" b="1" dirty="0">
                <a:solidFill>
                  <a:srgbClr val="FF0000"/>
                </a:solidFill>
              </a:rPr>
              <a:t>.</a:t>
            </a:r>
          </a:p>
        </p:txBody>
      </p:sp>
      <p:sp>
        <p:nvSpPr>
          <p:cNvPr id="7" name="TextBox 6"/>
          <p:cNvSpPr txBox="1"/>
          <p:nvPr/>
        </p:nvSpPr>
        <p:spPr>
          <a:xfrm>
            <a:off x="685800" y="4419600"/>
            <a:ext cx="8077200" cy="646331"/>
          </a:xfrm>
          <a:prstGeom prst="rect">
            <a:avLst/>
          </a:prstGeom>
          <a:noFill/>
        </p:spPr>
        <p:txBody>
          <a:bodyPr wrap="square" rtlCol="0">
            <a:spAutoFit/>
          </a:bodyPr>
          <a:lstStyle/>
          <a:p>
            <a:pPr algn="ctr"/>
            <a:r>
              <a:rPr lang="en-US" sz="3600" b="1" dirty="0"/>
              <a:t>“Anger is a bad advisor.”</a:t>
            </a:r>
          </a:p>
        </p:txBody>
      </p:sp>
    </p:spTree>
    <p:custDataLst>
      <p:tags r:id="rId1"/>
    </p:custDataLst>
  </p:cSld>
  <p:clrMapOvr>
    <a:masterClrMapping/>
  </p:clrMapOvr>
  <p:transition advTm="1412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7"/>
                                        </p:tgtEl>
                                        <p:attrNameLst>
                                          <p:attrName>style.visibility</p:attrName>
                                        </p:attrNameLst>
                                      </p:cBhvr>
                                      <p:to>
                                        <p:strVal val="visible"/>
                                      </p:to>
                                    </p:set>
                                    <p:anim calcmode="discrete" valueType="clr">
                                      <p:cBhvr override="childStyle">
                                        <p:cTn id="2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7"/>
                                        </p:tgtEl>
                                        <p:attrNameLst>
                                          <p:attrName>fillcolor</p:attrName>
                                        </p:attrNameLst>
                                      </p:cBhvr>
                                      <p:tavLst>
                                        <p:tav tm="0">
                                          <p:val>
                                            <p:clrVal>
                                              <a:schemeClr val="accent2"/>
                                            </p:clrVal>
                                          </p:val>
                                        </p:tav>
                                        <p:tav tm="50000">
                                          <p:val>
                                            <p:clrVal>
                                              <a:schemeClr val="hlink"/>
                                            </p:clrVal>
                                          </p:val>
                                        </p:tav>
                                      </p:tavLst>
                                    </p:anim>
                                    <p:set>
                                      <p:cBhvr>
                                        <p:cTn id="26"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25602" name="Picture 2" descr="Site of Moravia School Marker"/>
          <p:cNvPicPr>
            <a:picLocks noChangeAspect="1" noChangeArrowheads="1"/>
          </p:cNvPicPr>
          <p:nvPr/>
        </p:nvPicPr>
        <p:blipFill>
          <a:blip r:embed="rId4" cstate="print"/>
          <a:srcRect/>
          <a:stretch>
            <a:fillRect/>
          </a:stretch>
        </p:blipFill>
        <p:spPr bwMode="auto">
          <a:xfrm>
            <a:off x="0" y="2408737"/>
            <a:ext cx="3200400" cy="4449263"/>
          </a:xfrm>
          <a:prstGeom prst="rect">
            <a:avLst/>
          </a:prstGeom>
          <a:noFill/>
        </p:spPr>
      </p:pic>
      <p:sp>
        <p:nvSpPr>
          <p:cNvPr id="12" name="TextBox 11"/>
          <p:cNvSpPr txBox="1"/>
          <p:nvPr/>
        </p:nvSpPr>
        <p:spPr>
          <a:xfrm>
            <a:off x="3276600" y="228600"/>
            <a:ext cx="5867400" cy="6124754"/>
          </a:xfrm>
          <a:prstGeom prst="rect">
            <a:avLst/>
          </a:prstGeom>
          <a:noFill/>
        </p:spPr>
        <p:txBody>
          <a:bodyPr wrap="square" rtlCol="0">
            <a:spAutoFit/>
          </a:bodyPr>
          <a:lstStyle/>
          <a:p>
            <a:r>
              <a:rPr lang="en-US" sz="2800" b="1" dirty="0">
                <a:solidFill>
                  <a:srgbClr val="FFC000"/>
                </a:solidFill>
              </a:rPr>
              <a:t>Imagine - an immigrant with no education and limited </a:t>
            </a:r>
            <a:r>
              <a:rPr lang="en-US" sz="2800" b="1" dirty="0" smtClean="0">
                <a:solidFill>
                  <a:srgbClr val="FFC000"/>
                </a:solidFill>
              </a:rPr>
              <a:t>English, </a:t>
            </a:r>
            <a:r>
              <a:rPr lang="en-US" sz="2800" b="1" dirty="0" err="1" smtClean="0">
                <a:solidFill>
                  <a:schemeClr val="bg1"/>
                </a:solidFill>
              </a:rPr>
              <a:t>Pavel</a:t>
            </a:r>
            <a:r>
              <a:rPr lang="en-US" sz="2800" b="1" dirty="0" smtClean="0">
                <a:solidFill>
                  <a:schemeClr val="bg1"/>
                </a:solidFill>
              </a:rPr>
              <a:t> </a:t>
            </a:r>
            <a:r>
              <a:rPr lang="en-US" sz="2800" b="1" dirty="0">
                <a:solidFill>
                  <a:schemeClr val="bg1"/>
                </a:solidFill>
              </a:rPr>
              <a:t>managed to provide a school</a:t>
            </a:r>
            <a:r>
              <a:rPr lang="en-US" sz="2800" b="1" dirty="0">
                <a:solidFill>
                  <a:srgbClr val="FFC000"/>
                </a:solidFill>
              </a:rPr>
              <a:t> in central Texas for the children of his fellow countrymen from Moravia. </a:t>
            </a:r>
            <a:br>
              <a:rPr lang="en-US" sz="2800" b="1" dirty="0">
                <a:solidFill>
                  <a:srgbClr val="FFC000"/>
                </a:solidFill>
              </a:rPr>
            </a:br>
            <a:r>
              <a:rPr lang="en-US" sz="2800" b="1" dirty="0">
                <a:solidFill>
                  <a:srgbClr val="FFC000"/>
                </a:solidFill>
              </a:rPr>
              <a:t/>
            </a:r>
            <a:br>
              <a:rPr lang="en-US" sz="2800" b="1" dirty="0">
                <a:solidFill>
                  <a:srgbClr val="FFC000"/>
                </a:solidFill>
              </a:rPr>
            </a:br>
            <a:r>
              <a:rPr lang="en-US" sz="2800" b="1" dirty="0" err="1">
                <a:solidFill>
                  <a:srgbClr val="FFC000"/>
                </a:solidFill>
              </a:rPr>
              <a:t>Pavel</a:t>
            </a:r>
            <a:r>
              <a:rPr lang="en-US" sz="2800" b="1" dirty="0">
                <a:solidFill>
                  <a:srgbClr val="FFC000"/>
                </a:solidFill>
              </a:rPr>
              <a:t> Machu committed himself to getting </a:t>
            </a:r>
            <a:r>
              <a:rPr lang="en-US" sz="2800" b="1" dirty="0">
                <a:solidFill>
                  <a:schemeClr val="bg1"/>
                </a:solidFill>
              </a:rPr>
              <a:t>the Moravia School</a:t>
            </a:r>
            <a:r>
              <a:rPr lang="en-US" sz="2800" b="1" dirty="0">
                <a:solidFill>
                  <a:srgbClr val="FFC000"/>
                </a:solidFill>
              </a:rPr>
              <a:t> built, aided by other farmers living nearby. </a:t>
            </a:r>
            <a:br>
              <a:rPr lang="en-US" sz="2800" b="1" dirty="0">
                <a:solidFill>
                  <a:srgbClr val="FFC000"/>
                </a:solidFill>
              </a:rPr>
            </a:br>
            <a:r>
              <a:rPr lang="en-US" sz="2800" b="1" dirty="0">
                <a:solidFill>
                  <a:srgbClr val="FFC000"/>
                </a:solidFill>
              </a:rPr>
              <a:t/>
            </a:r>
            <a:br>
              <a:rPr lang="en-US" sz="2800" b="1" dirty="0">
                <a:solidFill>
                  <a:srgbClr val="FFC000"/>
                </a:solidFill>
              </a:rPr>
            </a:br>
            <a:r>
              <a:rPr lang="en-US" sz="2800" b="1" dirty="0">
                <a:solidFill>
                  <a:srgbClr val="FFC000"/>
                </a:solidFill>
              </a:rPr>
              <a:t>He donated a portion of his farm for the school and traveled to surrounding towns on horseback, soliciting funds for construction costs.</a:t>
            </a:r>
          </a:p>
        </p:txBody>
      </p:sp>
    </p:spTree>
    <p:custDataLst>
      <p:tags r:id="rId1"/>
    </p:custDataLst>
  </p:cSld>
  <p:clrMapOvr>
    <a:masterClrMapping/>
  </p:clrMapOvr>
  <p:transition advTm="316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ppt_w</p:attrName>
                                        </p:attrNameLst>
                                      </p:cBhvr>
                                      <p:tavLst>
                                        <p:tav tm="0">
                                          <p:val>
                                            <p:fltVal val="0"/>
                                          </p:val>
                                        </p:tav>
                                        <p:tav tm="100000">
                                          <p:val>
                                            <p:strVal val="#ppt_w"/>
                                          </p:val>
                                        </p:tav>
                                      </p:tavLst>
                                    </p:anim>
                                    <p:anim calcmode="lin" valueType="num">
                                      <p:cBhvr>
                                        <p:cTn id="8" dur="500" fill="hold"/>
                                        <p:tgtEl>
                                          <p:spTgt spid="25602"/>
                                        </p:tgtEl>
                                        <p:attrNameLst>
                                          <p:attrName>ppt_h</p:attrName>
                                        </p:attrNameLst>
                                      </p:cBhvr>
                                      <p:tavLst>
                                        <p:tav tm="0">
                                          <p:val>
                                            <p:fltVal val="0"/>
                                          </p:val>
                                        </p:tav>
                                        <p:tav tm="100000">
                                          <p:val>
                                            <p:strVal val="#ppt_h"/>
                                          </p:val>
                                        </p:tav>
                                      </p:tavLst>
                                    </p:anim>
                                    <p:animEffect transition="in" filter="fade">
                                      <p:cBhvr>
                                        <p:cTn id="9" dur="500"/>
                                        <p:tgtEl>
                                          <p:spTgt spid="2560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2"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25602" name="Picture 2" descr="Site of Moravia School Marker"/>
          <p:cNvPicPr>
            <a:picLocks noChangeAspect="1" noChangeArrowheads="1"/>
          </p:cNvPicPr>
          <p:nvPr/>
        </p:nvPicPr>
        <p:blipFill>
          <a:blip r:embed="rId3" cstate="print"/>
          <a:srcRect/>
          <a:stretch>
            <a:fillRect/>
          </a:stretch>
        </p:blipFill>
        <p:spPr bwMode="auto">
          <a:xfrm>
            <a:off x="0" y="2408737"/>
            <a:ext cx="3200400" cy="4449263"/>
          </a:xfrm>
          <a:prstGeom prst="rect">
            <a:avLst/>
          </a:prstGeom>
          <a:noFill/>
        </p:spPr>
      </p:pic>
      <p:pic>
        <p:nvPicPr>
          <p:cNvPr id="28674" name="Picture 2" descr="https://williamsoncountytexashistory.org/wp-content/uploads/2019/12/Moravia_School-photo_1902-08.jpg"/>
          <p:cNvPicPr>
            <a:picLocks noChangeAspect="1" noChangeArrowheads="1"/>
          </p:cNvPicPr>
          <p:nvPr/>
        </p:nvPicPr>
        <p:blipFill>
          <a:blip r:embed="rId4" cstate="print"/>
          <a:srcRect/>
          <a:stretch>
            <a:fillRect/>
          </a:stretch>
        </p:blipFill>
        <p:spPr bwMode="auto">
          <a:xfrm>
            <a:off x="0" y="0"/>
            <a:ext cx="3522869" cy="2447778"/>
          </a:xfrm>
          <a:prstGeom prst="rect">
            <a:avLst/>
          </a:prstGeom>
          <a:noFill/>
        </p:spPr>
      </p:pic>
      <p:pic>
        <p:nvPicPr>
          <p:cNvPr id="28676" name="Picture 4" descr="https://williamsoncountytexashistory.org/wp-content/uploads/2019/12/Moravia_school-1930-2.jpg"/>
          <p:cNvPicPr>
            <a:picLocks noChangeAspect="1" noChangeArrowheads="1"/>
          </p:cNvPicPr>
          <p:nvPr/>
        </p:nvPicPr>
        <p:blipFill>
          <a:blip r:embed="rId5" cstate="print"/>
          <a:srcRect/>
          <a:stretch>
            <a:fillRect/>
          </a:stretch>
        </p:blipFill>
        <p:spPr bwMode="auto">
          <a:xfrm>
            <a:off x="3200400" y="1119725"/>
            <a:ext cx="5943600" cy="5738276"/>
          </a:xfrm>
          <a:prstGeom prst="rect">
            <a:avLst/>
          </a:prstGeom>
          <a:noFill/>
        </p:spPr>
      </p:pic>
      <p:sp>
        <p:nvSpPr>
          <p:cNvPr id="10" name="TextBox 9"/>
          <p:cNvSpPr txBox="1"/>
          <p:nvPr/>
        </p:nvSpPr>
        <p:spPr>
          <a:xfrm>
            <a:off x="3505200" y="0"/>
            <a:ext cx="5638800" cy="954107"/>
          </a:xfrm>
          <a:prstGeom prst="rect">
            <a:avLst/>
          </a:prstGeom>
          <a:noFill/>
        </p:spPr>
        <p:txBody>
          <a:bodyPr wrap="square" rtlCol="0">
            <a:spAutoFit/>
          </a:bodyPr>
          <a:lstStyle/>
          <a:p>
            <a:r>
              <a:rPr lang="en-US" sz="2800" b="1" dirty="0" err="1">
                <a:solidFill>
                  <a:srgbClr val="FFC000"/>
                </a:solidFill>
              </a:rPr>
              <a:t>Pavel</a:t>
            </a:r>
            <a:r>
              <a:rPr lang="en-US" sz="2800" b="1" dirty="0">
                <a:solidFill>
                  <a:srgbClr val="FFC000"/>
                </a:solidFill>
              </a:rPr>
              <a:t> Machu committed himself to getting </a:t>
            </a:r>
            <a:r>
              <a:rPr lang="en-US" sz="2800" b="1" dirty="0">
                <a:solidFill>
                  <a:schemeClr val="bg1"/>
                </a:solidFill>
              </a:rPr>
              <a:t>the Moravia School</a:t>
            </a:r>
            <a:r>
              <a:rPr lang="en-US" sz="2800" b="1" dirty="0">
                <a:solidFill>
                  <a:srgbClr val="FFC000"/>
                </a:solidFill>
              </a:rPr>
              <a:t> built.</a:t>
            </a:r>
            <a:endParaRPr lang="en-US" sz="2800" dirty="0"/>
          </a:p>
        </p:txBody>
      </p:sp>
    </p:spTree>
  </p:cSld>
  <p:clrMapOvr>
    <a:masterClrMapping/>
  </p:clrMapOvr>
  <p:transition advTm="10672"/>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22 Reunion_Officers at Mtg.jpg"/>
          <p:cNvPicPr>
            <a:picLocks noChangeAspect="1"/>
          </p:cNvPicPr>
          <p:nvPr/>
        </p:nvPicPr>
        <p:blipFill>
          <a:blip r:embed="rId3" cstate="print"/>
          <a:stretch>
            <a:fillRect/>
          </a:stretch>
        </p:blipFill>
        <p:spPr>
          <a:xfrm>
            <a:off x="2895600" y="2152282"/>
            <a:ext cx="6626125" cy="4973156"/>
          </a:xfrm>
          <a:prstGeom prst="rect">
            <a:avLst/>
          </a:prstGeom>
        </p:spPr>
      </p:pic>
      <p:sp>
        <p:nvSpPr>
          <p:cNvPr id="3" name="TextBox 2"/>
          <p:cNvSpPr txBox="1"/>
          <p:nvPr/>
        </p:nvSpPr>
        <p:spPr>
          <a:xfrm>
            <a:off x="1752600" y="0"/>
            <a:ext cx="7391400" cy="2185214"/>
          </a:xfrm>
          <a:prstGeom prst="rect">
            <a:avLst/>
          </a:prstGeom>
          <a:solidFill>
            <a:schemeClr val="tx1"/>
          </a:solidFill>
        </p:spPr>
        <p:txBody>
          <a:bodyPr wrap="square" rtlCol="0">
            <a:spAutoFit/>
          </a:bodyPr>
          <a:lstStyle/>
          <a:p>
            <a:pPr algn="ctr"/>
            <a:r>
              <a:rPr lang="en-US" sz="3600" b="1" dirty="0" smtClean="0">
                <a:solidFill>
                  <a:schemeClr val="bg1"/>
                </a:solidFill>
              </a:rPr>
              <a:t/>
            </a:r>
            <a:br>
              <a:rPr lang="en-US" sz="3600" b="1" dirty="0" smtClean="0">
                <a:solidFill>
                  <a:schemeClr val="bg1"/>
                </a:solidFill>
              </a:rPr>
            </a:br>
            <a:r>
              <a:rPr lang="en-US" sz="4000" b="1" dirty="0" smtClean="0">
                <a:solidFill>
                  <a:schemeClr val="bg1"/>
                </a:solidFill>
              </a:rPr>
              <a:t>Machu </a:t>
            </a:r>
            <a:r>
              <a:rPr lang="en-US" sz="4000" b="1" dirty="0">
                <a:solidFill>
                  <a:schemeClr val="bg1"/>
                </a:solidFill>
              </a:rPr>
              <a:t>Family Reunion</a:t>
            </a:r>
            <a:endParaRPr lang="en-US" sz="3600" b="1" dirty="0">
              <a:solidFill>
                <a:schemeClr val="bg1"/>
              </a:solidFill>
            </a:endParaRPr>
          </a:p>
          <a:p>
            <a:pPr algn="ctr"/>
            <a:r>
              <a:rPr lang="en-US" sz="6000" b="1" dirty="0" smtClean="0">
                <a:solidFill>
                  <a:srgbClr val="FFFF00"/>
                </a:solidFill>
              </a:rPr>
              <a:t>2022</a:t>
            </a:r>
            <a:endParaRPr lang="en-US" sz="6000" b="1" dirty="0">
              <a:solidFill>
                <a:srgbClr val="FFFF00"/>
              </a:solidFill>
            </a:endParaRPr>
          </a:p>
        </p:txBody>
      </p:sp>
      <p:pic>
        <p:nvPicPr>
          <p:cNvPr id="4" name="Picture 2" descr="Gypsy People | JustASeck | Page 2"/>
          <p:cNvPicPr>
            <a:picLocks noChangeAspect="1" noChangeArrowheads="1"/>
          </p:cNvPicPr>
          <p:nvPr/>
        </p:nvPicPr>
        <p:blipFill>
          <a:blip r:embed="rId4" cstate="print"/>
          <a:srcRect/>
          <a:stretch>
            <a:fillRect/>
          </a:stretch>
        </p:blipFill>
        <p:spPr bwMode="auto">
          <a:xfrm>
            <a:off x="0" y="0"/>
            <a:ext cx="2209800" cy="2209800"/>
          </a:xfrm>
          <a:prstGeom prst="rect">
            <a:avLst/>
          </a:prstGeom>
          <a:noFill/>
        </p:spPr>
      </p:pic>
      <p:sp>
        <p:nvSpPr>
          <p:cNvPr id="7" name="Oval 6"/>
          <p:cNvSpPr/>
          <p:nvPr/>
        </p:nvSpPr>
        <p:spPr>
          <a:xfrm rot="20955296">
            <a:off x="112704" y="1858135"/>
            <a:ext cx="3886200" cy="3209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t>President </a:t>
            </a:r>
            <a:r>
              <a:rPr lang="en-US" b="1" dirty="0" smtClean="0">
                <a:solidFill>
                  <a:srgbClr val="FFFF00"/>
                </a:solidFill>
              </a:rPr>
              <a:t>Lisa </a:t>
            </a:r>
            <a:r>
              <a:rPr lang="en-US" b="1" dirty="0" err="1" smtClean="0">
                <a:solidFill>
                  <a:srgbClr val="FFFF00"/>
                </a:solidFill>
              </a:rPr>
              <a:t>Whisenant</a:t>
            </a:r>
            <a:r>
              <a:rPr lang="en-US" b="1" dirty="0" smtClean="0"/>
              <a:t/>
            </a:r>
            <a:br>
              <a:rPr lang="en-US" b="1" dirty="0" smtClean="0"/>
            </a:br>
            <a:r>
              <a:rPr lang="en-US" b="1" dirty="0" smtClean="0"/>
              <a:t>facilitates the afternoon</a:t>
            </a:r>
            <a:br>
              <a:rPr lang="en-US" b="1" dirty="0" smtClean="0"/>
            </a:br>
            <a:r>
              <a:rPr lang="en-US" b="1" dirty="0" smtClean="0"/>
              <a:t>Business Meeting</a:t>
            </a:r>
            <a:br>
              <a:rPr lang="en-US" b="1" dirty="0" smtClean="0"/>
            </a:br>
            <a:r>
              <a:rPr lang="en-US" b="1" dirty="0" smtClean="0"/>
              <a:t/>
            </a:r>
            <a:br>
              <a:rPr lang="en-US" b="1" dirty="0" smtClean="0"/>
            </a:br>
            <a:r>
              <a:rPr lang="en-US" b="1" dirty="0" smtClean="0"/>
              <a:t>along with</a:t>
            </a:r>
            <a:br>
              <a:rPr lang="en-US" b="1" dirty="0" smtClean="0"/>
            </a:br>
            <a:r>
              <a:rPr lang="en-US" b="1" i="1" dirty="0" smtClean="0"/>
              <a:t>Treasurer </a:t>
            </a:r>
            <a:r>
              <a:rPr lang="en-US" b="1" dirty="0" smtClean="0">
                <a:solidFill>
                  <a:srgbClr val="FFFF00"/>
                </a:solidFill>
              </a:rPr>
              <a:t>Nancy Machu; </a:t>
            </a:r>
            <a:r>
              <a:rPr lang="en-US" b="1" i="1" dirty="0" smtClean="0"/>
              <a:t>Secretary </a:t>
            </a:r>
            <a:r>
              <a:rPr lang="en-US" b="1" dirty="0" smtClean="0">
                <a:solidFill>
                  <a:srgbClr val="FFFF00"/>
                </a:solidFill>
              </a:rPr>
              <a:t>Christie Johnson;</a:t>
            </a:r>
          </a:p>
          <a:p>
            <a:pPr algn="ctr"/>
            <a:r>
              <a:rPr lang="en-US" b="1" dirty="0" smtClean="0"/>
              <a:t>&amp; </a:t>
            </a:r>
            <a:r>
              <a:rPr lang="en-US" b="1" i="1" dirty="0" smtClean="0"/>
              <a:t>V. P. </a:t>
            </a:r>
            <a:r>
              <a:rPr lang="en-US" b="1" dirty="0" smtClean="0">
                <a:solidFill>
                  <a:srgbClr val="FFFF00"/>
                </a:solidFill>
              </a:rPr>
              <a:t>Sandra </a:t>
            </a:r>
            <a:r>
              <a:rPr lang="en-US" b="1" dirty="0" err="1" smtClean="0">
                <a:solidFill>
                  <a:srgbClr val="FFFF00"/>
                </a:solidFill>
              </a:rPr>
              <a:t>Strmiska</a:t>
            </a:r>
            <a:endParaRPr lang="en-US" b="1" dirty="0" smtClean="0">
              <a:solidFill>
                <a:srgbClr val="FFFF00"/>
              </a:solidFill>
            </a:endParaRPr>
          </a:p>
          <a:p>
            <a:pPr algn="ctr"/>
            <a:endParaRPr lang="en-US" b="1" dirty="0"/>
          </a:p>
        </p:txBody>
      </p:sp>
    </p:spTree>
    <p:custDataLst>
      <p:tags r:id="rId1"/>
    </p:custDataLst>
  </p:cSld>
  <p:clrMapOvr>
    <a:masterClrMapping/>
  </p:clrMapOvr>
  <p:transition advTm="203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8" name="Picture 7" descr="CSPS.jpg"/>
          <p:cNvPicPr>
            <a:picLocks noChangeAspect="1"/>
          </p:cNvPicPr>
          <p:nvPr/>
        </p:nvPicPr>
        <p:blipFill>
          <a:blip r:embed="rId4" cstate="print"/>
          <a:stretch>
            <a:fillRect/>
          </a:stretch>
        </p:blipFill>
        <p:spPr>
          <a:xfrm>
            <a:off x="-1" y="2796539"/>
            <a:ext cx="5334001" cy="4061461"/>
          </a:xfrm>
          <a:prstGeom prst="rect">
            <a:avLst/>
          </a:prstGeom>
        </p:spPr>
      </p:pic>
      <p:sp>
        <p:nvSpPr>
          <p:cNvPr id="10" name="TextBox 9"/>
          <p:cNvSpPr txBox="1"/>
          <p:nvPr/>
        </p:nvSpPr>
        <p:spPr>
          <a:xfrm>
            <a:off x="5334000" y="2971800"/>
            <a:ext cx="3810000" cy="3539430"/>
          </a:xfrm>
          <a:prstGeom prst="rect">
            <a:avLst/>
          </a:prstGeom>
          <a:noFill/>
        </p:spPr>
        <p:txBody>
          <a:bodyPr wrap="square" rtlCol="0">
            <a:spAutoFit/>
          </a:bodyPr>
          <a:lstStyle/>
          <a:p>
            <a:r>
              <a:rPr lang="en-US" sz="2800" b="1" dirty="0" smtClean="0">
                <a:solidFill>
                  <a:srgbClr val="FFC000"/>
                </a:solidFill>
              </a:rPr>
              <a:t>That early agency was </a:t>
            </a:r>
            <a:br>
              <a:rPr lang="en-US" sz="2800" b="1" dirty="0" smtClean="0">
                <a:solidFill>
                  <a:srgbClr val="FFC000"/>
                </a:solidFill>
              </a:rPr>
            </a:br>
            <a:r>
              <a:rPr lang="en-US" sz="2800" b="1" dirty="0" smtClean="0">
                <a:solidFill>
                  <a:srgbClr val="FFC000"/>
                </a:solidFill>
              </a:rPr>
              <a:t>the </a:t>
            </a:r>
            <a:r>
              <a:rPr lang="en-US" sz="2800" b="1" dirty="0" err="1" smtClean="0">
                <a:solidFill>
                  <a:schemeClr val="bg1"/>
                </a:solidFill>
              </a:rPr>
              <a:t>Cesko-Slovanska</a:t>
            </a:r>
            <a:r>
              <a:rPr lang="en-US" sz="2800" b="1" dirty="0" smtClean="0">
                <a:solidFill>
                  <a:schemeClr val="bg1"/>
                </a:solidFill>
              </a:rPr>
              <a:t> </a:t>
            </a:r>
            <a:r>
              <a:rPr lang="en-US" sz="2800" b="1" dirty="0" err="1" smtClean="0">
                <a:solidFill>
                  <a:schemeClr val="bg1"/>
                </a:solidFill>
              </a:rPr>
              <a:t>Podporujici</a:t>
            </a:r>
            <a:r>
              <a:rPr lang="en-US" sz="2800" b="1" dirty="0" smtClean="0">
                <a:solidFill>
                  <a:schemeClr val="bg1"/>
                </a:solidFill>
              </a:rPr>
              <a:t> </a:t>
            </a:r>
            <a:r>
              <a:rPr lang="en-US" sz="2800" b="1" dirty="0" err="1" smtClean="0">
                <a:solidFill>
                  <a:schemeClr val="bg1"/>
                </a:solidFill>
              </a:rPr>
              <a:t>Spolecnost</a:t>
            </a:r>
            <a:r>
              <a:rPr lang="en-US" sz="2800" b="1" dirty="0" smtClean="0">
                <a:solidFill>
                  <a:schemeClr val="bg1"/>
                </a:solidFill>
              </a:rPr>
              <a:t> (CSPS) Lodge in Granger</a:t>
            </a:r>
            <a:r>
              <a:rPr lang="en-US" sz="2800" b="1" dirty="0" smtClean="0">
                <a:solidFill>
                  <a:srgbClr val="FFC000"/>
                </a:solidFill>
              </a:rPr>
              <a:t>. </a:t>
            </a:r>
            <a:br>
              <a:rPr lang="en-US" sz="2800" b="1" dirty="0" smtClean="0">
                <a:solidFill>
                  <a:srgbClr val="FFC000"/>
                </a:solidFill>
              </a:rPr>
            </a:br>
            <a:r>
              <a:rPr lang="en-US" sz="2800" b="1" dirty="0" smtClean="0">
                <a:solidFill>
                  <a:srgbClr val="FFC000"/>
                </a:solidFill>
              </a:rPr>
              <a:t/>
            </a:r>
            <a:br>
              <a:rPr lang="en-US" sz="2800" b="1" dirty="0" smtClean="0">
                <a:solidFill>
                  <a:srgbClr val="FFC000"/>
                </a:solidFill>
              </a:rPr>
            </a:br>
            <a:r>
              <a:rPr lang="en-US" sz="2800" b="1" dirty="0" smtClean="0">
                <a:solidFill>
                  <a:srgbClr val="FFC000"/>
                </a:solidFill>
              </a:rPr>
              <a:t>The CSPS was absorbed by SPJST organization after 1897.</a:t>
            </a:r>
            <a:r>
              <a:rPr lang="en-US" sz="2800" dirty="0" smtClean="0"/>
              <a:t>.</a:t>
            </a:r>
            <a:endParaRPr lang="en-US" sz="2800" b="1" dirty="0">
              <a:solidFill>
                <a:srgbClr val="FFC000"/>
              </a:solidFill>
            </a:endParaRPr>
          </a:p>
        </p:txBody>
      </p:sp>
      <p:sp>
        <p:nvSpPr>
          <p:cNvPr id="15" name="TextBox 14"/>
          <p:cNvSpPr txBox="1"/>
          <p:nvPr/>
        </p:nvSpPr>
        <p:spPr>
          <a:xfrm>
            <a:off x="3276600" y="0"/>
            <a:ext cx="5715000" cy="2677656"/>
          </a:xfrm>
          <a:prstGeom prst="rect">
            <a:avLst/>
          </a:prstGeom>
          <a:noFill/>
        </p:spPr>
        <p:txBody>
          <a:bodyPr wrap="square" rtlCol="0">
            <a:spAutoFit/>
          </a:bodyPr>
          <a:lstStyle/>
          <a:p>
            <a:r>
              <a:rPr lang="en-US" sz="2800" b="1" dirty="0" smtClean="0">
                <a:solidFill>
                  <a:srgbClr val="FFC000"/>
                </a:solidFill>
              </a:rPr>
              <a:t>In addition to his efforts to found the Moravian School for his Czech community, </a:t>
            </a:r>
            <a:r>
              <a:rPr lang="en-US" sz="2800" b="1" dirty="0" err="1" smtClean="0">
                <a:solidFill>
                  <a:srgbClr val="FFC000"/>
                </a:solidFill>
              </a:rPr>
              <a:t>Pavel</a:t>
            </a:r>
            <a:r>
              <a:rPr lang="en-US" sz="2800" b="1" dirty="0" smtClean="0">
                <a:solidFill>
                  <a:srgbClr val="FFC000"/>
                </a:solidFill>
              </a:rPr>
              <a:t> was also instrumental in forming </a:t>
            </a:r>
            <a:r>
              <a:rPr lang="en-US" sz="2800" b="1" i="1" dirty="0" smtClean="0">
                <a:solidFill>
                  <a:schemeClr val="bg1"/>
                </a:solidFill>
              </a:rPr>
              <a:t>a fraternal insurance agency to aid his Czech neighbors in need.  </a:t>
            </a:r>
            <a:endParaRPr lang="en-US" sz="2800" b="1" i="1" dirty="0">
              <a:solidFill>
                <a:schemeClr val="bg1"/>
              </a:solidFill>
            </a:endParaRPr>
          </a:p>
        </p:txBody>
      </p:sp>
    </p:spTree>
    <p:custDataLst>
      <p:tags r:id="rId1"/>
    </p:custDataLst>
  </p:cSld>
  <p:clrMapOvr>
    <a:masterClrMapping/>
  </p:clrMapOvr>
  <p:transition advClick="0" advTm="382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0" fill="hold"/>
                                        <p:tgtEl>
                                          <p:spTgt spid="10"/>
                                        </p:tgtEl>
                                        <p:attrNameLst>
                                          <p:attrName>ppt_x</p:attrName>
                                        </p:attrNameLst>
                                      </p:cBhvr>
                                      <p:tavLst>
                                        <p:tav tm="0">
                                          <p:val>
                                            <p:strVal val="#ppt_x"/>
                                          </p:val>
                                        </p:tav>
                                        <p:tav tm="100000">
                                          <p:val>
                                            <p:strVal val="#ppt_x"/>
                                          </p:val>
                                        </p:tav>
                                      </p:tavLst>
                                    </p:anim>
                                    <p:anim calcmode="lin" valueType="num">
                                      <p:cBhvr additive="base">
                                        <p:cTn id="8"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p:cNvSpPr txBox="1"/>
          <p:nvPr/>
        </p:nvSpPr>
        <p:spPr>
          <a:xfrm>
            <a:off x="6265984" y="2890027"/>
            <a:ext cx="2895600" cy="3970318"/>
          </a:xfrm>
          <a:prstGeom prst="rect">
            <a:avLst/>
          </a:prstGeom>
          <a:solidFill>
            <a:schemeClr val="tx1"/>
          </a:solidFill>
        </p:spPr>
        <p:txBody>
          <a:bodyPr wrap="square" rtlCol="0">
            <a:spAutoFit/>
          </a:bodyPr>
          <a:lstStyle/>
          <a:p>
            <a:pPr algn="r"/>
            <a:r>
              <a:rPr lang="en-US" sz="2800" b="1" dirty="0" smtClean="0">
                <a:solidFill>
                  <a:srgbClr val="FFC000"/>
                </a:solidFill>
              </a:rPr>
              <a:t>in 1907. </a:t>
            </a:r>
            <a:br>
              <a:rPr lang="en-US" sz="2800" b="1" dirty="0" smtClean="0">
                <a:solidFill>
                  <a:srgbClr val="FFC000"/>
                </a:solidFill>
              </a:rPr>
            </a:br>
            <a:endParaRPr lang="en-US" sz="2800" b="1" dirty="0" smtClean="0">
              <a:solidFill>
                <a:srgbClr val="FFC000"/>
              </a:solidFill>
            </a:endParaRPr>
          </a:p>
          <a:p>
            <a:pPr algn="r"/>
            <a:r>
              <a:rPr lang="en-US" sz="2800" b="1" dirty="0" smtClean="0">
                <a:solidFill>
                  <a:srgbClr val="FFC000"/>
                </a:solidFill>
              </a:rPr>
              <a:t/>
            </a:r>
            <a:br>
              <a:rPr lang="en-US" sz="2800" b="1" dirty="0" smtClean="0">
                <a:solidFill>
                  <a:srgbClr val="FFC000"/>
                </a:solidFill>
              </a:rPr>
            </a:br>
            <a:r>
              <a:rPr lang="en-US" sz="2800" dirty="0" smtClean="0">
                <a:solidFill>
                  <a:srgbClr val="FFC000"/>
                </a:solidFill>
              </a:rPr>
              <a:t>Photo taken by </a:t>
            </a:r>
            <a:r>
              <a:rPr lang="en-US" sz="2800" dirty="0" err="1" smtClean="0">
                <a:solidFill>
                  <a:srgbClr val="FFC000"/>
                </a:solidFill>
              </a:rPr>
              <a:t>Pavel</a:t>
            </a:r>
            <a:r>
              <a:rPr lang="en-US" sz="2800" dirty="0" smtClean="0">
                <a:solidFill>
                  <a:srgbClr val="FFC000"/>
                </a:solidFill>
              </a:rPr>
              <a:t> and </a:t>
            </a:r>
            <a:r>
              <a:rPr lang="en-US" sz="2800" dirty="0" err="1" smtClean="0">
                <a:solidFill>
                  <a:srgbClr val="FFC000"/>
                </a:solidFill>
              </a:rPr>
              <a:t>Rozina's</a:t>
            </a:r>
            <a:r>
              <a:rPr lang="en-US" sz="2800" dirty="0" smtClean="0">
                <a:solidFill>
                  <a:srgbClr val="FFC000"/>
                </a:solidFill>
              </a:rPr>
              <a:t> nephew John P. </a:t>
            </a:r>
            <a:r>
              <a:rPr lang="en-US" sz="2800" dirty="0" err="1" smtClean="0">
                <a:solidFill>
                  <a:srgbClr val="FFC000"/>
                </a:solidFill>
              </a:rPr>
              <a:t>Trlica</a:t>
            </a:r>
            <a:r>
              <a:rPr lang="en-US" sz="2800" dirty="0" smtClean="0">
                <a:solidFill>
                  <a:srgbClr val="FFC000"/>
                </a:solidFill>
              </a:rPr>
              <a:t>, the well-known Granger photographer.</a:t>
            </a:r>
            <a:endParaRPr lang="en-US" sz="2800" dirty="0">
              <a:solidFill>
                <a:srgbClr val="FFC000"/>
              </a:solidFill>
            </a:endParaRPr>
          </a:p>
        </p:txBody>
      </p:sp>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11" name="Picture 10" descr="SPJST.jpg"/>
          <p:cNvPicPr>
            <a:picLocks noChangeAspect="1"/>
          </p:cNvPicPr>
          <p:nvPr/>
        </p:nvPicPr>
        <p:blipFill>
          <a:blip r:embed="rId4" cstate="print"/>
          <a:stretch>
            <a:fillRect/>
          </a:stretch>
        </p:blipFill>
        <p:spPr>
          <a:xfrm>
            <a:off x="0" y="2971800"/>
            <a:ext cx="6217920" cy="3886200"/>
          </a:xfrm>
          <a:prstGeom prst="rect">
            <a:avLst/>
          </a:prstGeom>
        </p:spPr>
      </p:pic>
      <p:sp>
        <p:nvSpPr>
          <p:cNvPr id="12" name="TextBox 11"/>
          <p:cNvSpPr txBox="1"/>
          <p:nvPr/>
        </p:nvSpPr>
        <p:spPr>
          <a:xfrm>
            <a:off x="3276600" y="152400"/>
            <a:ext cx="5867400" cy="2893100"/>
          </a:xfrm>
          <a:prstGeom prst="rect">
            <a:avLst/>
          </a:prstGeom>
          <a:solidFill>
            <a:schemeClr val="tx1"/>
          </a:solidFill>
        </p:spPr>
        <p:txBody>
          <a:bodyPr wrap="square" rtlCol="0">
            <a:spAutoFit/>
          </a:bodyPr>
          <a:lstStyle/>
          <a:p>
            <a:endParaRPr lang="en-US" sz="1400" b="1" dirty="0" smtClean="0">
              <a:solidFill>
                <a:srgbClr val="FFC000"/>
              </a:solidFill>
            </a:endParaRPr>
          </a:p>
          <a:p>
            <a:r>
              <a:rPr lang="en-US" sz="2800" b="1" dirty="0" err="1" smtClean="0">
                <a:solidFill>
                  <a:srgbClr val="FFC000"/>
                </a:solidFill>
              </a:rPr>
              <a:t>Pavel</a:t>
            </a:r>
            <a:r>
              <a:rPr lang="en-US" sz="2800" b="1" dirty="0" smtClean="0">
                <a:solidFill>
                  <a:srgbClr val="FFC000"/>
                </a:solidFill>
              </a:rPr>
              <a:t> and </a:t>
            </a:r>
            <a:r>
              <a:rPr lang="en-US" sz="2800" b="1" dirty="0" err="1" smtClean="0">
                <a:solidFill>
                  <a:srgbClr val="FFC000"/>
                </a:solidFill>
              </a:rPr>
              <a:t>Rozina</a:t>
            </a:r>
            <a:r>
              <a:rPr lang="en-US" sz="2800" b="1" dirty="0" smtClean="0">
                <a:solidFill>
                  <a:srgbClr val="FFC000"/>
                </a:solidFill>
              </a:rPr>
              <a:t> were among the </a:t>
            </a:r>
            <a:r>
              <a:rPr lang="en-US" sz="2800" b="1" dirty="0" smtClean="0">
                <a:solidFill>
                  <a:schemeClr val="bg1"/>
                </a:solidFill>
              </a:rPr>
              <a:t>founding members of Granger's Lodge 20 of the Czech fraternal insurance group SPJST</a:t>
            </a:r>
            <a:r>
              <a:rPr lang="en-US" sz="2800" b="1" dirty="0" smtClean="0">
                <a:solidFill>
                  <a:srgbClr val="FFC000"/>
                </a:solidFill>
              </a:rPr>
              <a:t>. Members posed here in front of the lodge hall, a city property the lodge purchased from </a:t>
            </a:r>
            <a:r>
              <a:rPr lang="en-US" sz="2800" b="1" dirty="0" err="1" smtClean="0">
                <a:solidFill>
                  <a:srgbClr val="FFC000"/>
                </a:solidFill>
              </a:rPr>
              <a:t>Rozina</a:t>
            </a:r>
            <a:endParaRPr lang="en-US" sz="2800" b="1" dirty="0">
              <a:solidFill>
                <a:srgbClr val="FFC000"/>
              </a:solidFill>
            </a:endParaRPr>
          </a:p>
        </p:txBody>
      </p:sp>
    </p:spTree>
    <p:custDataLst>
      <p:tags r:id="rId1"/>
    </p:custDataLst>
  </p:cSld>
  <p:clrMapOvr>
    <a:masterClrMapping/>
  </p:clrMapOvr>
  <p:transition advClick="0" advTm="662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ppt_w</p:attrName>
                                        </p:attrNameLst>
                                      </p:cBhvr>
                                      <p:tavLst>
                                        <p:tav tm="0">
                                          <p:val>
                                            <p:fltVal val="0"/>
                                          </p:val>
                                        </p:tav>
                                        <p:tav tm="100000">
                                          <p:val>
                                            <p:strVal val="#ppt_w"/>
                                          </p:val>
                                        </p:tav>
                                      </p:tavLst>
                                    </p:anim>
                                    <p:anim calcmode="lin" valueType="num">
                                      <p:cBhvr>
                                        <p:cTn id="8" dur="3000" fill="hold"/>
                                        <p:tgtEl>
                                          <p:spTgt spid="11"/>
                                        </p:tgtEl>
                                        <p:attrNameLst>
                                          <p:attrName>ppt_h</p:attrName>
                                        </p:attrNameLst>
                                      </p:cBhvr>
                                      <p:tavLst>
                                        <p:tav tm="0">
                                          <p:val>
                                            <p:fltVal val="0"/>
                                          </p:val>
                                        </p:tav>
                                        <p:tav tm="100000">
                                          <p:val>
                                            <p:strVal val="#ppt_h"/>
                                          </p:val>
                                        </p:tav>
                                      </p:tavLst>
                                    </p:anim>
                                    <p:animEffect transition="in" filter="fade">
                                      <p:cBhvr>
                                        <p:cTn id="9" dur="3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0" fill="hold"/>
                                        <p:tgtEl>
                                          <p:spTgt spid="12"/>
                                        </p:tgtEl>
                                        <p:attrNameLst>
                                          <p:attrName>ppt_x</p:attrName>
                                        </p:attrNameLst>
                                      </p:cBhvr>
                                      <p:tavLst>
                                        <p:tav tm="0">
                                          <p:val>
                                            <p:strVal val="#ppt_x"/>
                                          </p:val>
                                        </p:tav>
                                        <p:tav tm="100000">
                                          <p:val>
                                            <p:strVal val="#ppt_x"/>
                                          </p:val>
                                        </p:tav>
                                      </p:tavLst>
                                    </p:anim>
                                    <p:anim calcmode="lin" valueType="num">
                                      <p:cBhvr additive="base">
                                        <p:cTn id="15" dur="50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5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3"/>
                                        </p:tgtEl>
                                        <p:attrNameLst>
                                          <p:attrName>style.visibility</p:attrName>
                                        </p:attrNameLst>
                                      </p:cBhvr>
                                      <p:to>
                                        <p:strVal val="visible"/>
                                      </p:to>
                                    </p:set>
                                    <p:anim calcmode="discrete" valueType="clr">
                                      <p:cBhvr override="childStyle">
                                        <p:cTn id="19" dur="10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0" dur="1000"/>
                                        <p:tgtEl>
                                          <p:spTgt spid="13"/>
                                        </p:tgtEl>
                                        <p:attrNameLst>
                                          <p:attrName>fillcolor</p:attrName>
                                        </p:attrNameLst>
                                      </p:cBhvr>
                                      <p:tavLst>
                                        <p:tav tm="0">
                                          <p:val>
                                            <p:clrVal>
                                              <a:schemeClr val="accent2"/>
                                            </p:clrVal>
                                          </p:val>
                                        </p:tav>
                                        <p:tav tm="50000">
                                          <p:val>
                                            <p:clrVal>
                                              <a:schemeClr val="hlink"/>
                                            </p:clrVal>
                                          </p:val>
                                        </p:tav>
                                      </p:tavLst>
                                    </p:anim>
                                    <p:set>
                                      <p:cBhvr>
                                        <p:cTn id="21" dur="100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9" name="TextBox 8"/>
          <p:cNvSpPr txBox="1"/>
          <p:nvPr/>
        </p:nvSpPr>
        <p:spPr>
          <a:xfrm>
            <a:off x="3180471" y="-103163"/>
            <a:ext cx="6192129" cy="2677656"/>
          </a:xfrm>
          <a:prstGeom prst="rect">
            <a:avLst/>
          </a:prstGeom>
          <a:noFill/>
        </p:spPr>
        <p:txBody>
          <a:bodyPr wrap="square" rtlCol="0">
            <a:spAutoFit/>
          </a:bodyPr>
          <a:lstStyle/>
          <a:p>
            <a:r>
              <a:rPr lang="en-US" sz="2400" b="1" dirty="0" err="1" smtClean="0">
                <a:solidFill>
                  <a:srgbClr val="FFC000"/>
                </a:solidFill>
              </a:rPr>
              <a:t>Pavel</a:t>
            </a:r>
            <a:r>
              <a:rPr lang="en-US" sz="2400" b="1" dirty="0" smtClean="0">
                <a:solidFill>
                  <a:srgbClr val="FFC000"/>
                </a:solidFill>
              </a:rPr>
              <a:t> and </a:t>
            </a:r>
            <a:r>
              <a:rPr lang="en-US" sz="2400" b="1" dirty="0" err="1" smtClean="0">
                <a:solidFill>
                  <a:srgbClr val="FFC000"/>
                </a:solidFill>
              </a:rPr>
              <a:t>Rozina</a:t>
            </a:r>
            <a:r>
              <a:rPr lang="en-US" sz="2400" b="1" dirty="0" smtClean="0">
                <a:solidFill>
                  <a:srgbClr val="FFC000"/>
                </a:solidFill>
              </a:rPr>
              <a:t> were instrumental in establishing  the first Czech Protestant church </a:t>
            </a:r>
          </a:p>
          <a:p>
            <a:r>
              <a:rPr lang="en-US" sz="2400" b="1" dirty="0" smtClean="0">
                <a:solidFill>
                  <a:srgbClr val="FFC000"/>
                </a:solidFill>
              </a:rPr>
              <a:t>in central Texas, the </a:t>
            </a:r>
            <a:r>
              <a:rPr lang="en-US" sz="2400" b="1" dirty="0" smtClean="0">
                <a:solidFill>
                  <a:schemeClr val="bg1"/>
                </a:solidFill>
              </a:rPr>
              <a:t>Czech Moravian Brethren Church</a:t>
            </a:r>
            <a:r>
              <a:rPr lang="en-US" sz="2400" b="1" dirty="0" smtClean="0">
                <a:solidFill>
                  <a:srgbClr val="FFC000"/>
                </a:solidFill>
              </a:rPr>
              <a:t>, a denomination whose origins date </a:t>
            </a:r>
          </a:p>
          <a:p>
            <a:r>
              <a:rPr lang="en-US" sz="2400" b="1" dirty="0" smtClean="0">
                <a:solidFill>
                  <a:srgbClr val="FFC000"/>
                </a:solidFill>
              </a:rPr>
              <a:t>back to the 15th century </a:t>
            </a:r>
            <a:r>
              <a:rPr lang="en-US" sz="2400" b="1" dirty="0" err="1" smtClean="0">
                <a:solidFill>
                  <a:srgbClr val="FFC000"/>
                </a:solidFill>
              </a:rPr>
              <a:t>Hussites</a:t>
            </a:r>
            <a:r>
              <a:rPr lang="en-US" sz="2400" b="1" dirty="0" smtClean="0">
                <a:solidFill>
                  <a:srgbClr val="FFC000"/>
                </a:solidFill>
              </a:rPr>
              <a:t> of Czech Bohemia.  The first church services in the area were held at the Moravia School.</a:t>
            </a:r>
            <a:endParaRPr lang="en-US" sz="2400" b="1" dirty="0">
              <a:solidFill>
                <a:srgbClr val="FFC000"/>
              </a:solidFill>
            </a:endParaRPr>
          </a:p>
        </p:txBody>
      </p:sp>
      <p:pic>
        <p:nvPicPr>
          <p:cNvPr id="10" name="Picture 9" descr="GBC Convention 1951.jpg"/>
          <p:cNvPicPr>
            <a:picLocks noChangeAspect="1"/>
          </p:cNvPicPr>
          <p:nvPr/>
        </p:nvPicPr>
        <p:blipFill>
          <a:blip r:embed="rId4" cstate="print"/>
          <a:stretch>
            <a:fillRect/>
          </a:stretch>
        </p:blipFill>
        <p:spPr>
          <a:xfrm>
            <a:off x="3340666" y="2489983"/>
            <a:ext cx="5803334" cy="4368018"/>
          </a:xfrm>
          <a:prstGeom prst="rect">
            <a:avLst/>
          </a:prstGeom>
        </p:spPr>
      </p:pic>
      <p:sp>
        <p:nvSpPr>
          <p:cNvPr id="14" name="TextBox 13"/>
          <p:cNvSpPr txBox="1"/>
          <p:nvPr/>
        </p:nvSpPr>
        <p:spPr>
          <a:xfrm>
            <a:off x="0" y="3200400"/>
            <a:ext cx="3429000" cy="3600986"/>
          </a:xfrm>
          <a:prstGeom prst="rect">
            <a:avLst/>
          </a:prstGeom>
          <a:noFill/>
        </p:spPr>
        <p:txBody>
          <a:bodyPr wrap="square" rtlCol="0">
            <a:spAutoFit/>
          </a:bodyPr>
          <a:lstStyle/>
          <a:p>
            <a:r>
              <a:rPr lang="en-US" sz="2400" b="1" dirty="0" err="1" smtClean="0">
                <a:solidFill>
                  <a:srgbClr val="FFC000"/>
                </a:solidFill>
              </a:rPr>
              <a:t>Pavel</a:t>
            </a:r>
            <a:r>
              <a:rPr lang="en-US" sz="2400" b="1" dirty="0" smtClean="0">
                <a:solidFill>
                  <a:srgbClr val="FFC000"/>
                </a:solidFill>
              </a:rPr>
              <a:t> and </a:t>
            </a:r>
            <a:r>
              <a:rPr lang="en-US" sz="2400" b="1" dirty="0" err="1" smtClean="0">
                <a:solidFill>
                  <a:srgbClr val="FFC000"/>
                </a:solidFill>
              </a:rPr>
              <a:t>Rozina’s</a:t>
            </a:r>
            <a:r>
              <a:rPr lang="en-US" sz="2400" b="1" dirty="0" smtClean="0">
                <a:solidFill>
                  <a:srgbClr val="FFC000"/>
                </a:solidFill>
              </a:rPr>
              <a:t> children and grandchildren’s rites of passage centered around </a:t>
            </a:r>
            <a:r>
              <a:rPr lang="en-US" sz="2400" b="1" dirty="0" smtClean="0">
                <a:solidFill>
                  <a:schemeClr val="bg1"/>
                </a:solidFill>
              </a:rPr>
              <a:t>the Brethren Church</a:t>
            </a:r>
            <a:r>
              <a:rPr lang="en-US" sz="2400" b="1" dirty="0" smtClean="0">
                <a:solidFill>
                  <a:srgbClr val="FFC000"/>
                </a:solidFill>
              </a:rPr>
              <a:t>.  </a:t>
            </a:r>
          </a:p>
          <a:p>
            <a:r>
              <a:rPr lang="en-US" sz="2400" b="1" dirty="0" smtClean="0">
                <a:solidFill>
                  <a:srgbClr val="FFC000"/>
                </a:solidFill>
              </a:rPr>
              <a:t>In this 1951 </a:t>
            </a:r>
            <a:r>
              <a:rPr lang="en-US" sz="2400" b="1" dirty="0" err="1" smtClean="0">
                <a:solidFill>
                  <a:srgbClr val="FFC000"/>
                </a:solidFill>
              </a:rPr>
              <a:t>pic</a:t>
            </a:r>
            <a:r>
              <a:rPr lang="en-US" sz="2400" b="1" dirty="0" smtClean="0">
                <a:solidFill>
                  <a:srgbClr val="FFC000"/>
                </a:solidFill>
              </a:rPr>
              <a:t> of a </a:t>
            </a:r>
            <a:br>
              <a:rPr lang="en-US" sz="2400" b="1" dirty="0" smtClean="0">
                <a:solidFill>
                  <a:srgbClr val="FFC000"/>
                </a:solidFill>
              </a:rPr>
            </a:br>
            <a:r>
              <a:rPr lang="en-US" sz="2400" b="1" dirty="0" smtClean="0">
                <a:solidFill>
                  <a:srgbClr val="FFC000"/>
                </a:solidFill>
              </a:rPr>
              <a:t>State Convention are 25 Machu family members!</a:t>
            </a:r>
          </a:p>
          <a:p>
            <a:endParaRPr lang="en-US" b="1" dirty="0" smtClean="0">
              <a:solidFill>
                <a:srgbClr val="FFC000"/>
              </a:solidFill>
            </a:endParaRPr>
          </a:p>
          <a:p>
            <a:endParaRPr lang="en-US" dirty="0">
              <a:solidFill>
                <a:srgbClr val="FFC000"/>
              </a:solidFill>
            </a:endParaRPr>
          </a:p>
        </p:txBody>
      </p:sp>
    </p:spTree>
    <p:custDataLst>
      <p:tags r:id="rId1"/>
    </p:custDataLst>
  </p:cSld>
  <p:clrMapOvr>
    <a:masterClrMapping/>
  </p:clrMapOvr>
  <p:transition advTm="225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0" fill="hold"/>
                                        <p:tgtEl>
                                          <p:spTgt spid="9"/>
                                        </p:tgtEl>
                                        <p:attrNameLst>
                                          <p:attrName>ppt_x</p:attrName>
                                        </p:attrNameLst>
                                      </p:cBhvr>
                                      <p:tavLst>
                                        <p:tav tm="0">
                                          <p:val>
                                            <p:strVal val="#ppt_x-.2"/>
                                          </p:val>
                                        </p:tav>
                                        <p:tav tm="100000">
                                          <p:val>
                                            <p:strVal val="#ppt_x"/>
                                          </p:val>
                                        </p:tav>
                                      </p:tavLst>
                                    </p:anim>
                                    <p:anim calcmode="lin" valueType="num">
                                      <p:cBhvr>
                                        <p:cTn id="8" dur="5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5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0" fill="hold"/>
                                        <p:tgtEl>
                                          <p:spTgt spid="14"/>
                                        </p:tgtEl>
                                        <p:attrNameLst>
                                          <p:attrName>ppt_x</p:attrName>
                                        </p:attrNameLst>
                                      </p:cBhvr>
                                      <p:tavLst>
                                        <p:tav tm="0">
                                          <p:val>
                                            <p:strVal val="#ppt_x"/>
                                          </p:val>
                                        </p:tav>
                                        <p:tav tm="100000">
                                          <p:val>
                                            <p:strVal val="#ppt_x"/>
                                          </p:val>
                                        </p:tav>
                                      </p:tavLst>
                                    </p:anim>
                                    <p:anim calcmode="lin" valueType="num">
                                      <p:cBhvr additive="base">
                                        <p:cTn id="15"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descr="Joe and Tracy Machu 60th.jpg"/>
          <p:cNvPicPr>
            <a:picLocks noChangeAspect="1"/>
          </p:cNvPicPr>
          <p:nvPr/>
        </p:nvPicPr>
        <p:blipFill>
          <a:blip r:embed="rId3" cstate="print"/>
          <a:stretch>
            <a:fillRect/>
          </a:stretch>
        </p:blipFill>
        <p:spPr>
          <a:xfrm>
            <a:off x="-152910" y="1526654"/>
            <a:ext cx="9493858" cy="5535327"/>
          </a:xfrm>
          <a:prstGeom prst="rect">
            <a:avLst/>
          </a:prstGeom>
        </p:spPr>
      </p:pic>
      <p:sp>
        <p:nvSpPr>
          <p:cNvPr id="11" name="TextBox 10"/>
          <p:cNvSpPr txBox="1"/>
          <p:nvPr/>
        </p:nvSpPr>
        <p:spPr>
          <a:xfrm>
            <a:off x="3200400" y="0"/>
            <a:ext cx="5943600" cy="3108543"/>
          </a:xfrm>
          <a:prstGeom prst="rect">
            <a:avLst/>
          </a:prstGeom>
          <a:solidFill>
            <a:schemeClr val="tx1"/>
          </a:solidFill>
        </p:spPr>
        <p:txBody>
          <a:bodyPr wrap="square" rtlCol="0">
            <a:spAutoFit/>
          </a:bodyPr>
          <a:lstStyle/>
          <a:p>
            <a:r>
              <a:rPr lang="en-US" sz="2800" b="1" dirty="0" smtClean="0">
                <a:solidFill>
                  <a:srgbClr val="FFC000"/>
                </a:solidFill>
              </a:rPr>
              <a:t>All of </a:t>
            </a:r>
            <a:r>
              <a:rPr lang="en-US" sz="2800" b="1" dirty="0" err="1" smtClean="0">
                <a:solidFill>
                  <a:srgbClr val="FFC000"/>
                </a:solidFill>
              </a:rPr>
              <a:t>Pavel</a:t>
            </a:r>
            <a:r>
              <a:rPr lang="en-US" sz="2800" b="1" dirty="0" smtClean="0">
                <a:solidFill>
                  <a:srgbClr val="FFC000"/>
                </a:solidFill>
              </a:rPr>
              <a:t> and </a:t>
            </a:r>
            <a:r>
              <a:rPr lang="en-US" sz="2800" b="1" dirty="0" err="1" smtClean="0">
                <a:solidFill>
                  <a:srgbClr val="FFC000"/>
                </a:solidFill>
              </a:rPr>
              <a:t>Rozina’s</a:t>
            </a:r>
            <a:r>
              <a:rPr lang="en-US" sz="2800" b="1" dirty="0" smtClean="0">
                <a:solidFill>
                  <a:srgbClr val="FFC000"/>
                </a:solidFill>
              </a:rPr>
              <a:t> </a:t>
            </a:r>
            <a:br>
              <a:rPr lang="en-US" sz="2800" b="1" dirty="0" smtClean="0">
                <a:solidFill>
                  <a:srgbClr val="FFC000"/>
                </a:solidFill>
              </a:rPr>
            </a:br>
            <a:r>
              <a:rPr lang="en-US" sz="2800" b="1" dirty="0" smtClean="0">
                <a:solidFill>
                  <a:srgbClr val="FFC000"/>
                </a:solidFill>
              </a:rPr>
              <a:t>children and grandchildren’s </a:t>
            </a:r>
            <a:br>
              <a:rPr lang="en-US" sz="2800" b="1" dirty="0" smtClean="0">
                <a:solidFill>
                  <a:srgbClr val="FFC000"/>
                </a:solidFill>
              </a:rPr>
            </a:br>
            <a:r>
              <a:rPr lang="en-US" sz="2800" b="1" dirty="0" smtClean="0">
                <a:solidFill>
                  <a:srgbClr val="FFC000"/>
                </a:solidFill>
              </a:rPr>
              <a:t>rites of passage </a:t>
            </a:r>
            <a:br>
              <a:rPr lang="en-US" sz="2800" b="1" dirty="0" smtClean="0">
                <a:solidFill>
                  <a:srgbClr val="FFC000"/>
                </a:solidFill>
              </a:rPr>
            </a:br>
            <a:r>
              <a:rPr lang="en-US" sz="2800" b="1" dirty="0" smtClean="0">
                <a:solidFill>
                  <a:srgbClr val="FFC000"/>
                </a:solidFill>
              </a:rPr>
              <a:t>centered around </a:t>
            </a:r>
            <a:r>
              <a:rPr lang="en-US" sz="2800" b="1" dirty="0" smtClean="0">
                <a:solidFill>
                  <a:schemeClr val="bg1"/>
                </a:solidFill>
              </a:rPr>
              <a:t>the Brethren Church</a:t>
            </a:r>
            <a:endParaRPr lang="en-US" sz="2800" b="1" dirty="0" smtClean="0">
              <a:solidFill>
                <a:srgbClr val="FFC000"/>
              </a:solidFill>
            </a:endParaRPr>
          </a:p>
          <a:p>
            <a:r>
              <a:rPr lang="en-US" sz="2800" b="1" i="1" dirty="0" smtClean="0">
                <a:solidFill>
                  <a:srgbClr val="FFC000"/>
                </a:solidFill>
              </a:rPr>
              <a:t>Below, </a:t>
            </a:r>
            <a:r>
              <a:rPr lang="en-US" sz="2800" b="1" dirty="0" smtClean="0">
                <a:solidFill>
                  <a:srgbClr val="FFC000"/>
                </a:solidFill>
              </a:rPr>
              <a:t>their grandson Joe M. Machu and wife Tracy (</a:t>
            </a:r>
            <a:r>
              <a:rPr lang="en-US" sz="2800" b="1" dirty="0" err="1" smtClean="0">
                <a:solidFill>
                  <a:srgbClr val="FFC000"/>
                </a:solidFill>
              </a:rPr>
              <a:t>Zetak</a:t>
            </a:r>
            <a:r>
              <a:rPr lang="en-US" sz="2800" b="1" dirty="0" smtClean="0">
                <a:solidFill>
                  <a:srgbClr val="FFC000"/>
                </a:solidFill>
              </a:rPr>
              <a:t>) celebrate their 60</a:t>
            </a:r>
            <a:r>
              <a:rPr lang="en-US" sz="2800" b="1" baseline="30000" dirty="0" smtClean="0">
                <a:solidFill>
                  <a:srgbClr val="FFC000"/>
                </a:solidFill>
              </a:rPr>
              <a:t>th</a:t>
            </a:r>
            <a:r>
              <a:rPr lang="en-US" sz="2800" b="1" dirty="0" smtClean="0">
                <a:solidFill>
                  <a:srgbClr val="FFC000"/>
                </a:solidFill>
              </a:rPr>
              <a:t> anniversary with the Machu clan.  </a:t>
            </a:r>
          </a:p>
        </p:txBody>
      </p:sp>
      <p:grpSp>
        <p:nvGrpSpPr>
          <p:cNvPr id="2" name="Group 7"/>
          <p:cNvGrpSpPr/>
          <p:nvPr/>
        </p:nvGrpSpPr>
        <p:grpSpPr>
          <a:xfrm>
            <a:off x="0" y="-228600"/>
            <a:ext cx="3276600" cy="3351628"/>
            <a:chOff x="1" y="0"/>
            <a:chExt cx="3276600" cy="3276600"/>
          </a:xfrm>
        </p:grpSpPr>
        <p:pic>
          <p:nvPicPr>
            <p:cNvPr id="1028" name="Picture 4" descr="Did you know interesting facts design Template | PosterMyWall"/>
            <p:cNvPicPr>
              <a:picLocks noChangeAspect="1" noChangeArrowheads="1"/>
            </p:cNvPicPr>
            <p:nvPr/>
          </p:nvPicPr>
          <p:blipFill>
            <a:blip r:embed="rId4"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Tree>
    <p:custDataLst>
      <p:tags r:id="rId1"/>
    </p:custDataLst>
  </p:cSld>
  <p:clrMapOvr>
    <a:masterClrMapping/>
  </p:clrMapOvr>
  <p:transition advTm="1865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2" cstate="print"/>
          <a:srcRect/>
          <a:stretch>
            <a:fillRect/>
          </a:stretch>
        </p:blipFill>
        <p:spPr bwMode="auto">
          <a:xfrm>
            <a:off x="0" y="0"/>
            <a:ext cx="2286000" cy="1524001"/>
          </a:xfrm>
          <a:prstGeom prst="rect">
            <a:avLst/>
          </a:prstGeom>
          <a:noFill/>
        </p:spPr>
      </p:pic>
      <p:pic>
        <p:nvPicPr>
          <p:cNvPr id="1026" name="Picture 2" descr="9 Reasons to Own a Dog"/>
          <p:cNvPicPr>
            <a:picLocks noChangeAspect="1" noChangeArrowheads="1"/>
          </p:cNvPicPr>
          <p:nvPr/>
        </p:nvPicPr>
        <p:blipFill>
          <a:blip r:embed="rId3" cstate="print"/>
          <a:srcRect/>
          <a:stretch>
            <a:fillRect/>
          </a:stretch>
        </p:blipFill>
        <p:spPr bwMode="auto">
          <a:xfrm>
            <a:off x="228600" y="2057400"/>
            <a:ext cx="3962400" cy="2769148"/>
          </a:xfrm>
          <a:prstGeom prst="rect">
            <a:avLst/>
          </a:prstGeom>
          <a:noFill/>
        </p:spPr>
      </p:pic>
      <p:pic>
        <p:nvPicPr>
          <p:cNvPr id="1028" name="Picture 4" descr="11 Tips to Keep Your Indoor Cat Happy • The National Wildlife Federation  Blog : The National Wildlife Federation Blog"/>
          <p:cNvPicPr>
            <a:picLocks noChangeAspect="1" noChangeArrowheads="1"/>
          </p:cNvPicPr>
          <p:nvPr/>
        </p:nvPicPr>
        <p:blipFill>
          <a:blip r:embed="rId4" cstate="print"/>
          <a:srcRect/>
          <a:stretch>
            <a:fillRect/>
          </a:stretch>
        </p:blipFill>
        <p:spPr bwMode="auto">
          <a:xfrm>
            <a:off x="4648200" y="2057400"/>
            <a:ext cx="4114800" cy="2740988"/>
          </a:xfrm>
          <a:prstGeom prst="rect">
            <a:avLst/>
          </a:prstGeom>
          <a:noFill/>
        </p:spPr>
      </p:pic>
      <p:sp>
        <p:nvSpPr>
          <p:cNvPr id="7" name="TextBox 6"/>
          <p:cNvSpPr txBox="1"/>
          <p:nvPr/>
        </p:nvSpPr>
        <p:spPr>
          <a:xfrm>
            <a:off x="1371600" y="5029200"/>
            <a:ext cx="1752600" cy="769441"/>
          </a:xfrm>
          <a:prstGeom prst="rect">
            <a:avLst/>
          </a:prstGeom>
          <a:noFill/>
        </p:spPr>
        <p:txBody>
          <a:bodyPr wrap="square" rtlCol="0">
            <a:spAutoFit/>
          </a:bodyPr>
          <a:lstStyle/>
          <a:p>
            <a:pPr algn="ctr"/>
            <a:r>
              <a:rPr lang="en-US" sz="4400" b="1" dirty="0" err="1" smtClean="0">
                <a:solidFill>
                  <a:srgbClr val="0070C0"/>
                </a:solidFill>
              </a:rPr>
              <a:t>Pes</a:t>
            </a:r>
            <a:endParaRPr lang="en-US" sz="4400" b="1" dirty="0">
              <a:solidFill>
                <a:srgbClr val="0070C0"/>
              </a:solidFill>
            </a:endParaRPr>
          </a:p>
        </p:txBody>
      </p:sp>
      <p:sp>
        <p:nvSpPr>
          <p:cNvPr id="8" name="TextBox 7"/>
          <p:cNvSpPr txBox="1"/>
          <p:nvPr/>
        </p:nvSpPr>
        <p:spPr>
          <a:xfrm>
            <a:off x="5979886" y="5025571"/>
            <a:ext cx="1944914" cy="769441"/>
          </a:xfrm>
          <a:prstGeom prst="rect">
            <a:avLst/>
          </a:prstGeom>
          <a:noFill/>
        </p:spPr>
        <p:txBody>
          <a:bodyPr wrap="square" rtlCol="0">
            <a:spAutoFit/>
          </a:bodyPr>
          <a:lstStyle/>
          <a:p>
            <a:pPr algn="ctr"/>
            <a:r>
              <a:rPr lang="en-US" sz="4400" b="1" dirty="0" smtClean="0">
                <a:solidFill>
                  <a:srgbClr val="FF0000"/>
                </a:solidFill>
              </a:rPr>
              <a:t>K</a:t>
            </a:r>
            <a:r>
              <a:rPr lang="cs-CZ" sz="4400" b="1" dirty="0" smtClean="0">
                <a:solidFill>
                  <a:srgbClr val="FF0000"/>
                </a:solidFill>
              </a:rPr>
              <a:t>očka</a:t>
            </a:r>
            <a:endParaRPr lang="en-US" sz="4400" b="1" dirty="0">
              <a:solidFill>
                <a:srgbClr val="FF0000"/>
              </a:solidFill>
            </a:endParaRPr>
          </a:p>
        </p:txBody>
      </p:sp>
    </p:spTree>
    <p:extLst>
      <p:ext uri="{BB962C8B-B14F-4D97-AF65-F5344CB8AC3E}">
        <p14:creationId xmlns="" xmlns:p14="http://schemas.microsoft.com/office/powerpoint/2010/main" val="3200147123"/>
      </p:ext>
    </p:extLst>
  </p:cSld>
  <p:clrMapOvr>
    <a:masterClrMapping/>
  </p:clrMapOvr>
  <p:transition advTm="8031"/>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5" name="Picture 4" descr="DM_Anton and Millie Machu wedding.JPG"/>
          <p:cNvPicPr>
            <a:picLocks noChangeAspect="1"/>
          </p:cNvPicPr>
          <p:nvPr/>
        </p:nvPicPr>
        <p:blipFill>
          <a:blip r:embed="rId3" cstate="print"/>
          <a:stretch>
            <a:fillRect/>
          </a:stretch>
        </p:blipFill>
        <p:spPr>
          <a:xfrm>
            <a:off x="4876800" y="0"/>
            <a:ext cx="4267200" cy="5523464"/>
          </a:xfrm>
          <a:prstGeom prst="rect">
            <a:avLst/>
          </a:prstGeom>
        </p:spPr>
      </p:pic>
      <p:grpSp>
        <p:nvGrpSpPr>
          <p:cNvPr id="8" name="Group 7"/>
          <p:cNvGrpSpPr/>
          <p:nvPr/>
        </p:nvGrpSpPr>
        <p:grpSpPr>
          <a:xfrm>
            <a:off x="461492" y="2589539"/>
            <a:ext cx="8682508" cy="3877281"/>
            <a:chOff x="461492" y="2589539"/>
            <a:chExt cx="8682508" cy="3877281"/>
          </a:xfrm>
        </p:grpSpPr>
        <p:pic>
          <p:nvPicPr>
            <p:cNvPr id="6" name="Picture 5" descr="DM_Anton and Millie Machu.JPG"/>
            <p:cNvPicPr>
              <a:picLocks noChangeAspect="1"/>
            </p:cNvPicPr>
            <p:nvPr/>
          </p:nvPicPr>
          <p:blipFill>
            <a:blip r:embed="rId4" cstate="print"/>
            <a:stretch>
              <a:fillRect/>
            </a:stretch>
          </p:blipFill>
          <p:spPr>
            <a:xfrm rot="20564113">
              <a:off x="461492" y="2589539"/>
              <a:ext cx="4139708" cy="3738372"/>
            </a:xfrm>
            <a:prstGeom prst="rect">
              <a:avLst/>
            </a:prstGeom>
          </p:spPr>
        </p:pic>
        <p:sp>
          <p:nvSpPr>
            <p:cNvPr id="7" name="TextBox 6"/>
            <p:cNvSpPr txBox="1"/>
            <p:nvPr/>
          </p:nvSpPr>
          <p:spPr>
            <a:xfrm>
              <a:off x="4038600" y="5943600"/>
              <a:ext cx="5105400" cy="523220"/>
            </a:xfrm>
            <a:prstGeom prst="rect">
              <a:avLst/>
            </a:prstGeom>
            <a:noFill/>
          </p:spPr>
          <p:txBody>
            <a:bodyPr wrap="square" rtlCol="0">
              <a:spAutoFit/>
            </a:bodyPr>
            <a:lstStyle/>
            <a:p>
              <a:r>
                <a:rPr lang="en-US" sz="2800" b="1" dirty="0"/>
                <a:t>Anton &amp; Millie Machu</a:t>
              </a:r>
            </a:p>
          </p:txBody>
        </p:sp>
      </p:grpSp>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5"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ustDataLst>
      <p:tags r:id="rId1"/>
    </p:custDataLst>
  </p:cSld>
  <p:clrMapOvr>
    <a:masterClrMapping/>
  </p:clrMapOvr>
  <p:transition advTm="123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p:val>
                                            <p:fltVal val="0"/>
                                          </p:val>
                                        </p:tav>
                                        <p:tav tm="100000">
                                          <p:val>
                                            <p:strVal val="#ppt_w"/>
                                          </p:val>
                                        </p:tav>
                                      </p:tavLst>
                                    </p:anim>
                                    <p:anim calcmode="lin" valueType="num">
                                      <p:cBhvr>
                                        <p:cTn id="8" dur="5000" fill="hold"/>
                                        <p:tgtEl>
                                          <p:spTgt spid="8"/>
                                        </p:tgtEl>
                                        <p:attrNameLst>
                                          <p:attrName>ppt_h</p:attrName>
                                        </p:attrNameLst>
                                      </p:cBhvr>
                                      <p:tavLst>
                                        <p:tav tm="0">
                                          <p:val>
                                            <p:fltVal val="0"/>
                                          </p:val>
                                        </p:tav>
                                        <p:tav tm="100000">
                                          <p:val>
                                            <p:strVal val="#ppt_h"/>
                                          </p:val>
                                        </p:tav>
                                      </p:tavLst>
                                    </p:anim>
                                    <p:animEffect transition="in" filter="fade">
                                      <p:cBhvr>
                                        <p:cTn id="9"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ton P Machu in buggy.JPG"/>
          <p:cNvPicPr>
            <a:picLocks noChangeAspect="1"/>
          </p:cNvPicPr>
          <p:nvPr/>
        </p:nvPicPr>
        <p:blipFill>
          <a:blip r:embed="rId2" cstate="print"/>
          <a:stretch>
            <a:fillRect/>
          </a:stretch>
        </p:blipFill>
        <p:spPr>
          <a:xfrm>
            <a:off x="1102952" y="914399"/>
            <a:ext cx="8345848" cy="6049635"/>
          </a:xfrm>
          <a:prstGeom prst="rect">
            <a:avLst/>
          </a:prstGeom>
        </p:spPr>
      </p:pic>
      <p:grpSp>
        <p:nvGrpSpPr>
          <p:cNvPr id="8"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Sld>
  <p:clrMapOvr>
    <a:masterClrMapping/>
  </p:clrMapOvr>
  <p:transition advTm="74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Effect transition="in" filter="fade">
                                      <p:cBhvr>
                                        <p:cTn id="9"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7" name="Picture 6" descr="Daniel Blaha US Marine Sgt.JPG"/>
          <p:cNvPicPr>
            <a:picLocks noChangeAspect="1"/>
          </p:cNvPicPr>
          <p:nvPr/>
        </p:nvPicPr>
        <p:blipFill>
          <a:blip r:embed="rId2" cstate="print"/>
          <a:stretch>
            <a:fillRect/>
          </a:stretch>
        </p:blipFill>
        <p:spPr>
          <a:xfrm>
            <a:off x="4038600" y="-303784"/>
            <a:ext cx="3200400" cy="3732784"/>
          </a:xfrm>
          <a:prstGeom prst="rect">
            <a:avLst/>
          </a:prstGeom>
        </p:spPr>
      </p:pic>
      <p:pic>
        <p:nvPicPr>
          <p:cNvPr id="20" name="Picture 19" descr="Darwin Machu US Army 1952.jpg"/>
          <p:cNvPicPr>
            <a:picLocks noChangeAspect="1"/>
          </p:cNvPicPr>
          <p:nvPr/>
        </p:nvPicPr>
        <p:blipFill>
          <a:blip r:embed="rId3" cstate="print"/>
          <a:stretch>
            <a:fillRect/>
          </a:stretch>
        </p:blipFill>
        <p:spPr>
          <a:xfrm>
            <a:off x="4614203" y="3124536"/>
            <a:ext cx="2236763" cy="3080208"/>
          </a:xfrm>
          <a:prstGeom prst="rect">
            <a:avLst/>
          </a:prstGeom>
        </p:spPr>
      </p:pic>
      <p:pic>
        <p:nvPicPr>
          <p:cNvPr id="18" name="Picture 17" descr="Brandon Johnson Army uniform.jpeg"/>
          <p:cNvPicPr>
            <a:picLocks noChangeAspect="1"/>
          </p:cNvPicPr>
          <p:nvPr/>
        </p:nvPicPr>
        <p:blipFill>
          <a:blip r:embed="rId4" cstate="print"/>
          <a:stretch>
            <a:fillRect/>
          </a:stretch>
        </p:blipFill>
        <p:spPr>
          <a:xfrm>
            <a:off x="1143000" y="3276600"/>
            <a:ext cx="3352800" cy="3962400"/>
          </a:xfrm>
          <a:prstGeom prst="rect">
            <a:avLst/>
          </a:prstGeom>
        </p:spPr>
      </p:pic>
      <p:pic>
        <p:nvPicPr>
          <p:cNvPr id="9" name="Picture 8" descr="DM_WWI veteran Frank Machu.JPG"/>
          <p:cNvPicPr>
            <a:picLocks noChangeAspect="1"/>
          </p:cNvPicPr>
          <p:nvPr/>
        </p:nvPicPr>
        <p:blipFill>
          <a:blip r:embed="rId5" cstate="print"/>
          <a:stretch>
            <a:fillRect/>
          </a:stretch>
        </p:blipFill>
        <p:spPr>
          <a:xfrm>
            <a:off x="2438399" y="-84406"/>
            <a:ext cx="2260011" cy="2980006"/>
          </a:xfrm>
          <a:prstGeom prst="rect">
            <a:avLst/>
          </a:prstGeom>
          <a:ln>
            <a:solidFill>
              <a:schemeClr val="tx1"/>
            </a:solidFill>
          </a:ln>
        </p:spPr>
      </p:pic>
      <p:pic>
        <p:nvPicPr>
          <p:cNvPr id="16" name="Picture 15" descr="Albin F Machu US Marine pic.jpeg"/>
          <p:cNvPicPr>
            <a:picLocks noChangeAspect="1"/>
          </p:cNvPicPr>
          <p:nvPr/>
        </p:nvPicPr>
        <p:blipFill>
          <a:blip r:embed="rId6" cstate="print"/>
          <a:stretch>
            <a:fillRect/>
          </a:stretch>
        </p:blipFill>
        <p:spPr>
          <a:xfrm>
            <a:off x="7045376" y="2895599"/>
            <a:ext cx="2098623" cy="3200401"/>
          </a:xfrm>
          <a:prstGeom prst="rect">
            <a:avLst/>
          </a:prstGeom>
        </p:spPr>
      </p:pic>
      <p:pic>
        <p:nvPicPr>
          <p:cNvPr id="8" name="Picture 7" descr="Henry E Ripple Sr.jpg"/>
          <p:cNvPicPr>
            <a:picLocks noChangeAspect="1"/>
          </p:cNvPicPr>
          <p:nvPr/>
        </p:nvPicPr>
        <p:blipFill>
          <a:blip r:embed="rId7" cstate="print"/>
          <a:stretch>
            <a:fillRect/>
          </a:stretch>
        </p:blipFill>
        <p:spPr>
          <a:xfrm>
            <a:off x="-101991" y="2361028"/>
            <a:ext cx="2253343" cy="4876800"/>
          </a:xfrm>
          <a:prstGeom prst="rect">
            <a:avLst/>
          </a:prstGeom>
        </p:spPr>
      </p:pic>
      <p:pic>
        <p:nvPicPr>
          <p:cNvPr id="10" name="Picture 9" descr="Clarence E Machu pic.jpg"/>
          <p:cNvPicPr>
            <a:picLocks noChangeAspect="1"/>
          </p:cNvPicPr>
          <p:nvPr/>
        </p:nvPicPr>
        <p:blipFill>
          <a:blip r:embed="rId8" cstate="print"/>
          <a:stretch>
            <a:fillRect/>
          </a:stretch>
        </p:blipFill>
        <p:spPr>
          <a:xfrm>
            <a:off x="7239001" y="0"/>
            <a:ext cx="1905000" cy="2286000"/>
          </a:xfrm>
          <a:prstGeom prst="rect">
            <a:avLst/>
          </a:prstGeom>
          <a:ln>
            <a:solidFill>
              <a:schemeClr val="tx1"/>
            </a:solidFill>
          </a:ln>
        </p:spPr>
      </p:pic>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9"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1" name="TextBox 10"/>
          <p:cNvSpPr txBox="1"/>
          <p:nvPr/>
        </p:nvSpPr>
        <p:spPr>
          <a:xfrm>
            <a:off x="7239000" y="2286000"/>
            <a:ext cx="1905000" cy="584775"/>
          </a:xfrm>
          <a:prstGeom prst="rect">
            <a:avLst/>
          </a:prstGeom>
          <a:solidFill>
            <a:schemeClr val="bg2">
              <a:lumMod val="90000"/>
            </a:schemeClr>
          </a:solidFill>
          <a:ln>
            <a:solidFill>
              <a:schemeClr val="tx1"/>
            </a:solidFill>
          </a:ln>
        </p:spPr>
        <p:txBody>
          <a:bodyPr wrap="square" rtlCol="0">
            <a:spAutoFit/>
          </a:bodyPr>
          <a:lstStyle/>
          <a:p>
            <a:pPr algn="ctr"/>
            <a:r>
              <a:rPr lang="en-US" sz="1600" b="1" dirty="0" smtClean="0"/>
              <a:t>WWII Veteran</a:t>
            </a:r>
            <a:br>
              <a:rPr lang="en-US" sz="1600" b="1" dirty="0" smtClean="0"/>
            </a:br>
            <a:r>
              <a:rPr lang="en-US" sz="1600" b="1" dirty="0" smtClean="0"/>
              <a:t>Clarence E Machu</a:t>
            </a:r>
            <a:endParaRPr lang="en-US" sz="1600" b="1" dirty="0"/>
          </a:p>
        </p:txBody>
      </p:sp>
      <p:sp>
        <p:nvSpPr>
          <p:cNvPr id="12" name="TextBox 11"/>
          <p:cNvSpPr txBox="1"/>
          <p:nvPr/>
        </p:nvSpPr>
        <p:spPr>
          <a:xfrm flipH="1">
            <a:off x="2819400" y="2895600"/>
            <a:ext cx="1828800" cy="584775"/>
          </a:xfrm>
          <a:prstGeom prst="rect">
            <a:avLst/>
          </a:prstGeom>
          <a:solidFill>
            <a:schemeClr val="bg1">
              <a:lumMod val="85000"/>
            </a:schemeClr>
          </a:solidFill>
          <a:ln>
            <a:solidFill>
              <a:schemeClr val="tx1"/>
            </a:solidFill>
          </a:ln>
        </p:spPr>
        <p:txBody>
          <a:bodyPr wrap="square" rtlCol="0">
            <a:spAutoFit/>
          </a:bodyPr>
          <a:lstStyle/>
          <a:p>
            <a:pPr algn="ctr"/>
            <a:r>
              <a:rPr lang="en-US" sz="1600" b="1" dirty="0" smtClean="0"/>
              <a:t>WWI Veteran</a:t>
            </a:r>
            <a:br>
              <a:rPr lang="en-US" sz="1600" b="1" dirty="0" smtClean="0"/>
            </a:br>
            <a:r>
              <a:rPr lang="en-US" sz="1600" b="1" dirty="0" smtClean="0"/>
              <a:t>Frank Machu</a:t>
            </a:r>
            <a:endParaRPr lang="en-US" sz="1600" b="1" dirty="0"/>
          </a:p>
        </p:txBody>
      </p:sp>
      <p:sp>
        <p:nvSpPr>
          <p:cNvPr id="13" name="Down Ribbon 12"/>
          <p:cNvSpPr/>
          <p:nvPr/>
        </p:nvSpPr>
        <p:spPr>
          <a:xfrm rot="20875703">
            <a:off x="-4594" y="2732267"/>
            <a:ext cx="3151235"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rPr>
              <a:t>VETERANS</a:t>
            </a:r>
            <a:endParaRPr lang="en-US" sz="2400" b="1" dirty="0">
              <a:solidFill>
                <a:srgbClr val="C00000"/>
              </a:solidFill>
            </a:endParaRPr>
          </a:p>
        </p:txBody>
      </p:sp>
      <p:sp>
        <p:nvSpPr>
          <p:cNvPr id="14" name="TextBox 13"/>
          <p:cNvSpPr txBox="1"/>
          <p:nvPr/>
        </p:nvSpPr>
        <p:spPr>
          <a:xfrm flipH="1">
            <a:off x="4724400" y="2514600"/>
            <a:ext cx="2209800" cy="830997"/>
          </a:xfrm>
          <a:prstGeom prst="rect">
            <a:avLst/>
          </a:prstGeom>
          <a:solidFill>
            <a:schemeClr val="bg1">
              <a:lumMod val="85000"/>
            </a:schemeClr>
          </a:solidFill>
          <a:ln>
            <a:solidFill>
              <a:schemeClr val="tx1"/>
            </a:solidFill>
          </a:ln>
        </p:spPr>
        <p:txBody>
          <a:bodyPr wrap="square" rtlCol="0">
            <a:spAutoFit/>
          </a:bodyPr>
          <a:lstStyle/>
          <a:p>
            <a:pPr algn="ctr"/>
            <a:r>
              <a:rPr lang="en-US" sz="1600" b="1" dirty="0" smtClean="0"/>
              <a:t>WWII Veteran</a:t>
            </a:r>
            <a:br>
              <a:rPr lang="en-US" sz="1600" b="1" dirty="0" smtClean="0"/>
            </a:br>
            <a:r>
              <a:rPr lang="en-US" sz="1600" b="1" dirty="0" smtClean="0"/>
              <a:t>Daniel Thomas </a:t>
            </a:r>
            <a:r>
              <a:rPr lang="en-US" sz="1600" b="1" dirty="0" err="1" smtClean="0"/>
              <a:t>Blaha</a:t>
            </a:r>
            <a:r>
              <a:rPr lang="en-US" sz="1600" b="1" dirty="0" smtClean="0"/>
              <a:t/>
            </a:r>
            <a:br>
              <a:rPr lang="en-US" sz="1600" b="1" dirty="0" smtClean="0"/>
            </a:br>
            <a:r>
              <a:rPr lang="en-US" sz="1600" b="1" dirty="0" smtClean="0"/>
              <a:t>Sergeant, U.S. Marines</a:t>
            </a:r>
            <a:endParaRPr lang="en-US" sz="1600" b="1" dirty="0"/>
          </a:p>
        </p:txBody>
      </p:sp>
      <p:sp>
        <p:nvSpPr>
          <p:cNvPr id="15" name="TextBox 14"/>
          <p:cNvSpPr txBox="1"/>
          <p:nvPr/>
        </p:nvSpPr>
        <p:spPr>
          <a:xfrm>
            <a:off x="128954" y="5922498"/>
            <a:ext cx="2039815" cy="584775"/>
          </a:xfrm>
          <a:prstGeom prst="rect">
            <a:avLst/>
          </a:prstGeom>
          <a:solidFill>
            <a:schemeClr val="bg2">
              <a:lumMod val="90000"/>
            </a:schemeClr>
          </a:solidFill>
          <a:ln>
            <a:solidFill>
              <a:schemeClr val="tx1"/>
            </a:solidFill>
          </a:ln>
        </p:spPr>
        <p:txBody>
          <a:bodyPr wrap="square" rtlCol="0">
            <a:spAutoFit/>
          </a:bodyPr>
          <a:lstStyle/>
          <a:p>
            <a:pPr algn="ctr"/>
            <a:r>
              <a:rPr lang="en-US" sz="1600" b="1" dirty="0" smtClean="0"/>
              <a:t>WWII Veteran</a:t>
            </a:r>
            <a:br>
              <a:rPr lang="en-US" sz="1600" b="1" dirty="0" smtClean="0"/>
            </a:br>
            <a:r>
              <a:rPr lang="en-US" sz="1600" b="1" dirty="0" smtClean="0"/>
              <a:t>Henry E Ripple, Sr.</a:t>
            </a:r>
            <a:endParaRPr lang="en-US" sz="1600" b="1" dirty="0"/>
          </a:p>
        </p:txBody>
      </p:sp>
      <p:sp>
        <p:nvSpPr>
          <p:cNvPr id="17" name="TextBox 16"/>
          <p:cNvSpPr txBox="1"/>
          <p:nvPr/>
        </p:nvSpPr>
        <p:spPr>
          <a:xfrm>
            <a:off x="7061982" y="6083887"/>
            <a:ext cx="2039816" cy="584775"/>
          </a:xfrm>
          <a:prstGeom prst="rect">
            <a:avLst/>
          </a:prstGeom>
          <a:solidFill>
            <a:schemeClr val="bg2">
              <a:lumMod val="90000"/>
            </a:schemeClr>
          </a:solidFill>
          <a:ln>
            <a:solidFill>
              <a:schemeClr val="tx1"/>
            </a:solidFill>
          </a:ln>
        </p:spPr>
        <p:txBody>
          <a:bodyPr wrap="square" rtlCol="0">
            <a:spAutoFit/>
          </a:bodyPr>
          <a:lstStyle/>
          <a:p>
            <a:pPr algn="ctr"/>
            <a:r>
              <a:rPr lang="en-US" sz="1600" b="1" dirty="0" smtClean="0"/>
              <a:t>Vietnam War Veteran</a:t>
            </a:r>
            <a:br>
              <a:rPr lang="en-US" sz="1600" b="1" dirty="0" smtClean="0"/>
            </a:br>
            <a:r>
              <a:rPr lang="en-US" sz="1600" b="1" dirty="0" err="1" smtClean="0"/>
              <a:t>Albin</a:t>
            </a:r>
            <a:r>
              <a:rPr lang="en-US" sz="1600" b="1" dirty="0" smtClean="0"/>
              <a:t> F Machu</a:t>
            </a:r>
            <a:endParaRPr lang="en-US" sz="1600" b="1" dirty="0"/>
          </a:p>
        </p:txBody>
      </p:sp>
      <p:sp>
        <p:nvSpPr>
          <p:cNvPr id="19" name="TextBox 18"/>
          <p:cNvSpPr txBox="1"/>
          <p:nvPr/>
        </p:nvSpPr>
        <p:spPr>
          <a:xfrm>
            <a:off x="2362200" y="5657671"/>
            <a:ext cx="2155371" cy="1077218"/>
          </a:xfrm>
          <a:prstGeom prst="rect">
            <a:avLst/>
          </a:prstGeom>
          <a:solidFill>
            <a:schemeClr val="bg2">
              <a:lumMod val="90000"/>
            </a:schemeClr>
          </a:solidFill>
          <a:ln>
            <a:solidFill>
              <a:schemeClr val="tx1"/>
            </a:solidFill>
          </a:ln>
        </p:spPr>
        <p:txBody>
          <a:bodyPr wrap="square" rtlCol="0">
            <a:spAutoFit/>
          </a:bodyPr>
          <a:lstStyle/>
          <a:p>
            <a:pPr algn="ctr"/>
            <a:r>
              <a:rPr lang="en-US" sz="1600" b="1" dirty="0" smtClean="0"/>
              <a:t>Brandon Johnson</a:t>
            </a:r>
            <a:br>
              <a:rPr lang="en-US" sz="1600" b="1" dirty="0" smtClean="0"/>
            </a:br>
            <a:r>
              <a:rPr lang="en-US" sz="1600" b="1" dirty="0" smtClean="0"/>
              <a:t>U.S. Army 1991-94;</a:t>
            </a:r>
            <a:br>
              <a:rPr lang="en-US" sz="1600" b="1" dirty="0" smtClean="0"/>
            </a:br>
            <a:r>
              <a:rPr lang="en-US" sz="1600" b="1" dirty="0" smtClean="0"/>
              <a:t>TX National Guard</a:t>
            </a:r>
            <a:br>
              <a:rPr lang="en-US" sz="1600" b="1" dirty="0" smtClean="0"/>
            </a:br>
            <a:r>
              <a:rPr lang="en-US" sz="1600" b="1" dirty="0" smtClean="0"/>
              <a:t>2014-present</a:t>
            </a:r>
            <a:endParaRPr lang="en-US" sz="1600" b="1" dirty="0"/>
          </a:p>
        </p:txBody>
      </p:sp>
      <p:sp>
        <p:nvSpPr>
          <p:cNvPr id="21" name="TextBox 20"/>
          <p:cNvSpPr txBox="1"/>
          <p:nvPr/>
        </p:nvSpPr>
        <p:spPr>
          <a:xfrm>
            <a:off x="4607168" y="6217920"/>
            <a:ext cx="2257865" cy="584775"/>
          </a:xfrm>
          <a:prstGeom prst="rect">
            <a:avLst/>
          </a:prstGeom>
          <a:solidFill>
            <a:schemeClr val="bg2">
              <a:lumMod val="90000"/>
            </a:schemeClr>
          </a:solidFill>
          <a:ln>
            <a:solidFill>
              <a:schemeClr val="tx1"/>
            </a:solidFill>
          </a:ln>
        </p:spPr>
        <p:txBody>
          <a:bodyPr wrap="square" rtlCol="0">
            <a:spAutoFit/>
          </a:bodyPr>
          <a:lstStyle/>
          <a:p>
            <a:pPr algn="ctr"/>
            <a:r>
              <a:rPr lang="en-US" sz="1600" b="1" dirty="0" smtClean="0"/>
              <a:t>U.S. Army Veteran</a:t>
            </a:r>
            <a:br>
              <a:rPr lang="en-US" sz="1600" b="1" dirty="0" smtClean="0"/>
            </a:br>
            <a:r>
              <a:rPr lang="en-US" sz="1600" b="1" dirty="0" smtClean="0"/>
              <a:t>Darwin L Machu</a:t>
            </a:r>
            <a:endParaRPr lang="en-US" sz="1600" b="1" dirty="0"/>
          </a:p>
        </p:txBody>
      </p:sp>
    </p:spTree>
  </p:cSld>
  <p:clrMapOvr>
    <a:masterClrMapping/>
  </p:clrMapOvr>
  <p:transition advTm="655"/>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DM_WWI veteran Frank Machu.JPG"/>
          <p:cNvPicPr>
            <a:picLocks noChangeAspect="1"/>
          </p:cNvPicPr>
          <p:nvPr/>
        </p:nvPicPr>
        <p:blipFill>
          <a:blip r:embed="rId4" cstate="print"/>
          <a:stretch>
            <a:fillRect/>
          </a:stretch>
        </p:blipFill>
        <p:spPr>
          <a:xfrm>
            <a:off x="4876800" y="0"/>
            <a:ext cx="4267200" cy="5766904"/>
          </a:xfrm>
          <a:prstGeom prst="rect">
            <a:avLst/>
          </a:prstGeom>
        </p:spPr>
      </p:pic>
      <p:sp>
        <p:nvSpPr>
          <p:cNvPr id="6" name="TextBox 5"/>
          <p:cNvSpPr txBox="1"/>
          <p:nvPr/>
        </p:nvSpPr>
        <p:spPr>
          <a:xfrm>
            <a:off x="4724400" y="5791200"/>
            <a:ext cx="4419600" cy="461665"/>
          </a:xfrm>
          <a:prstGeom prst="rect">
            <a:avLst/>
          </a:prstGeom>
          <a:noFill/>
        </p:spPr>
        <p:txBody>
          <a:bodyPr wrap="square" rtlCol="0">
            <a:spAutoFit/>
          </a:bodyPr>
          <a:lstStyle/>
          <a:p>
            <a:pPr algn="r"/>
            <a:r>
              <a:rPr lang="en-US" sz="2400" b="1" dirty="0">
                <a:solidFill>
                  <a:srgbClr val="002060"/>
                </a:solidFill>
              </a:rPr>
              <a:t>World War I</a:t>
            </a:r>
            <a:r>
              <a:rPr lang="en-US" sz="2400" dirty="0"/>
              <a:t> Veteran Frank Machu</a:t>
            </a:r>
          </a:p>
        </p:txBody>
      </p:sp>
      <p:grpSp>
        <p:nvGrpSpPr>
          <p:cNvPr id="9" name="Group 8"/>
          <p:cNvGrpSpPr/>
          <p:nvPr/>
        </p:nvGrpSpPr>
        <p:grpSpPr>
          <a:xfrm>
            <a:off x="389888" y="2963763"/>
            <a:ext cx="7077712" cy="3894237"/>
            <a:chOff x="389888" y="2963763"/>
            <a:chExt cx="7077712" cy="3894237"/>
          </a:xfrm>
        </p:grpSpPr>
        <p:pic>
          <p:nvPicPr>
            <p:cNvPr id="7" name="Picture 6" descr="DM_Frank and John L Machu.JPG"/>
            <p:cNvPicPr>
              <a:picLocks noChangeAspect="1"/>
            </p:cNvPicPr>
            <p:nvPr/>
          </p:nvPicPr>
          <p:blipFill>
            <a:blip r:embed="rId5" cstate="print"/>
            <a:stretch>
              <a:fillRect/>
            </a:stretch>
          </p:blipFill>
          <p:spPr>
            <a:xfrm rot="20276678">
              <a:off x="389888" y="2963763"/>
              <a:ext cx="4726682" cy="3615912"/>
            </a:xfrm>
            <a:prstGeom prst="rect">
              <a:avLst/>
            </a:prstGeom>
          </p:spPr>
        </p:pic>
        <p:sp>
          <p:nvSpPr>
            <p:cNvPr id="8" name="TextBox 7"/>
            <p:cNvSpPr txBox="1"/>
            <p:nvPr/>
          </p:nvSpPr>
          <p:spPr>
            <a:xfrm>
              <a:off x="3048000" y="6396335"/>
              <a:ext cx="4419600" cy="461665"/>
            </a:xfrm>
            <a:prstGeom prst="rect">
              <a:avLst/>
            </a:prstGeom>
            <a:noFill/>
          </p:spPr>
          <p:txBody>
            <a:bodyPr wrap="square" rtlCol="0">
              <a:spAutoFit/>
            </a:bodyPr>
            <a:lstStyle/>
            <a:p>
              <a:r>
                <a:rPr lang="en-US" sz="2400" i="1" dirty="0"/>
                <a:t>Left: </a:t>
              </a:r>
              <a:r>
                <a:rPr lang="en-US" sz="2400" dirty="0"/>
                <a:t>Frank and John L. Machu</a:t>
              </a:r>
            </a:p>
          </p:txBody>
        </p:sp>
      </p:grpSp>
      <p:sp>
        <p:nvSpPr>
          <p:cNvPr id="10" name="Down Ribbon 9"/>
          <p:cNvSpPr/>
          <p:nvPr/>
        </p:nvSpPr>
        <p:spPr>
          <a:xfrm rot="20121298">
            <a:off x="944080" y="2321967"/>
            <a:ext cx="3059561"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rPr>
              <a:t>VETERANS</a:t>
            </a:r>
            <a:endParaRPr lang="en-US" sz="2400" b="1" dirty="0">
              <a:solidFill>
                <a:srgbClr val="C00000"/>
              </a:solidFill>
            </a:endParaRPr>
          </a:p>
        </p:txBody>
      </p:sp>
    </p:spTree>
    <p:custDataLst>
      <p:tags r:id="rId1"/>
    </p:custDataLst>
  </p:cSld>
  <p:clrMapOvr>
    <a:masterClrMapping/>
  </p:clrMapOvr>
  <p:transition advTm="159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1" name="Picture 10" descr="Darwin Machu US Army 1952.jpg"/>
          <p:cNvPicPr>
            <a:picLocks noChangeAspect="1"/>
          </p:cNvPicPr>
          <p:nvPr/>
        </p:nvPicPr>
        <p:blipFill>
          <a:blip r:embed="rId3" cstate="print"/>
          <a:stretch>
            <a:fillRect/>
          </a:stretch>
        </p:blipFill>
        <p:spPr>
          <a:xfrm>
            <a:off x="5862" y="2983523"/>
            <a:ext cx="2819399" cy="3882547"/>
          </a:xfrm>
          <a:prstGeom prst="rect">
            <a:avLst/>
          </a:prstGeom>
        </p:spPr>
      </p:pic>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6" name="TextBox 5"/>
          <p:cNvSpPr txBox="1"/>
          <p:nvPr/>
        </p:nvSpPr>
        <p:spPr>
          <a:xfrm>
            <a:off x="2819400" y="2764572"/>
            <a:ext cx="6324600" cy="4093428"/>
          </a:xfrm>
          <a:prstGeom prst="rect">
            <a:avLst/>
          </a:prstGeom>
          <a:noFill/>
        </p:spPr>
        <p:txBody>
          <a:bodyPr wrap="square" rtlCol="0">
            <a:spAutoFit/>
          </a:bodyPr>
          <a:lstStyle/>
          <a:p>
            <a:r>
              <a:rPr lang="en-US" sz="2600" dirty="0" smtClean="0"/>
              <a:t>                           </a:t>
            </a:r>
            <a:r>
              <a:rPr lang="en-US" sz="2600" dirty="0" smtClean="0">
                <a:solidFill>
                  <a:srgbClr val="C00000"/>
                </a:solidFill>
              </a:rPr>
              <a:t>Darwin was inducted into the U.S. Army in 1952 and did his basic training at </a:t>
            </a:r>
            <a:r>
              <a:rPr lang="en-US" sz="2600" b="1" i="1" dirty="0" smtClean="0">
                <a:solidFill>
                  <a:srgbClr val="C00000"/>
                </a:solidFill>
              </a:rPr>
              <a:t>Camp Roberts </a:t>
            </a:r>
            <a:r>
              <a:rPr lang="en-US" sz="2600" dirty="0" smtClean="0">
                <a:solidFill>
                  <a:srgbClr val="C00000"/>
                </a:solidFill>
              </a:rPr>
              <a:t>in California. Because of his fluency in Czech he was assigned to the 513</a:t>
            </a:r>
            <a:r>
              <a:rPr lang="en-US" sz="2600" baseline="30000" dirty="0" smtClean="0">
                <a:solidFill>
                  <a:srgbClr val="C00000"/>
                </a:solidFill>
              </a:rPr>
              <a:t>th</a:t>
            </a:r>
            <a:r>
              <a:rPr lang="en-US" sz="2600" dirty="0" smtClean="0">
                <a:solidFill>
                  <a:srgbClr val="C00000"/>
                </a:solidFill>
              </a:rPr>
              <a:t> </a:t>
            </a:r>
            <a:r>
              <a:rPr lang="en-US" sz="2600" b="1" i="1" dirty="0" smtClean="0">
                <a:solidFill>
                  <a:srgbClr val="C00000"/>
                </a:solidFill>
              </a:rPr>
              <a:t>Military Intelligence Service</a:t>
            </a:r>
            <a:r>
              <a:rPr lang="en-US" sz="2600" dirty="0" smtClean="0">
                <a:solidFill>
                  <a:srgbClr val="C00000"/>
                </a:solidFill>
              </a:rPr>
              <a:t> in Germany.</a:t>
            </a:r>
            <a:endParaRPr lang="en-US" sz="2400" dirty="0" smtClean="0">
              <a:solidFill>
                <a:srgbClr val="C00000"/>
              </a:solidFill>
            </a:endParaRPr>
          </a:p>
          <a:p>
            <a:r>
              <a:rPr lang="en-US" sz="2600" dirty="0" smtClean="0">
                <a:solidFill>
                  <a:srgbClr val="C00000"/>
                </a:solidFill>
              </a:rPr>
              <a:t>He served as </a:t>
            </a:r>
            <a:r>
              <a:rPr lang="en-US" sz="2600" dirty="0" smtClean="0">
                <a:solidFill>
                  <a:srgbClr val="C00000"/>
                </a:solidFill>
              </a:rPr>
              <a:t>Companion </a:t>
            </a:r>
            <a:r>
              <a:rPr lang="en-US" sz="2600" dirty="0" smtClean="0">
                <a:solidFill>
                  <a:srgbClr val="C00000"/>
                </a:solidFill>
              </a:rPr>
              <a:t>to people who had escaped from behind the Iron Curtain and had asked for asylum.   </a:t>
            </a:r>
            <a:br>
              <a:rPr lang="en-US" sz="2600" dirty="0" smtClean="0">
                <a:solidFill>
                  <a:srgbClr val="C00000"/>
                </a:solidFill>
              </a:rPr>
            </a:br>
            <a:r>
              <a:rPr lang="en-US" sz="2600" dirty="0" smtClean="0">
                <a:solidFill>
                  <a:srgbClr val="C00000"/>
                </a:solidFill>
              </a:rPr>
              <a:t>Corporal Darwin Machu was discharged on September 19, 1953. </a:t>
            </a:r>
          </a:p>
        </p:txBody>
      </p:sp>
      <p:sp>
        <p:nvSpPr>
          <p:cNvPr id="7" name="Down Ribbon 6"/>
          <p:cNvSpPr/>
          <p:nvPr/>
        </p:nvSpPr>
        <p:spPr>
          <a:xfrm rot="352252">
            <a:off x="1327400" y="2619109"/>
            <a:ext cx="3558713" cy="494159"/>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rPr>
              <a:t>VETERANS</a:t>
            </a:r>
            <a:endParaRPr lang="en-US" sz="2400" b="1" dirty="0">
              <a:solidFill>
                <a:srgbClr val="C00000"/>
              </a:solidFill>
            </a:endParaRPr>
          </a:p>
        </p:txBody>
      </p:sp>
      <p:sp>
        <p:nvSpPr>
          <p:cNvPr id="9" name="TextBox 8"/>
          <p:cNvSpPr txBox="1"/>
          <p:nvPr/>
        </p:nvSpPr>
        <p:spPr>
          <a:xfrm>
            <a:off x="2895600" y="0"/>
            <a:ext cx="6248400" cy="2739211"/>
          </a:xfrm>
          <a:prstGeom prst="rect">
            <a:avLst/>
          </a:prstGeom>
          <a:noFill/>
        </p:spPr>
        <p:txBody>
          <a:bodyPr wrap="square" rtlCol="0">
            <a:spAutoFit/>
          </a:bodyPr>
          <a:lstStyle/>
          <a:p>
            <a:r>
              <a:rPr lang="en-US" sz="2800" b="1" dirty="0" smtClean="0">
                <a:solidFill>
                  <a:srgbClr val="C00000"/>
                </a:solidFill>
              </a:rPr>
              <a:t>Darwin L. Machu</a:t>
            </a:r>
            <a:br>
              <a:rPr lang="en-US" sz="2800" b="1" dirty="0" smtClean="0">
                <a:solidFill>
                  <a:srgbClr val="C00000"/>
                </a:solidFill>
              </a:rPr>
            </a:br>
            <a:r>
              <a:rPr lang="en-US" sz="2400" dirty="0" smtClean="0"/>
              <a:t>was born in Granger, Texas on July 8, 1931 to Anton &amp; Millie [</a:t>
            </a:r>
            <a:r>
              <a:rPr lang="en-US" sz="2400" dirty="0" err="1" smtClean="0"/>
              <a:t>Kveton</a:t>
            </a:r>
            <a:r>
              <a:rPr lang="en-US" sz="2400" dirty="0" smtClean="0"/>
              <a:t>] Machu.</a:t>
            </a:r>
            <a:br>
              <a:rPr lang="en-US" sz="2400" dirty="0" smtClean="0"/>
            </a:br>
            <a:r>
              <a:rPr lang="en-US" sz="2400" dirty="0" smtClean="0"/>
              <a:t>Darwin would marry wife Nancy [Bryan] and they raised son Greg and daughter Rhonda. They are active today in their retirement promoting and preserving Czech history and culture.</a:t>
            </a:r>
          </a:p>
        </p:txBody>
      </p:sp>
    </p:spTree>
  </p:cSld>
  <p:clrMapOvr>
    <a:masterClrMapping/>
  </p:clrMapOvr>
  <p:transition advTm="34047"/>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0"/>
            <a:ext cx="7391400" cy="2185214"/>
          </a:xfrm>
          <a:prstGeom prst="rect">
            <a:avLst/>
          </a:prstGeom>
          <a:solidFill>
            <a:schemeClr val="tx1"/>
          </a:solidFill>
        </p:spPr>
        <p:txBody>
          <a:bodyPr wrap="square" rtlCol="0">
            <a:spAutoFit/>
          </a:bodyPr>
          <a:lstStyle/>
          <a:p>
            <a:pPr algn="ctr"/>
            <a:r>
              <a:rPr lang="en-US" sz="3600" b="1" dirty="0" smtClean="0">
                <a:solidFill>
                  <a:schemeClr val="bg1"/>
                </a:solidFill>
              </a:rPr>
              <a:t/>
            </a:r>
            <a:br>
              <a:rPr lang="en-US" sz="3600" b="1" dirty="0" smtClean="0">
                <a:solidFill>
                  <a:schemeClr val="bg1"/>
                </a:solidFill>
              </a:rPr>
            </a:br>
            <a:r>
              <a:rPr lang="en-US" sz="4000" b="1" dirty="0" smtClean="0">
                <a:solidFill>
                  <a:schemeClr val="bg1"/>
                </a:solidFill>
              </a:rPr>
              <a:t>Machu </a:t>
            </a:r>
            <a:r>
              <a:rPr lang="en-US" sz="4000" b="1" dirty="0">
                <a:solidFill>
                  <a:schemeClr val="bg1"/>
                </a:solidFill>
              </a:rPr>
              <a:t>Family Reunion</a:t>
            </a:r>
            <a:endParaRPr lang="en-US" sz="3600" b="1" dirty="0">
              <a:solidFill>
                <a:schemeClr val="bg1"/>
              </a:solidFill>
            </a:endParaRPr>
          </a:p>
          <a:p>
            <a:pPr algn="ctr"/>
            <a:r>
              <a:rPr lang="en-US" sz="6000" b="1" dirty="0" smtClean="0">
                <a:solidFill>
                  <a:srgbClr val="FFFF00"/>
                </a:solidFill>
              </a:rPr>
              <a:t>2022</a:t>
            </a:r>
            <a:endParaRPr lang="en-US" sz="6000" b="1" dirty="0">
              <a:solidFill>
                <a:srgbClr val="FFFF00"/>
              </a:solidFill>
            </a:endParaRPr>
          </a:p>
        </p:txBody>
      </p:sp>
      <p:pic>
        <p:nvPicPr>
          <p:cNvPr id="4"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pic>
        <p:nvPicPr>
          <p:cNvPr id="8" name="Picture 7" descr="2022 Reunion_Traveled Farthest.jpg"/>
          <p:cNvPicPr>
            <a:picLocks noChangeAspect="1"/>
          </p:cNvPicPr>
          <p:nvPr/>
        </p:nvPicPr>
        <p:blipFill>
          <a:blip r:embed="rId4" cstate="print"/>
          <a:stretch>
            <a:fillRect/>
          </a:stretch>
        </p:blipFill>
        <p:spPr>
          <a:xfrm>
            <a:off x="2057400" y="2693708"/>
            <a:ext cx="7086600" cy="4164291"/>
          </a:xfrm>
          <a:prstGeom prst="rect">
            <a:avLst/>
          </a:prstGeom>
        </p:spPr>
      </p:pic>
      <p:sp>
        <p:nvSpPr>
          <p:cNvPr id="9" name="Horizontal Scroll 8"/>
          <p:cNvSpPr/>
          <p:nvPr/>
        </p:nvSpPr>
        <p:spPr>
          <a:xfrm rot="20933953">
            <a:off x="90099" y="1637973"/>
            <a:ext cx="4483383" cy="1371600"/>
          </a:xfrm>
          <a:prstGeom prst="horizontalScroll">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C00000"/>
                </a:solidFill>
              </a:rPr>
              <a:t>TINA MACHU </a:t>
            </a:r>
            <a:r>
              <a:rPr lang="en-US" sz="2000" b="1" dirty="0" smtClean="0">
                <a:solidFill>
                  <a:srgbClr val="002060"/>
                </a:solidFill>
              </a:rPr>
              <a:t>gets award for</a:t>
            </a:r>
            <a:br>
              <a:rPr lang="en-US" sz="2000" b="1" dirty="0" smtClean="0">
                <a:solidFill>
                  <a:srgbClr val="002060"/>
                </a:solidFill>
              </a:rPr>
            </a:br>
            <a:r>
              <a:rPr lang="en-US" sz="2000" b="1" dirty="0" smtClean="0">
                <a:solidFill>
                  <a:srgbClr val="002060"/>
                </a:solidFill>
              </a:rPr>
              <a:t>Traveling the Longest Distance!</a:t>
            </a:r>
            <a:endParaRPr lang="en-US" sz="2000" b="1" dirty="0">
              <a:solidFill>
                <a:srgbClr val="002060"/>
              </a:solidFill>
            </a:endParaRPr>
          </a:p>
        </p:txBody>
      </p:sp>
    </p:spTree>
    <p:custDataLst>
      <p:tags r:id="rId1"/>
    </p:custDataLst>
  </p:cSld>
  <p:clrMapOvr>
    <a:masterClrMapping/>
  </p:clrMapOvr>
  <p:transition advTm="207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1"/>
                                          </p:val>
                                        </p:tav>
                                        <p:tav tm="100000">
                                          <p:val>
                                            <p:strVal val="#ppt_x"/>
                                          </p:val>
                                        </p:tav>
                                      </p:tavLst>
                                    </p:anim>
                                    <p:anim calcmode="lin" valueType="num">
                                      <p:cBhvr>
                                        <p:cTn id="9"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8956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6" name="TextBox 5"/>
          <p:cNvSpPr txBox="1"/>
          <p:nvPr/>
        </p:nvSpPr>
        <p:spPr>
          <a:xfrm>
            <a:off x="2971799" y="1"/>
            <a:ext cx="6244771" cy="3539430"/>
          </a:xfrm>
          <a:prstGeom prst="rect">
            <a:avLst/>
          </a:prstGeom>
          <a:noFill/>
        </p:spPr>
        <p:txBody>
          <a:bodyPr wrap="square" rtlCol="0">
            <a:spAutoFit/>
          </a:bodyPr>
          <a:lstStyle/>
          <a:p>
            <a:r>
              <a:rPr lang="en-US" sz="2600" b="1" i="1" dirty="0" smtClean="0"/>
              <a:t>Descending from the John T. Machu line is:</a:t>
            </a:r>
          </a:p>
          <a:p>
            <a:r>
              <a:rPr lang="en-US" dirty="0" smtClean="0"/>
              <a:t/>
            </a:r>
            <a:br>
              <a:rPr lang="en-US" dirty="0" smtClean="0"/>
            </a:br>
            <a:r>
              <a:rPr lang="en-US" sz="2400" b="1" dirty="0" err="1" smtClean="0">
                <a:solidFill>
                  <a:srgbClr val="C00000"/>
                </a:solidFill>
              </a:rPr>
              <a:t>Albin</a:t>
            </a:r>
            <a:r>
              <a:rPr lang="en-US" sz="2400" b="1" dirty="0" smtClean="0">
                <a:solidFill>
                  <a:srgbClr val="C00000"/>
                </a:solidFill>
              </a:rPr>
              <a:t> F. Machu, </a:t>
            </a:r>
            <a:r>
              <a:rPr lang="en-US" sz="2300" dirty="0" smtClean="0"/>
              <a:t>son of Mr. &amp; Mrs. </a:t>
            </a:r>
            <a:r>
              <a:rPr lang="en-US" sz="2300" dirty="0" err="1" smtClean="0"/>
              <a:t>Albin</a:t>
            </a:r>
            <a:r>
              <a:rPr lang="en-US" sz="2300" dirty="0" smtClean="0"/>
              <a:t> E. Machu of Granger, Texas. </a:t>
            </a:r>
          </a:p>
          <a:p>
            <a:endParaRPr lang="en-US" sz="900" dirty="0" smtClean="0"/>
          </a:p>
          <a:p>
            <a:r>
              <a:rPr lang="en-US" sz="2300" dirty="0" smtClean="0"/>
              <a:t>During the  </a:t>
            </a:r>
            <a:r>
              <a:rPr lang="en-US" sz="2300" b="1" dirty="0" smtClean="0">
                <a:solidFill>
                  <a:srgbClr val="002060"/>
                </a:solidFill>
              </a:rPr>
              <a:t>Vietnam </a:t>
            </a:r>
            <a:r>
              <a:rPr lang="en-US" sz="2300" b="1" dirty="0" err="1" smtClean="0">
                <a:solidFill>
                  <a:srgbClr val="002060"/>
                </a:solidFill>
              </a:rPr>
              <a:t>Confict</a:t>
            </a:r>
            <a:r>
              <a:rPr lang="en-US" sz="2300" dirty="0" smtClean="0"/>
              <a:t>  </a:t>
            </a:r>
            <a:r>
              <a:rPr lang="en-US" sz="2300" dirty="0" err="1" smtClean="0"/>
              <a:t>Albin</a:t>
            </a:r>
            <a:r>
              <a:rPr lang="en-US" sz="2300" dirty="0" smtClean="0"/>
              <a:t> served in the United States Marine Corps’ 3</a:t>
            </a:r>
            <a:r>
              <a:rPr lang="en-US" sz="2300" baseline="30000" dirty="0" smtClean="0"/>
              <a:t>rd</a:t>
            </a:r>
            <a:r>
              <a:rPr lang="en-US" sz="2300" dirty="0" smtClean="0"/>
              <a:t> Battalion; 23</a:t>
            </a:r>
            <a:r>
              <a:rPr lang="en-US" sz="2300" baseline="30000" dirty="0" smtClean="0"/>
              <a:t>rd</a:t>
            </a:r>
            <a:r>
              <a:rPr lang="en-US" sz="2300" dirty="0" smtClean="0"/>
              <a:t> Marines; 4</a:t>
            </a:r>
            <a:r>
              <a:rPr lang="en-US" sz="2300" baseline="30000" dirty="0" smtClean="0"/>
              <a:t>th</a:t>
            </a:r>
            <a:r>
              <a:rPr lang="en-US" sz="2300" dirty="0" smtClean="0"/>
              <a:t> Marine Division.</a:t>
            </a:r>
          </a:p>
          <a:p>
            <a:endParaRPr lang="en-US" sz="900" dirty="0" smtClean="0"/>
          </a:p>
          <a:p>
            <a:r>
              <a:rPr lang="en-US" sz="2300" b="1" dirty="0" smtClean="0"/>
              <a:t>1964-1970</a:t>
            </a:r>
            <a:r>
              <a:rPr lang="en-US" sz="2300" dirty="0" smtClean="0"/>
              <a:t>: State-Side Marine Corps Reserve; </a:t>
            </a:r>
            <a:r>
              <a:rPr lang="en-US" sz="2300" b="1" i="1" dirty="0" smtClean="0"/>
              <a:t>Camp Pendleton</a:t>
            </a:r>
            <a:r>
              <a:rPr lang="en-US" sz="2300" dirty="0" smtClean="0"/>
              <a:t>; San Diego, California.</a:t>
            </a:r>
          </a:p>
        </p:txBody>
      </p:sp>
      <p:sp>
        <p:nvSpPr>
          <p:cNvPr id="7" name="Down Ribbon 6"/>
          <p:cNvSpPr/>
          <p:nvPr/>
        </p:nvSpPr>
        <p:spPr>
          <a:xfrm rot="20771118">
            <a:off x="33493" y="2641867"/>
            <a:ext cx="3059561"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rPr>
              <a:t>VETERANS</a:t>
            </a:r>
            <a:endParaRPr lang="en-US" sz="2400" b="1" dirty="0">
              <a:solidFill>
                <a:srgbClr val="C00000"/>
              </a:solidFill>
            </a:endParaRPr>
          </a:p>
        </p:txBody>
      </p:sp>
      <p:pic>
        <p:nvPicPr>
          <p:cNvPr id="8" name="Picture 7" descr="Albin F Machu US Marine pic.jpeg"/>
          <p:cNvPicPr>
            <a:picLocks noChangeAspect="1"/>
          </p:cNvPicPr>
          <p:nvPr/>
        </p:nvPicPr>
        <p:blipFill>
          <a:blip r:embed="rId3" cstate="print"/>
          <a:stretch>
            <a:fillRect/>
          </a:stretch>
        </p:blipFill>
        <p:spPr>
          <a:xfrm>
            <a:off x="6934200" y="3488056"/>
            <a:ext cx="2209799" cy="3369943"/>
          </a:xfrm>
          <a:prstGeom prst="rect">
            <a:avLst/>
          </a:prstGeom>
        </p:spPr>
      </p:pic>
      <p:sp>
        <p:nvSpPr>
          <p:cNvPr id="10" name="TextBox 9"/>
          <p:cNvSpPr txBox="1"/>
          <p:nvPr/>
        </p:nvSpPr>
        <p:spPr>
          <a:xfrm>
            <a:off x="0" y="3505200"/>
            <a:ext cx="6934200" cy="3200876"/>
          </a:xfrm>
          <a:prstGeom prst="rect">
            <a:avLst/>
          </a:prstGeom>
          <a:noFill/>
        </p:spPr>
        <p:txBody>
          <a:bodyPr wrap="square" rtlCol="0">
            <a:spAutoFit/>
          </a:bodyPr>
          <a:lstStyle/>
          <a:p>
            <a:r>
              <a:rPr lang="en-US" sz="2300" dirty="0" smtClean="0"/>
              <a:t>Combat Training – </a:t>
            </a:r>
            <a:r>
              <a:rPr lang="en-US" sz="2300" b="1" i="1" dirty="0" smtClean="0"/>
              <a:t>Camp Swift</a:t>
            </a:r>
            <a:r>
              <a:rPr lang="en-US" sz="2300" dirty="0" smtClean="0"/>
              <a:t>, Bastrop TX; Duties included  Infantry Division, Truck Driver, Honor Guard.</a:t>
            </a:r>
          </a:p>
          <a:p>
            <a:endParaRPr lang="en-US" sz="900" dirty="0" smtClean="0"/>
          </a:p>
          <a:p>
            <a:r>
              <a:rPr lang="en-US" sz="2300" dirty="0" smtClean="0"/>
              <a:t>1966, </a:t>
            </a:r>
            <a:r>
              <a:rPr lang="en-US" sz="2300" dirty="0" err="1" smtClean="0"/>
              <a:t>Albin’s</a:t>
            </a:r>
            <a:r>
              <a:rPr lang="en-US" sz="2300" dirty="0" smtClean="0"/>
              <a:t> Marine Unit’s First Tour of Duty to Vietnam was, within hours of departure, </a:t>
            </a:r>
            <a:br>
              <a:rPr lang="en-US" sz="2300" dirty="0" smtClean="0"/>
            </a:br>
            <a:r>
              <a:rPr lang="en-US" sz="2300" dirty="0" smtClean="0"/>
              <a:t>called off by President Lyndon B. Johnson.</a:t>
            </a:r>
          </a:p>
          <a:p>
            <a:endParaRPr lang="en-US" sz="900" dirty="0" smtClean="0"/>
          </a:p>
          <a:p>
            <a:r>
              <a:rPr lang="en-US" sz="2300" dirty="0" smtClean="0"/>
              <a:t>Serving in the </a:t>
            </a:r>
            <a:r>
              <a:rPr lang="en-US" sz="2300" b="1" i="1" dirty="0" smtClean="0"/>
              <a:t>Honor Guard</a:t>
            </a:r>
            <a:r>
              <a:rPr lang="en-US" sz="2300" dirty="0" smtClean="0"/>
              <a:t> (1966-70) </a:t>
            </a:r>
            <a:r>
              <a:rPr lang="en-US" sz="2300" dirty="0" err="1" smtClean="0"/>
              <a:t>Albin</a:t>
            </a:r>
            <a:r>
              <a:rPr lang="en-US" sz="2300" dirty="0" smtClean="0"/>
              <a:t> was called upon to attend many funerals for fallen Marines from the central Texas area. </a:t>
            </a:r>
            <a:endParaRPr lang="en-US" sz="2300" dirty="0"/>
          </a:p>
        </p:txBody>
      </p:sp>
    </p:spTree>
  </p:cSld>
  <p:clrMapOvr>
    <a:masterClrMapping/>
  </p:clrMapOvr>
  <p:transition advTm="46281"/>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Clarence E Machu pic.jpg"/>
          <p:cNvPicPr>
            <a:picLocks noChangeAspect="1"/>
          </p:cNvPicPr>
          <p:nvPr/>
        </p:nvPicPr>
        <p:blipFill>
          <a:blip r:embed="rId3" cstate="print"/>
          <a:stretch>
            <a:fillRect/>
          </a:stretch>
        </p:blipFill>
        <p:spPr>
          <a:xfrm>
            <a:off x="0" y="2819400"/>
            <a:ext cx="2988885" cy="4038600"/>
          </a:xfrm>
          <a:prstGeom prst="rect">
            <a:avLst/>
          </a:prstGeom>
        </p:spPr>
      </p:pic>
      <p:sp>
        <p:nvSpPr>
          <p:cNvPr id="6" name="TextBox 5"/>
          <p:cNvSpPr txBox="1"/>
          <p:nvPr/>
        </p:nvSpPr>
        <p:spPr>
          <a:xfrm>
            <a:off x="2971800" y="1"/>
            <a:ext cx="6172200" cy="6555641"/>
          </a:xfrm>
          <a:prstGeom prst="rect">
            <a:avLst/>
          </a:prstGeom>
          <a:noFill/>
        </p:spPr>
        <p:txBody>
          <a:bodyPr wrap="square" rtlCol="0">
            <a:spAutoFit/>
          </a:bodyPr>
          <a:lstStyle/>
          <a:p>
            <a:r>
              <a:rPr lang="en-US" sz="2600" b="1" i="1" dirty="0" smtClean="0"/>
              <a:t>Descending from the Martin Machu line is:</a:t>
            </a:r>
          </a:p>
          <a:p>
            <a:endParaRPr lang="en-US" dirty="0" smtClean="0"/>
          </a:p>
          <a:p>
            <a:r>
              <a:rPr lang="en-US" sz="2800" b="1" dirty="0" err="1" smtClean="0">
                <a:solidFill>
                  <a:srgbClr val="FF0000"/>
                </a:solidFill>
              </a:rPr>
              <a:t>Pfc</a:t>
            </a:r>
            <a:r>
              <a:rPr lang="en-US" sz="2800" b="1" dirty="0" smtClean="0">
                <a:solidFill>
                  <a:srgbClr val="FF0000"/>
                </a:solidFill>
              </a:rPr>
              <a:t> Clarence E. Machu</a:t>
            </a:r>
            <a:r>
              <a:rPr lang="en-US" sz="2400" dirty="0" smtClean="0"/>
              <a:t>, son of Mr. and Mrs. Emil Machu of Manor, Texas.  </a:t>
            </a:r>
          </a:p>
          <a:p>
            <a:endParaRPr lang="en-US" sz="2400" dirty="0" smtClean="0"/>
          </a:p>
          <a:p>
            <a:r>
              <a:rPr lang="en-US" sz="2400" dirty="0" smtClean="0"/>
              <a:t>During </a:t>
            </a:r>
            <a:r>
              <a:rPr lang="en-US" sz="2400" b="1" dirty="0" smtClean="0">
                <a:solidFill>
                  <a:srgbClr val="002060"/>
                </a:solidFill>
              </a:rPr>
              <a:t>World War II </a:t>
            </a:r>
            <a:r>
              <a:rPr lang="en-US" sz="2400" dirty="0" smtClean="0"/>
              <a:t>Clarence volunteered for service Feb. 10, 1943, at Austin.  He was assigned to the 2nd Marines, and was trained at San Diego and Camp Elliott, California. </a:t>
            </a:r>
          </a:p>
          <a:p>
            <a:endParaRPr lang="en-US" dirty="0" smtClean="0"/>
          </a:p>
          <a:p>
            <a:r>
              <a:rPr lang="en-US" sz="2400" dirty="0" smtClean="0"/>
              <a:t>He served overseas from July 1, 1943, until May 1, 1945, in New Caledonia, New Zealand, Hawaii, and fought in the battles of Tarawa, Saipan, Guam, and Iwo Jima. </a:t>
            </a:r>
          </a:p>
          <a:p>
            <a:endParaRPr lang="en-US" dirty="0" smtClean="0"/>
          </a:p>
          <a:p>
            <a:r>
              <a:rPr lang="en-US" sz="2400" b="1" dirty="0" smtClean="0">
                <a:solidFill>
                  <a:srgbClr val="C00000"/>
                </a:solidFill>
              </a:rPr>
              <a:t>Awards include: </a:t>
            </a:r>
            <a:r>
              <a:rPr lang="en-US" sz="2400" i="1" dirty="0" smtClean="0"/>
              <a:t>two</a:t>
            </a:r>
            <a:r>
              <a:rPr lang="en-US" sz="2400" dirty="0" smtClean="0"/>
              <a:t> Presidential Unit Citations, one Navy Unit Citation, and the Asiatic Pacific Campaign Ribbon with 4 Bronze Stars. </a:t>
            </a:r>
            <a:endParaRPr lang="en-US" sz="2400" dirty="0"/>
          </a:p>
        </p:txBody>
      </p:sp>
      <p:sp>
        <p:nvSpPr>
          <p:cNvPr id="7" name="Down Ribbon 6"/>
          <p:cNvSpPr/>
          <p:nvPr/>
        </p:nvSpPr>
        <p:spPr>
          <a:xfrm rot="20296851">
            <a:off x="11886" y="2676592"/>
            <a:ext cx="3059561"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rPr>
              <a:t>VETERANS</a:t>
            </a:r>
            <a:endParaRPr lang="en-US" sz="2400" b="1" dirty="0">
              <a:solidFill>
                <a:srgbClr val="C00000"/>
              </a:solidFill>
            </a:endParaRPr>
          </a:p>
        </p:txBody>
      </p:sp>
    </p:spTree>
  </p:cSld>
  <p:clrMapOvr>
    <a:masterClrMapping/>
  </p:clrMapOvr>
  <p:transition advTm="23297"/>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8" name="Picture 7" descr="Anton Pokorny.jpg"/>
          <p:cNvPicPr>
            <a:picLocks noChangeAspect="1"/>
          </p:cNvPicPr>
          <p:nvPr/>
        </p:nvPicPr>
        <p:blipFill>
          <a:blip r:embed="rId2" cstate="print"/>
          <a:stretch>
            <a:fillRect/>
          </a:stretch>
        </p:blipFill>
        <p:spPr>
          <a:xfrm>
            <a:off x="0" y="3331208"/>
            <a:ext cx="3505200" cy="3526792"/>
          </a:xfrm>
          <a:prstGeom prst="rect">
            <a:avLst/>
          </a:prstGeom>
        </p:spPr>
      </p:pic>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6" name="TextBox 5"/>
          <p:cNvSpPr txBox="1"/>
          <p:nvPr/>
        </p:nvSpPr>
        <p:spPr>
          <a:xfrm>
            <a:off x="3429000" y="3276600"/>
            <a:ext cx="5715000" cy="3416320"/>
          </a:xfrm>
          <a:prstGeom prst="rect">
            <a:avLst/>
          </a:prstGeom>
          <a:noFill/>
        </p:spPr>
        <p:txBody>
          <a:bodyPr wrap="square" rtlCol="0">
            <a:spAutoFit/>
          </a:bodyPr>
          <a:lstStyle/>
          <a:p>
            <a:r>
              <a:rPr lang="en-US" sz="2600" dirty="0" smtClean="0"/>
              <a:t>Anton was a </a:t>
            </a:r>
            <a:r>
              <a:rPr lang="en-US" sz="2600" b="1" dirty="0" smtClean="0">
                <a:solidFill>
                  <a:schemeClr val="tx2">
                    <a:lumMod val="75000"/>
                  </a:schemeClr>
                </a:solidFill>
              </a:rPr>
              <a:t>WWII veteran </a:t>
            </a:r>
            <a:r>
              <a:rPr lang="en-US" sz="2600" dirty="0" smtClean="0"/>
              <a:t>and served as an Army Maintenance Motor Sergeant in the 77</a:t>
            </a:r>
            <a:r>
              <a:rPr lang="en-US" sz="2600" baseline="30000" dirty="0" smtClean="0"/>
              <a:t>th</a:t>
            </a:r>
            <a:r>
              <a:rPr lang="en-US" sz="2600" dirty="0" smtClean="0"/>
              <a:t> Field Artillery.</a:t>
            </a:r>
            <a:r>
              <a:rPr lang="en-US" sz="2400" dirty="0" smtClean="0"/>
              <a:t>  </a:t>
            </a:r>
            <a:br>
              <a:rPr lang="en-US" sz="2400" dirty="0" smtClean="0"/>
            </a:br>
            <a:r>
              <a:rPr lang="en-US" sz="2400" dirty="0" smtClean="0"/>
              <a:t>After the war, he and wife Fay moved to California with sons Anton and Oscar where he worked for Lockheed Martin for 29 years.</a:t>
            </a:r>
          </a:p>
          <a:p>
            <a:endParaRPr lang="en-US" dirty="0" smtClean="0"/>
          </a:p>
          <a:p>
            <a:r>
              <a:rPr lang="en-US" sz="2400" b="1" dirty="0" smtClean="0"/>
              <a:t>Awards include: </a:t>
            </a:r>
            <a:r>
              <a:rPr lang="en-US" sz="2400" dirty="0" smtClean="0"/>
              <a:t>The bronze star and </a:t>
            </a:r>
            <a:br>
              <a:rPr lang="en-US" sz="2400" dirty="0" smtClean="0"/>
            </a:br>
            <a:r>
              <a:rPr lang="en-US" sz="2400" dirty="0" smtClean="0"/>
              <a:t>six battle stars.</a:t>
            </a:r>
            <a:endParaRPr lang="en-US" sz="2400" dirty="0"/>
          </a:p>
        </p:txBody>
      </p:sp>
      <p:sp>
        <p:nvSpPr>
          <p:cNvPr id="7" name="Down Ribbon 6"/>
          <p:cNvSpPr/>
          <p:nvPr/>
        </p:nvSpPr>
        <p:spPr>
          <a:xfrm rot="20296851">
            <a:off x="11886" y="2676592"/>
            <a:ext cx="3059561"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rPr>
              <a:t>VETERANS</a:t>
            </a:r>
            <a:endParaRPr lang="en-US" sz="2400" b="1" dirty="0">
              <a:solidFill>
                <a:srgbClr val="C00000"/>
              </a:solidFill>
            </a:endParaRPr>
          </a:p>
        </p:txBody>
      </p:sp>
      <p:sp>
        <p:nvSpPr>
          <p:cNvPr id="9" name="TextBox 8"/>
          <p:cNvSpPr txBox="1"/>
          <p:nvPr/>
        </p:nvSpPr>
        <p:spPr>
          <a:xfrm>
            <a:off x="2971800" y="762000"/>
            <a:ext cx="6172200" cy="2246769"/>
          </a:xfrm>
          <a:prstGeom prst="rect">
            <a:avLst/>
          </a:prstGeom>
          <a:noFill/>
        </p:spPr>
        <p:txBody>
          <a:bodyPr wrap="square" rtlCol="0">
            <a:spAutoFit/>
          </a:bodyPr>
          <a:lstStyle/>
          <a:p>
            <a:r>
              <a:rPr lang="en-US" sz="2800" b="1" dirty="0" smtClean="0">
                <a:solidFill>
                  <a:srgbClr val="C00000"/>
                </a:solidFill>
              </a:rPr>
              <a:t>Anton Ludwig </a:t>
            </a:r>
            <a:r>
              <a:rPr lang="en-US" sz="2800" b="1" dirty="0" err="1" smtClean="0">
                <a:solidFill>
                  <a:srgbClr val="C00000"/>
                </a:solidFill>
              </a:rPr>
              <a:t>Pokorny</a:t>
            </a:r>
            <a:r>
              <a:rPr lang="en-US" sz="2800" b="1" dirty="0" smtClean="0">
                <a:solidFill>
                  <a:srgbClr val="C00000"/>
                </a:solidFill>
              </a:rPr>
              <a:t> </a:t>
            </a:r>
            <a:br>
              <a:rPr lang="en-US" sz="2800" b="1" dirty="0" smtClean="0">
                <a:solidFill>
                  <a:srgbClr val="C00000"/>
                </a:solidFill>
              </a:rPr>
            </a:br>
            <a:r>
              <a:rPr lang="en-US" sz="2800" dirty="0" smtClean="0"/>
              <a:t>was born in Taylor, Texas </a:t>
            </a:r>
            <a:br>
              <a:rPr lang="en-US" sz="2800" dirty="0" smtClean="0"/>
            </a:br>
            <a:r>
              <a:rPr lang="en-US" sz="2800" dirty="0" smtClean="0"/>
              <a:t>August 25, 1920 </a:t>
            </a:r>
            <a:br>
              <a:rPr lang="en-US" sz="2800" dirty="0" smtClean="0"/>
            </a:br>
            <a:r>
              <a:rPr lang="en-US" sz="2800" dirty="0" smtClean="0"/>
              <a:t>and passed away </a:t>
            </a:r>
            <a:br>
              <a:rPr lang="en-US" sz="2800" dirty="0" smtClean="0"/>
            </a:br>
            <a:r>
              <a:rPr lang="en-US" sz="2800" dirty="0" smtClean="0"/>
              <a:t>February 1, 2019.  </a:t>
            </a:r>
          </a:p>
        </p:txBody>
      </p:sp>
      <p:pic>
        <p:nvPicPr>
          <p:cNvPr id="10" name="Picture 9" descr="Anton Pokorny elderly pic.jpeg"/>
          <p:cNvPicPr>
            <a:picLocks noChangeAspect="1"/>
          </p:cNvPicPr>
          <p:nvPr/>
        </p:nvPicPr>
        <p:blipFill>
          <a:blip r:embed="rId4" cstate="print"/>
          <a:stretch>
            <a:fillRect/>
          </a:stretch>
        </p:blipFill>
        <p:spPr>
          <a:xfrm>
            <a:off x="6629400" y="-1"/>
            <a:ext cx="2514600" cy="3360561"/>
          </a:xfrm>
          <a:prstGeom prst="rect">
            <a:avLst/>
          </a:prstGeom>
        </p:spPr>
      </p:pic>
    </p:spTree>
  </p:cSld>
  <p:clrMapOvr>
    <a:masterClrMapping/>
  </p:clrMapOvr>
  <p:transition advTm="28453"/>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8" name="Picture 17" descr="Brandon Johnson Army uniform.jpeg"/>
          <p:cNvPicPr>
            <a:picLocks noChangeAspect="1"/>
          </p:cNvPicPr>
          <p:nvPr/>
        </p:nvPicPr>
        <p:blipFill>
          <a:blip r:embed="rId2" cstate="print"/>
          <a:stretch>
            <a:fillRect/>
          </a:stretch>
        </p:blipFill>
        <p:spPr>
          <a:xfrm>
            <a:off x="3886200" y="3352800"/>
            <a:ext cx="3352800" cy="3750945"/>
          </a:xfrm>
          <a:prstGeom prst="rect">
            <a:avLst/>
          </a:prstGeom>
        </p:spPr>
      </p:pic>
      <p:pic>
        <p:nvPicPr>
          <p:cNvPr id="7" name="Picture 6" descr="Daniel Blaha US Marine Sgt.JPG"/>
          <p:cNvPicPr>
            <a:picLocks noChangeAspect="1"/>
          </p:cNvPicPr>
          <p:nvPr/>
        </p:nvPicPr>
        <p:blipFill>
          <a:blip r:embed="rId3" cstate="print"/>
          <a:stretch>
            <a:fillRect/>
          </a:stretch>
        </p:blipFill>
        <p:spPr>
          <a:xfrm>
            <a:off x="4038600" y="-303784"/>
            <a:ext cx="3200400" cy="3732784"/>
          </a:xfrm>
          <a:prstGeom prst="rect">
            <a:avLst/>
          </a:prstGeom>
        </p:spPr>
      </p:pic>
      <p:pic>
        <p:nvPicPr>
          <p:cNvPr id="9" name="Picture 8" descr="DM_WWI veteran Frank Machu.JPG"/>
          <p:cNvPicPr>
            <a:picLocks noChangeAspect="1"/>
          </p:cNvPicPr>
          <p:nvPr/>
        </p:nvPicPr>
        <p:blipFill>
          <a:blip r:embed="rId4" cstate="print"/>
          <a:stretch>
            <a:fillRect/>
          </a:stretch>
        </p:blipFill>
        <p:spPr>
          <a:xfrm>
            <a:off x="2438400" y="0"/>
            <a:ext cx="2195998" cy="2895600"/>
          </a:xfrm>
          <a:prstGeom prst="rect">
            <a:avLst/>
          </a:prstGeom>
          <a:ln>
            <a:solidFill>
              <a:schemeClr val="tx1"/>
            </a:solidFill>
          </a:ln>
        </p:spPr>
      </p:pic>
      <p:pic>
        <p:nvPicPr>
          <p:cNvPr id="16" name="Picture 15" descr="Albin F Machu US Marine pic.jpeg"/>
          <p:cNvPicPr>
            <a:picLocks noChangeAspect="1"/>
          </p:cNvPicPr>
          <p:nvPr/>
        </p:nvPicPr>
        <p:blipFill>
          <a:blip r:embed="rId5" cstate="print"/>
          <a:stretch>
            <a:fillRect/>
          </a:stretch>
        </p:blipFill>
        <p:spPr>
          <a:xfrm>
            <a:off x="7045376" y="2895599"/>
            <a:ext cx="2098623" cy="3200401"/>
          </a:xfrm>
          <a:prstGeom prst="rect">
            <a:avLst/>
          </a:prstGeom>
        </p:spPr>
      </p:pic>
      <p:pic>
        <p:nvPicPr>
          <p:cNvPr id="8" name="Picture 7" descr="Henry E Ripple Sr.jpg"/>
          <p:cNvPicPr>
            <a:picLocks noChangeAspect="1"/>
          </p:cNvPicPr>
          <p:nvPr/>
        </p:nvPicPr>
        <p:blipFill>
          <a:blip r:embed="rId6" cstate="print"/>
          <a:stretch>
            <a:fillRect/>
          </a:stretch>
        </p:blipFill>
        <p:spPr>
          <a:xfrm>
            <a:off x="0" y="1905000"/>
            <a:ext cx="2464594" cy="5334000"/>
          </a:xfrm>
          <a:prstGeom prst="rect">
            <a:avLst/>
          </a:prstGeom>
        </p:spPr>
      </p:pic>
      <p:pic>
        <p:nvPicPr>
          <p:cNvPr id="10" name="Picture 9" descr="Clarence E Machu pic.jpg"/>
          <p:cNvPicPr>
            <a:picLocks noChangeAspect="1"/>
          </p:cNvPicPr>
          <p:nvPr/>
        </p:nvPicPr>
        <p:blipFill>
          <a:blip r:embed="rId7" cstate="print"/>
          <a:stretch>
            <a:fillRect/>
          </a:stretch>
        </p:blipFill>
        <p:spPr>
          <a:xfrm>
            <a:off x="7239001" y="0"/>
            <a:ext cx="1905000" cy="2286000"/>
          </a:xfrm>
          <a:prstGeom prst="rect">
            <a:avLst/>
          </a:prstGeom>
          <a:ln>
            <a:solidFill>
              <a:schemeClr val="tx1"/>
            </a:solidFill>
          </a:ln>
        </p:spPr>
      </p:pic>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8"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1" name="TextBox 10"/>
          <p:cNvSpPr txBox="1"/>
          <p:nvPr/>
        </p:nvSpPr>
        <p:spPr>
          <a:xfrm>
            <a:off x="7239000" y="2286000"/>
            <a:ext cx="1905000" cy="584775"/>
          </a:xfrm>
          <a:prstGeom prst="rect">
            <a:avLst/>
          </a:prstGeom>
          <a:solidFill>
            <a:schemeClr val="bg2">
              <a:lumMod val="90000"/>
            </a:schemeClr>
          </a:solidFill>
          <a:ln>
            <a:solidFill>
              <a:schemeClr val="tx1"/>
            </a:solidFill>
          </a:ln>
        </p:spPr>
        <p:txBody>
          <a:bodyPr wrap="square" rtlCol="0">
            <a:spAutoFit/>
          </a:bodyPr>
          <a:lstStyle/>
          <a:p>
            <a:pPr algn="ctr"/>
            <a:r>
              <a:rPr lang="en-US" sz="1600" b="1" dirty="0" smtClean="0"/>
              <a:t>WWII Veteran</a:t>
            </a:r>
            <a:br>
              <a:rPr lang="en-US" sz="1600" b="1" dirty="0" smtClean="0"/>
            </a:br>
            <a:r>
              <a:rPr lang="en-US" sz="1600" b="1" dirty="0" smtClean="0"/>
              <a:t>Clarence E Machu</a:t>
            </a:r>
            <a:endParaRPr lang="en-US" sz="1600" b="1" dirty="0"/>
          </a:p>
        </p:txBody>
      </p:sp>
      <p:sp>
        <p:nvSpPr>
          <p:cNvPr id="12" name="TextBox 11"/>
          <p:cNvSpPr txBox="1"/>
          <p:nvPr/>
        </p:nvSpPr>
        <p:spPr>
          <a:xfrm flipH="1">
            <a:off x="2819400" y="2895600"/>
            <a:ext cx="1828800" cy="646331"/>
          </a:xfrm>
          <a:prstGeom prst="rect">
            <a:avLst/>
          </a:prstGeom>
          <a:solidFill>
            <a:schemeClr val="bg1">
              <a:lumMod val="85000"/>
            </a:schemeClr>
          </a:solidFill>
          <a:ln>
            <a:solidFill>
              <a:schemeClr val="tx1"/>
            </a:solidFill>
          </a:ln>
        </p:spPr>
        <p:txBody>
          <a:bodyPr wrap="square" rtlCol="0">
            <a:spAutoFit/>
          </a:bodyPr>
          <a:lstStyle/>
          <a:p>
            <a:pPr algn="ctr"/>
            <a:r>
              <a:rPr lang="en-US" b="1" dirty="0" smtClean="0"/>
              <a:t>WWI Veteran</a:t>
            </a:r>
            <a:br>
              <a:rPr lang="en-US" b="1" dirty="0" smtClean="0"/>
            </a:br>
            <a:r>
              <a:rPr lang="en-US" b="1" dirty="0" smtClean="0"/>
              <a:t>Frank Machu</a:t>
            </a:r>
            <a:endParaRPr lang="en-US" b="1" dirty="0"/>
          </a:p>
        </p:txBody>
      </p:sp>
      <p:sp>
        <p:nvSpPr>
          <p:cNvPr id="13" name="Down Ribbon 12"/>
          <p:cNvSpPr/>
          <p:nvPr/>
        </p:nvSpPr>
        <p:spPr>
          <a:xfrm rot="20875703">
            <a:off x="-3580" y="2741853"/>
            <a:ext cx="3059561"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rPr>
              <a:t>VETERANS</a:t>
            </a:r>
            <a:endParaRPr lang="en-US" sz="2400" b="1" dirty="0">
              <a:solidFill>
                <a:srgbClr val="C00000"/>
              </a:solidFill>
            </a:endParaRPr>
          </a:p>
        </p:txBody>
      </p:sp>
      <p:sp>
        <p:nvSpPr>
          <p:cNvPr id="14" name="TextBox 13"/>
          <p:cNvSpPr txBox="1"/>
          <p:nvPr/>
        </p:nvSpPr>
        <p:spPr>
          <a:xfrm flipH="1">
            <a:off x="4648200" y="2590800"/>
            <a:ext cx="2542736" cy="923330"/>
          </a:xfrm>
          <a:prstGeom prst="rect">
            <a:avLst/>
          </a:prstGeom>
          <a:solidFill>
            <a:schemeClr val="bg1">
              <a:lumMod val="85000"/>
            </a:schemeClr>
          </a:solidFill>
          <a:ln>
            <a:solidFill>
              <a:schemeClr val="tx1"/>
            </a:solidFill>
          </a:ln>
        </p:spPr>
        <p:txBody>
          <a:bodyPr wrap="square" rtlCol="0">
            <a:spAutoFit/>
          </a:bodyPr>
          <a:lstStyle/>
          <a:p>
            <a:pPr algn="ctr"/>
            <a:r>
              <a:rPr lang="en-US" b="1" dirty="0" smtClean="0"/>
              <a:t>WWII Veteran</a:t>
            </a:r>
            <a:br>
              <a:rPr lang="en-US" b="1" dirty="0" smtClean="0"/>
            </a:br>
            <a:r>
              <a:rPr lang="en-US" b="1" dirty="0" smtClean="0"/>
              <a:t>Daniel Thomas </a:t>
            </a:r>
            <a:r>
              <a:rPr lang="en-US" b="1" dirty="0" err="1" smtClean="0"/>
              <a:t>Blaha</a:t>
            </a:r>
            <a:r>
              <a:rPr lang="en-US" b="1" dirty="0" smtClean="0"/>
              <a:t/>
            </a:r>
            <a:br>
              <a:rPr lang="en-US" b="1" dirty="0" smtClean="0"/>
            </a:br>
            <a:r>
              <a:rPr lang="en-US" b="1" dirty="0" smtClean="0"/>
              <a:t>Sergeant, U.S. Marines</a:t>
            </a:r>
            <a:endParaRPr lang="en-US" b="1" dirty="0"/>
          </a:p>
        </p:txBody>
      </p:sp>
      <p:sp>
        <p:nvSpPr>
          <p:cNvPr id="15" name="TextBox 14"/>
          <p:cNvSpPr txBox="1"/>
          <p:nvPr/>
        </p:nvSpPr>
        <p:spPr>
          <a:xfrm>
            <a:off x="0" y="6211669"/>
            <a:ext cx="2438400" cy="646331"/>
          </a:xfrm>
          <a:prstGeom prst="rect">
            <a:avLst/>
          </a:prstGeom>
          <a:solidFill>
            <a:schemeClr val="bg2">
              <a:lumMod val="90000"/>
            </a:schemeClr>
          </a:solidFill>
          <a:ln>
            <a:solidFill>
              <a:schemeClr val="tx1"/>
            </a:solidFill>
          </a:ln>
        </p:spPr>
        <p:txBody>
          <a:bodyPr wrap="square" rtlCol="0">
            <a:spAutoFit/>
          </a:bodyPr>
          <a:lstStyle/>
          <a:p>
            <a:pPr algn="ctr"/>
            <a:r>
              <a:rPr lang="en-US" b="1" dirty="0" smtClean="0"/>
              <a:t>WWII Veteran</a:t>
            </a:r>
            <a:br>
              <a:rPr lang="en-US" b="1" dirty="0" smtClean="0"/>
            </a:br>
            <a:r>
              <a:rPr lang="en-US" b="1" dirty="0" smtClean="0"/>
              <a:t>Henry E Ripple, Sr.</a:t>
            </a:r>
            <a:endParaRPr lang="en-US" b="1" dirty="0"/>
          </a:p>
        </p:txBody>
      </p:sp>
      <p:sp>
        <p:nvSpPr>
          <p:cNvPr id="17" name="TextBox 16"/>
          <p:cNvSpPr txBox="1"/>
          <p:nvPr/>
        </p:nvSpPr>
        <p:spPr>
          <a:xfrm>
            <a:off x="6927167" y="6083887"/>
            <a:ext cx="2286000" cy="646331"/>
          </a:xfrm>
          <a:prstGeom prst="rect">
            <a:avLst/>
          </a:prstGeom>
          <a:solidFill>
            <a:schemeClr val="bg2">
              <a:lumMod val="90000"/>
            </a:schemeClr>
          </a:solidFill>
          <a:ln>
            <a:solidFill>
              <a:schemeClr val="tx1"/>
            </a:solidFill>
          </a:ln>
        </p:spPr>
        <p:txBody>
          <a:bodyPr wrap="square" rtlCol="0">
            <a:spAutoFit/>
          </a:bodyPr>
          <a:lstStyle/>
          <a:p>
            <a:pPr algn="ctr"/>
            <a:r>
              <a:rPr lang="en-US" b="1" dirty="0" smtClean="0"/>
              <a:t>Vietnam War Veteran</a:t>
            </a:r>
            <a:br>
              <a:rPr lang="en-US" b="1" dirty="0" smtClean="0"/>
            </a:br>
            <a:r>
              <a:rPr lang="en-US" b="1" dirty="0" err="1" smtClean="0"/>
              <a:t>Albin</a:t>
            </a:r>
            <a:r>
              <a:rPr lang="en-US" b="1" dirty="0" smtClean="0"/>
              <a:t> F Machu</a:t>
            </a:r>
            <a:endParaRPr lang="en-US" b="1" dirty="0"/>
          </a:p>
        </p:txBody>
      </p:sp>
      <p:sp>
        <p:nvSpPr>
          <p:cNvPr id="19" name="TextBox 18"/>
          <p:cNvSpPr txBox="1"/>
          <p:nvPr/>
        </p:nvSpPr>
        <p:spPr>
          <a:xfrm>
            <a:off x="2645229" y="5548814"/>
            <a:ext cx="2590800" cy="1200329"/>
          </a:xfrm>
          <a:prstGeom prst="rect">
            <a:avLst/>
          </a:prstGeom>
          <a:solidFill>
            <a:schemeClr val="bg2">
              <a:lumMod val="90000"/>
            </a:schemeClr>
          </a:solidFill>
          <a:ln>
            <a:solidFill>
              <a:schemeClr val="tx1"/>
            </a:solidFill>
          </a:ln>
        </p:spPr>
        <p:txBody>
          <a:bodyPr wrap="square" rtlCol="0">
            <a:spAutoFit/>
          </a:bodyPr>
          <a:lstStyle/>
          <a:p>
            <a:pPr algn="ctr"/>
            <a:r>
              <a:rPr lang="en-US" b="1" dirty="0" smtClean="0"/>
              <a:t>Brandon Johnson</a:t>
            </a:r>
            <a:br>
              <a:rPr lang="en-US" b="1" dirty="0" smtClean="0"/>
            </a:br>
            <a:r>
              <a:rPr lang="en-US" b="1" dirty="0" smtClean="0"/>
              <a:t>U.S. Army 1991-94;</a:t>
            </a:r>
            <a:br>
              <a:rPr lang="en-US" b="1" dirty="0" smtClean="0"/>
            </a:br>
            <a:r>
              <a:rPr lang="en-US" b="1" dirty="0" smtClean="0"/>
              <a:t>TX National Guard</a:t>
            </a:r>
            <a:br>
              <a:rPr lang="en-US" b="1" dirty="0" smtClean="0"/>
            </a:br>
            <a:r>
              <a:rPr lang="en-US" b="1" dirty="0" smtClean="0"/>
              <a:t>2014-present</a:t>
            </a:r>
            <a:endParaRPr lang="en-US" b="1" dirty="0"/>
          </a:p>
        </p:txBody>
      </p:sp>
    </p:spTree>
  </p:cSld>
  <p:clrMapOvr>
    <a:masterClrMapping/>
  </p:clrMapOvr>
  <p:transition advTm="586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sp>
        <p:nvSpPr>
          <p:cNvPr id="9" name="TextBox 8"/>
          <p:cNvSpPr txBox="1"/>
          <p:nvPr/>
        </p:nvSpPr>
        <p:spPr>
          <a:xfrm>
            <a:off x="2895600" y="381000"/>
            <a:ext cx="2895600" cy="1107996"/>
          </a:xfrm>
          <a:prstGeom prst="rect">
            <a:avLst/>
          </a:prstGeom>
          <a:noFill/>
        </p:spPr>
        <p:txBody>
          <a:bodyPr wrap="square" rtlCol="0">
            <a:spAutoFit/>
          </a:bodyPr>
          <a:lstStyle/>
          <a:p>
            <a:r>
              <a:rPr lang="en-US" sz="2400" b="1" dirty="0">
                <a:solidFill>
                  <a:schemeClr val="bg1"/>
                </a:solidFill>
              </a:rPr>
              <a:t>Hattie Machu </a:t>
            </a:r>
            <a:br>
              <a:rPr lang="en-US" sz="2400" b="1" dirty="0">
                <a:solidFill>
                  <a:schemeClr val="bg1"/>
                </a:solidFill>
              </a:rPr>
            </a:br>
            <a:r>
              <a:rPr lang="en-US" sz="2400" b="1" dirty="0">
                <a:solidFill>
                  <a:schemeClr val="bg1"/>
                </a:solidFill>
              </a:rPr>
              <a:t>confirmation photo. </a:t>
            </a:r>
          </a:p>
          <a:p>
            <a:endParaRPr lang="en-US" b="1" dirty="0">
              <a:solidFill>
                <a:schemeClr val="bg1"/>
              </a:solidFill>
            </a:endParaRPr>
          </a:p>
        </p:txBody>
      </p:sp>
      <p:grpSp>
        <p:nvGrpSpPr>
          <p:cNvPr id="12" name="Group 11"/>
          <p:cNvGrpSpPr/>
          <p:nvPr/>
        </p:nvGrpSpPr>
        <p:grpSpPr>
          <a:xfrm>
            <a:off x="0" y="1828800"/>
            <a:ext cx="5699368" cy="5130018"/>
            <a:chOff x="0" y="2090111"/>
            <a:chExt cx="5699368" cy="5130018"/>
          </a:xfrm>
        </p:grpSpPr>
        <p:pic>
          <p:nvPicPr>
            <p:cNvPr id="10" name="Picture 9" descr="Hattie_Terry_Kelly.jpg"/>
            <p:cNvPicPr>
              <a:picLocks noChangeAspect="1"/>
            </p:cNvPicPr>
            <p:nvPr/>
          </p:nvPicPr>
          <p:blipFill>
            <a:blip r:embed="rId3" cstate="print"/>
            <a:stretch>
              <a:fillRect/>
            </a:stretch>
          </p:blipFill>
          <p:spPr>
            <a:xfrm rot="20882959">
              <a:off x="1321259" y="2090111"/>
              <a:ext cx="4378109" cy="3651949"/>
            </a:xfrm>
            <a:prstGeom prst="rect">
              <a:avLst/>
            </a:prstGeom>
          </p:spPr>
        </p:pic>
        <p:sp>
          <p:nvSpPr>
            <p:cNvPr id="11" name="TextBox 10"/>
            <p:cNvSpPr txBox="1"/>
            <p:nvPr/>
          </p:nvSpPr>
          <p:spPr>
            <a:xfrm>
              <a:off x="0" y="6019800"/>
              <a:ext cx="5638800" cy="1200329"/>
            </a:xfrm>
            <a:prstGeom prst="rect">
              <a:avLst/>
            </a:prstGeom>
            <a:noFill/>
          </p:spPr>
          <p:txBody>
            <a:bodyPr wrap="square" rtlCol="0">
              <a:spAutoFit/>
            </a:bodyPr>
            <a:lstStyle/>
            <a:p>
              <a:r>
                <a:rPr lang="en-US" sz="2400" b="1" dirty="0">
                  <a:solidFill>
                    <a:schemeClr val="bg1"/>
                  </a:solidFill>
                </a:rPr>
                <a:t>Hattie Machu </a:t>
              </a:r>
              <a:r>
                <a:rPr lang="en-US" sz="2400" b="1" dirty="0" err="1" smtClean="0">
                  <a:solidFill>
                    <a:schemeClr val="bg1"/>
                  </a:solidFill>
                </a:rPr>
                <a:t>Holubec</a:t>
              </a:r>
              <a:r>
                <a:rPr lang="en-US" sz="2400" b="1" dirty="0" smtClean="0">
                  <a:solidFill>
                    <a:schemeClr val="bg1"/>
                  </a:solidFill>
                </a:rPr>
                <a:t> </a:t>
              </a:r>
              <a:r>
                <a:rPr lang="en-US" sz="2400" b="1" dirty="0" err="1" smtClean="0">
                  <a:solidFill>
                    <a:schemeClr val="bg1"/>
                  </a:solidFill>
                </a:rPr>
                <a:t>Kollaja</a:t>
              </a:r>
              <a:r>
                <a:rPr lang="en-US" sz="2400" b="1" dirty="0" smtClean="0">
                  <a:solidFill>
                    <a:schemeClr val="bg1"/>
                  </a:solidFill>
                </a:rPr>
                <a:t> </a:t>
              </a:r>
              <a:r>
                <a:rPr lang="en-US" sz="2400" b="1" dirty="0">
                  <a:solidFill>
                    <a:schemeClr val="bg1"/>
                  </a:solidFill>
                </a:rPr>
                <a:t>with her </a:t>
              </a:r>
              <a:br>
                <a:rPr lang="en-US" sz="2400" b="1" dirty="0">
                  <a:solidFill>
                    <a:schemeClr val="bg1"/>
                  </a:solidFill>
                </a:rPr>
              </a:br>
              <a:r>
                <a:rPr lang="en-US" sz="2400" b="1" dirty="0">
                  <a:solidFill>
                    <a:schemeClr val="bg1"/>
                  </a:solidFill>
                </a:rPr>
                <a:t>grand-nephews Terry and Kelly </a:t>
              </a:r>
              <a:r>
                <a:rPr lang="en-US" sz="2400" b="1" dirty="0" err="1">
                  <a:solidFill>
                    <a:schemeClr val="bg1"/>
                  </a:solidFill>
                </a:rPr>
                <a:t>Loessin</a:t>
              </a:r>
              <a:r>
                <a:rPr lang="en-US" sz="2400" b="1" dirty="0" smtClean="0">
                  <a:solidFill>
                    <a:schemeClr val="bg1"/>
                  </a:solidFill>
                </a:rPr>
                <a:t>. She baked 3 cakes for Terry’s confirmation!</a:t>
              </a:r>
              <a:endParaRPr lang="en-US" sz="2400" b="1" dirty="0">
                <a:solidFill>
                  <a:schemeClr val="bg1"/>
                </a:solidFill>
              </a:endParaRPr>
            </a:p>
          </p:txBody>
        </p:sp>
      </p:grpSp>
      <p:pic>
        <p:nvPicPr>
          <p:cNvPr id="5" name="Picture 4" descr="Hattie Machu Kollaja.jpg"/>
          <p:cNvPicPr>
            <a:picLocks noChangeAspect="1"/>
          </p:cNvPicPr>
          <p:nvPr/>
        </p:nvPicPr>
        <p:blipFill>
          <a:blip r:embed="rId4" cstate="print"/>
          <a:stretch>
            <a:fillRect/>
          </a:stretch>
        </p:blipFill>
        <p:spPr>
          <a:xfrm>
            <a:off x="5577840" y="-1"/>
            <a:ext cx="3566160" cy="6858001"/>
          </a:xfrm>
          <a:prstGeom prst="rect">
            <a:avLst/>
          </a:prstGeom>
        </p:spPr>
      </p:pic>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5"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ustDataLst>
      <p:tags r:id="rId1"/>
    </p:custDataLst>
  </p:cSld>
  <p:clrMapOvr>
    <a:masterClrMapping/>
  </p:clrMapOvr>
  <p:transition advTm="184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82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7" name="Picture 6" descr="Albin and Vlasta on Hoxie bridge.jpg"/>
          <p:cNvPicPr>
            <a:picLocks noChangeAspect="1"/>
          </p:cNvPicPr>
          <p:nvPr/>
        </p:nvPicPr>
        <p:blipFill>
          <a:blip r:embed="rId4" cstate="print"/>
          <a:stretch>
            <a:fillRect/>
          </a:stretch>
        </p:blipFill>
        <p:spPr>
          <a:xfrm>
            <a:off x="3048000" y="0"/>
            <a:ext cx="6096000" cy="4332536"/>
          </a:xfrm>
          <a:prstGeom prst="rect">
            <a:avLst/>
          </a:prstGeom>
        </p:spPr>
      </p:pic>
      <p:pic>
        <p:nvPicPr>
          <p:cNvPr id="9" name="Picture 8" descr="Albin and Vlasta on Hoxie Bridge2.JPG"/>
          <p:cNvPicPr>
            <a:picLocks noChangeAspect="1"/>
          </p:cNvPicPr>
          <p:nvPr/>
        </p:nvPicPr>
        <p:blipFill>
          <a:blip r:embed="rId5" cstate="print"/>
          <a:stretch>
            <a:fillRect/>
          </a:stretch>
        </p:blipFill>
        <p:spPr>
          <a:xfrm>
            <a:off x="0" y="2971799"/>
            <a:ext cx="2971800" cy="3886201"/>
          </a:xfrm>
          <a:prstGeom prst="rect">
            <a:avLst/>
          </a:prstGeom>
        </p:spPr>
      </p:pic>
      <p:sp>
        <p:nvSpPr>
          <p:cNvPr id="10" name="TextBox 9"/>
          <p:cNvSpPr txBox="1"/>
          <p:nvPr/>
        </p:nvSpPr>
        <p:spPr>
          <a:xfrm>
            <a:off x="2971800" y="4648200"/>
            <a:ext cx="6172200" cy="1938992"/>
          </a:xfrm>
          <a:prstGeom prst="rect">
            <a:avLst/>
          </a:prstGeom>
          <a:noFill/>
        </p:spPr>
        <p:txBody>
          <a:bodyPr wrap="square" rtlCol="0">
            <a:spAutoFit/>
          </a:bodyPr>
          <a:lstStyle/>
          <a:p>
            <a:r>
              <a:rPr lang="en-US" sz="2000" b="1" dirty="0" err="1"/>
              <a:t>Albin</a:t>
            </a:r>
            <a:r>
              <a:rPr lang="en-US" sz="2000" b="1" dirty="0"/>
              <a:t> E. and </a:t>
            </a:r>
            <a:r>
              <a:rPr lang="en-US" sz="2000" b="1" dirty="0" err="1"/>
              <a:t>Vlasta</a:t>
            </a:r>
            <a:r>
              <a:rPr lang="en-US" sz="2000" b="1" dirty="0"/>
              <a:t> Machu on the old Hoxie Bridge.</a:t>
            </a:r>
          </a:p>
          <a:p>
            <a:endParaRPr lang="en-US" sz="2000" b="1" dirty="0"/>
          </a:p>
          <a:p>
            <a:r>
              <a:rPr lang="en-US" sz="2000" b="1" dirty="0"/>
              <a:t>What?  You don’t know the ghost stories </a:t>
            </a:r>
            <a:br>
              <a:rPr lang="en-US" sz="2000" b="1" dirty="0"/>
            </a:br>
            <a:r>
              <a:rPr lang="en-US" sz="2000" b="1" dirty="0"/>
              <a:t>about this infamous bridge?</a:t>
            </a:r>
          </a:p>
          <a:p>
            <a:endParaRPr lang="en-US" sz="2000" b="1" dirty="0"/>
          </a:p>
          <a:p>
            <a:r>
              <a:rPr lang="en-US" sz="2000" b="1" dirty="0"/>
              <a:t>You need to talk to one of your elder family members!</a:t>
            </a:r>
          </a:p>
        </p:txBody>
      </p:sp>
    </p:spTree>
    <p:custDataLst>
      <p:tags r:id="rId1"/>
    </p:custDataLst>
  </p:cSld>
  <p:clrMapOvr>
    <a:masterClrMapping/>
  </p:clrMapOvr>
  <p:transition advTm="252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DM_4 Gens_Albin F front_Albin E Joe M John T.JPG"/>
          <p:cNvPicPr>
            <a:picLocks noChangeAspect="1"/>
          </p:cNvPicPr>
          <p:nvPr/>
        </p:nvPicPr>
        <p:blipFill>
          <a:blip r:embed="rId3" cstate="print"/>
          <a:stretch>
            <a:fillRect/>
          </a:stretch>
        </p:blipFill>
        <p:spPr>
          <a:xfrm>
            <a:off x="4419600" y="-1"/>
            <a:ext cx="4724400" cy="6725125"/>
          </a:xfrm>
          <a:prstGeom prst="rect">
            <a:avLst/>
          </a:prstGeom>
        </p:spPr>
      </p:pic>
      <p:sp>
        <p:nvSpPr>
          <p:cNvPr id="6" name="TextBox 5"/>
          <p:cNvSpPr txBox="1"/>
          <p:nvPr/>
        </p:nvSpPr>
        <p:spPr>
          <a:xfrm>
            <a:off x="0" y="3962400"/>
            <a:ext cx="4419600" cy="1569660"/>
          </a:xfrm>
          <a:prstGeom prst="rect">
            <a:avLst/>
          </a:prstGeom>
          <a:noFill/>
        </p:spPr>
        <p:txBody>
          <a:bodyPr wrap="square" rtlCol="0">
            <a:spAutoFit/>
          </a:bodyPr>
          <a:lstStyle/>
          <a:p>
            <a:r>
              <a:rPr lang="en-US" sz="2400" b="1" dirty="0"/>
              <a:t>Four Generations of </a:t>
            </a:r>
            <a:r>
              <a:rPr lang="en-US" sz="2400" b="1" dirty="0" err="1"/>
              <a:t>Machus</a:t>
            </a:r>
            <a:r>
              <a:rPr lang="en-US" sz="2400" b="1" dirty="0"/>
              <a:t>:</a:t>
            </a:r>
          </a:p>
          <a:p>
            <a:endParaRPr lang="en-US" sz="2400" b="1" dirty="0"/>
          </a:p>
          <a:p>
            <a:r>
              <a:rPr lang="en-US" sz="2400" b="1" dirty="0" err="1"/>
              <a:t>Albin</a:t>
            </a:r>
            <a:r>
              <a:rPr lang="en-US" sz="2400" b="1" dirty="0"/>
              <a:t> E., Joe M., John T.</a:t>
            </a:r>
            <a:br>
              <a:rPr lang="en-US" sz="2400" b="1" dirty="0"/>
            </a:br>
            <a:r>
              <a:rPr lang="en-US" sz="2400" b="1" dirty="0" err="1"/>
              <a:t>Albin</a:t>
            </a:r>
            <a:r>
              <a:rPr lang="en-US" sz="2400" b="1" dirty="0"/>
              <a:t> F. in foreground.</a:t>
            </a:r>
          </a:p>
        </p:txBody>
      </p:sp>
    </p:spTree>
  </p:cSld>
  <p:clrMapOvr>
    <a:masterClrMapping/>
  </p:clrMapOvr>
  <p:transition advTm="16797"/>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Machu 4 Generations _ 2 pics.jpg"/>
          <p:cNvPicPr>
            <a:picLocks noChangeAspect="1"/>
          </p:cNvPicPr>
          <p:nvPr/>
        </p:nvPicPr>
        <p:blipFill>
          <a:blip r:embed="rId3" cstate="print"/>
          <a:stretch>
            <a:fillRect/>
          </a:stretch>
        </p:blipFill>
        <p:spPr>
          <a:xfrm>
            <a:off x="3657600" y="-1"/>
            <a:ext cx="5486400" cy="8718115"/>
          </a:xfrm>
          <a:prstGeom prst="rect">
            <a:avLst/>
          </a:prstGeom>
        </p:spPr>
      </p:pic>
      <p:sp>
        <p:nvSpPr>
          <p:cNvPr id="6" name="TextBox 5"/>
          <p:cNvSpPr txBox="1"/>
          <p:nvPr/>
        </p:nvSpPr>
        <p:spPr>
          <a:xfrm>
            <a:off x="3657600" y="4343400"/>
            <a:ext cx="5486400" cy="2677656"/>
          </a:xfrm>
          <a:prstGeom prst="rect">
            <a:avLst/>
          </a:prstGeom>
          <a:solidFill>
            <a:schemeClr val="accent2"/>
          </a:solidFill>
        </p:spPr>
        <p:txBody>
          <a:bodyPr wrap="square" rtlCol="0">
            <a:spAutoFit/>
          </a:bodyPr>
          <a:lstStyle/>
          <a:p>
            <a:r>
              <a:rPr lang="en-US" sz="2800" b="1" dirty="0">
                <a:solidFill>
                  <a:schemeClr val="bg1"/>
                </a:solidFill>
              </a:rPr>
              <a:t>Four Generations:</a:t>
            </a:r>
          </a:p>
          <a:p>
            <a:r>
              <a:rPr lang="en-US" sz="2800" b="1" dirty="0">
                <a:solidFill>
                  <a:schemeClr val="bg1"/>
                </a:solidFill>
              </a:rPr>
              <a:t>Joe M. Machu, </a:t>
            </a:r>
            <a:r>
              <a:rPr lang="en-US" sz="2800" b="1" dirty="0" err="1">
                <a:solidFill>
                  <a:schemeClr val="bg1"/>
                </a:solidFill>
              </a:rPr>
              <a:t>Albin</a:t>
            </a:r>
            <a:r>
              <a:rPr lang="en-US" sz="2800" b="1" dirty="0">
                <a:solidFill>
                  <a:schemeClr val="bg1"/>
                </a:solidFill>
              </a:rPr>
              <a:t> E. Machu, </a:t>
            </a:r>
            <a:r>
              <a:rPr lang="en-US" sz="2800" b="1" dirty="0" err="1">
                <a:solidFill>
                  <a:schemeClr val="bg1"/>
                </a:solidFill>
              </a:rPr>
              <a:t>Albin</a:t>
            </a:r>
            <a:r>
              <a:rPr lang="en-US" sz="2800" b="1" dirty="0">
                <a:solidFill>
                  <a:schemeClr val="bg1"/>
                </a:solidFill>
              </a:rPr>
              <a:t> F. Machu, Terry </a:t>
            </a:r>
            <a:r>
              <a:rPr lang="en-US" sz="2800" b="1" dirty="0" err="1">
                <a:solidFill>
                  <a:schemeClr val="bg1"/>
                </a:solidFill>
              </a:rPr>
              <a:t>Loessin</a:t>
            </a:r>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p:txBody>
      </p:sp>
    </p:spTree>
  </p:cSld>
  <p:clrMapOvr>
    <a:masterClrMapping/>
  </p:clrMapOvr>
  <p:transition spd="slow" advTm="5281"/>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0"/>
            <a:ext cx="9144000" cy="7694414"/>
          </a:xfrm>
          <a:prstGeom prst="rect">
            <a:avLst/>
          </a:prstGeom>
        </p:spPr>
        <p:txBody>
          <a:bodyPr wrap="square">
            <a:spAutoFit/>
          </a:bodyPr>
          <a:lstStyle/>
          <a:p>
            <a:pPr algn="ctr"/>
            <a:endParaRPr lang="en-US" sz="1400" b="1" dirty="0" smtClean="0">
              <a:solidFill>
                <a:srgbClr val="FF0000"/>
              </a:solidFill>
            </a:endParaRPr>
          </a:p>
          <a:p>
            <a:pPr algn="ctr"/>
            <a:r>
              <a:rPr lang="en-US" sz="4000" b="1" dirty="0" smtClean="0">
                <a:solidFill>
                  <a:srgbClr val="FF0000"/>
                </a:solidFill>
              </a:rPr>
              <a:t>      Family  </a:t>
            </a:r>
            <a:r>
              <a:rPr lang="en-US" sz="4000" b="1" dirty="0" smtClean="0"/>
              <a:t>=</a:t>
            </a:r>
            <a:r>
              <a:rPr lang="en-US" sz="4000" b="1" dirty="0" smtClean="0">
                <a:solidFill>
                  <a:srgbClr val="FF0000"/>
                </a:solidFill>
              </a:rPr>
              <a:t>  </a:t>
            </a:r>
            <a:r>
              <a:rPr lang="en-US" sz="4000" b="1" dirty="0" err="1" smtClean="0">
                <a:solidFill>
                  <a:srgbClr val="002060"/>
                </a:solidFill>
              </a:rPr>
              <a:t>Rodina</a:t>
            </a:r>
            <a:r>
              <a:rPr lang="en-US" sz="4000" b="1" dirty="0" smtClean="0">
                <a:solidFill>
                  <a:srgbClr val="FF0000"/>
                </a:solidFill>
              </a:rPr>
              <a:t>          </a:t>
            </a:r>
          </a:p>
          <a:p>
            <a:pPr algn="ctr"/>
            <a:endParaRPr lang="en-US" sz="4000" b="1" dirty="0" smtClean="0">
              <a:solidFill>
                <a:srgbClr val="FF0000"/>
              </a:solidFill>
            </a:endParaRPr>
          </a:p>
          <a:p>
            <a:pPr algn="ctr"/>
            <a:r>
              <a:rPr lang="en-US" sz="4000" b="1" dirty="0" smtClean="0">
                <a:solidFill>
                  <a:srgbClr val="FF0000"/>
                </a:solidFill>
              </a:rPr>
              <a:t>Mother </a:t>
            </a:r>
            <a:r>
              <a:rPr lang="en-US" sz="4000" b="1" dirty="0" smtClean="0">
                <a:solidFill>
                  <a:srgbClr val="002060"/>
                </a:solidFill>
              </a:rPr>
              <a:t>=</a:t>
            </a:r>
            <a:r>
              <a:rPr lang="en-US" sz="4000" b="1" dirty="0" smtClean="0">
                <a:solidFill>
                  <a:srgbClr val="FF0000"/>
                </a:solidFill>
              </a:rPr>
              <a:t> </a:t>
            </a:r>
            <a:r>
              <a:rPr lang="en-US" sz="4000" b="1" dirty="0" smtClean="0">
                <a:solidFill>
                  <a:srgbClr val="002060"/>
                </a:solidFill>
              </a:rPr>
              <a:t>M</a:t>
            </a:r>
            <a:r>
              <a:rPr lang="cs-CZ" sz="4000" b="1" dirty="0" smtClean="0">
                <a:solidFill>
                  <a:srgbClr val="002060"/>
                </a:solidFill>
              </a:rPr>
              <a:t>atka </a:t>
            </a:r>
            <a:r>
              <a:rPr lang="en-US" sz="4000" b="1" dirty="0" smtClean="0">
                <a:solidFill>
                  <a:srgbClr val="002060"/>
                </a:solidFill>
              </a:rPr>
              <a:t>           </a:t>
            </a:r>
            <a:r>
              <a:rPr lang="en-US" sz="4000" b="1" dirty="0" smtClean="0">
                <a:solidFill>
                  <a:srgbClr val="FF0000"/>
                </a:solidFill>
              </a:rPr>
              <a:t>Father </a:t>
            </a:r>
            <a:r>
              <a:rPr lang="en-US" sz="4000" b="1" dirty="0" smtClean="0">
                <a:solidFill>
                  <a:srgbClr val="002060"/>
                </a:solidFill>
              </a:rPr>
              <a:t>=</a:t>
            </a:r>
            <a:r>
              <a:rPr lang="en-US" sz="4000" b="1" dirty="0" smtClean="0">
                <a:solidFill>
                  <a:srgbClr val="FF0000"/>
                </a:solidFill>
              </a:rPr>
              <a:t> </a:t>
            </a:r>
            <a:r>
              <a:rPr lang="cs-CZ" sz="4000" b="1" dirty="0" smtClean="0">
                <a:solidFill>
                  <a:srgbClr val="002060"/>
                </a:solidFill>
              </a:rPr>
              <a:t>Otec</a:t>
            </a:r>
            <a:r>
              <a:rPr lang="en-US" sz="4000" b="1" dirty="0" smtClean="0">
                <a:solidFill>
                  <a:srgbClr val="002060"/>
                </a:solidFill>
              </a:rPr>
              <a:t> </a:t>
            </a:r>
          </a:p>
          <a:p>
            <a:pPr algn="ctr"/>
            <a:r>
              <a:rPr lang="en-US" sz="4000" b="1" dirty="0" smtClean="0">
                <a:solidFill>
                  <a:srgbClr val="FF0000"/>
                </a:solidFill>
              </a:rPr>
              <a:t>Mom  </a:t>
            </a:r>
            <a:r>
              <a:rPr lang="en-US" sz="4000" b="1" dirty="0" smtClean="0">
                <a:solidFill>
                  <a:srgbClr val="002060"/>
                </a:solidFill>
              </a:rPr>
              <a:t>=</a:t>
            </a:r>
            <a:r>
              <a:rPr lang="en-US" sz="4000" b="1" dirty="0" smtClean="0">
                <a:solidFill>
                  <a:srgbClr val="FF0000"/>
                </a:solidFill>
              </a:rPr>
              <a:t> </a:t>
            </a:r>
            <a:r>
              <a:rPr lang="cs-CZ" sz="4000" b="1" dirty="0" smtClean="0">
                <a:solidFill>
                  <a:srgbClr val="002060"/>
                </a:solidFill>
              </a:rPr>
              <a:t>Maminka </a:t>
            </a:r>
            <a:r>
              <a:rPr lang="en-US" sz="4000" b="1" dirty="0" smtClean="0">
                <a:solidFill>
                  <a:srgbClr val="002060"/>
                </a:solidFill>
              </a:rPr>
              <a:t>            </a:t>
            </a:r>
            <a:r>
              <a:rPr lang="en-US" sz="4000" b="1" dirty="0" smtClean="0">
                <a:solidFill>
                  <a:srgbClr val="FF0000"/>
                </a:solidFill>
              </a:rPr>
              <a:t>Dad  </a:t>
            </a:r>
            <a:r>
              <a:rPr lang="en-US" sz="4000" b="1" dirty="0" smtClean="0">
                <a:solidFill>
                  <a:srgbClr val="002060"/>
                </a:solidFill>
              </a:rPr>
              <a:t>=  </a:t>
            </a:r>
            <a:r>
              <a:rPr lang="cs-CZ" sz="4000" b="1" dirty="0" smtClean="0">
                <a:solidFill>
                  <a:srgbClr val="002060"/>
                </a:solidFill>
              </a:rPr>
              <a:t>Táto</a:t>
            </a:r>
            <a:endParaRPr lang="en-US" sz="4000" b="1" dirty="0" smtClean="0">
              <a:solidFill>
                <a:srgbClr val="002060"/>
              </a:solidFill>
            </a:endParaRPr>
          </a:p>
          <a:p>
            <a:pPr algn="ctr"/>
            <a:endParaRPr lang="en-US" sz="2800" b="1" dirty="0">
              <a:solidFill>
                <a:srgbClr val="FF0000"/>
              </a:solidFill>
            </a:endParaRPr>
          </a:p>
          <a:p>
            <a:pPr algn="ctr"/>
            <a:r>
              <a:rPr lang="en-US" sz="4000" b="1" dirty="0" smtClean="0">
                <a:solidFill>
                  <a:srgbClr val="FF0000"/>
                </a:solidFill>
              </a:rPr>
              <a:t>Grandma </a:t>
            </a:r>
            <a:r>
              <a:rPr lang="en-US" sz="4000" b="1" dirty="0" smtClean="0">
                <a:solidFill>
                  <a:srgbClr val="002060"/>
                </a:solidFill>
              </a:rPr>
              <a:t>=</a:t>
            </a:r>
            <a:r>
              <a:rPr lang="en-US" sz="4000" b="1" dirty="0" smtClean="0">
                <a:solidFill>
                  <a:srgbClr val="FF0000"/>
                </a:solidFill>
              </a:rPr>
              <a:t> </a:t>
            </a:r>
            <a:r>
              <a:rPr lang="en-US" sz="4000" b="1" dirty="0" err="1" smtClean="0">
                <a:solidFill>
                  <a:srgbClr val="002060"/>
                </a:solidFill>
              </a:rPr>
              <a:t>Babička</a:t>
            </a:r>
            <a:r>
              <a:rPr lang="en-US" sz="4000" b="1" dirty="0" smtClean="0">
                <a:solidFill>
                  <a:srgbClr val="002060"/>
                </a:solidFill>
              </a:rPr>
              <a:t>    </a:t>
            </a:r>
            <a:r>
              <a:rPr lang="en-US" sz="4000" b="1" dirty="0" smtClean="0">
                <a:solidFill>
                  <a:srgbClr val="FF0000"/>
                </a:solidFill>
              </a:rPr>
              <a:t>Grandpa </a:t>
            </a:r>
            <a:r>
              <a:rPr lang="en-US" sz="4000" b="1" dirty="0" smtClean="0">
                <a:solidFill>
                  <a:srgbClr val="002060"/>
                </a:solidFill>
              </a:rPr>
              <a:t>=</a:t>
            </a:r>
            <a:r>
              <a:rPr lang="en-US" sz="4000" b="1" dirty="0" smtClean="0">
                <a:solidFill>
                  <a:srgbClr val="FF0000"/>
                </a:solidFill>
              </a:rPr>
              <a:t> </a:t>
            </a:r>
            <a:r>
              <a:rPr lang="cs-CZ" sz="4000" b="1" dirty="0" smtClean="0">
                <a:solidFill>
                  <a:srgbClr val="002060"/>
                </a:solidFill>
              </a:rPr>
              <a:t>Dědeček</a:t>
            </a:r>
            <a:endParaRPr lang="en-US" sz="4000" b="1" dirty="0" smtClean="0">
              <a:solidFill>
                <a:srgbClr val="002060"/>
              </a:solidFill>
            </a:endParaRPr>
          </a:p>
          <a:p>
            <a:pPr algn="ctr"/>
            <a:endParaRPr lang="en-US" altLang="en-US" sz="4000" b="1" dirty="0" smtClean="0">
              <a:solidFill>
                <a:srgbClr val="002060"/>
              </a:solidFill>
              <a:latin typeface="Arial" panose="020B0604020202020204" pitchFamily="34" charset="0"/>
            </a:endParaRPr>
          </a:p>
          <a:p>
            <a:pPr algn="ctr"/>
            <a:r>
              <a:rPr lang="en-US" altLang="en-US" sz="4000" b="1" dirty="0" smtClean="0">
                <a:solidFill>
                  <a:srgbClr val="FF0000"/>
                </a:solidFill>
                <a:latin typeface="Arial" panose="020B0604020202020204" pitchFamily="34" charset="0"/>
              </a:rPr>
              <a:t>Children</a:t>
            </a:r>
            <a:r>
              <a:rPr lang="en-US" altLang="en-US" sz="4000" b="1" dirty="0" smtClean="0">
                <a:solidFill>
                  <a:srgbClr val="002060"/>
                </a:solidFill>
                <a:latin typeface="Arial" panose="020B0604020202020204" pitchFamily="34" charset="0"/>
              </a:rPr>
              <a:t> </a:t>
            </a:r>
            <a:r>
              <a:rPr lang="en-US" altLang="en-US" sz="4000" dirty="0" smtClean="0">
                <a:latin typeface="Arial" panose="020B0604020202020204" pitchFamily="34" charset="0"/>
              </a:rPr>
              <a:t>=</a:t>
            </a:r>
            <a:r>
              <a:rPr lang="en-US" altLang="en-US" sz="4000" b="1" dirty="0" smtClean="0">
                <a:solidFill>
                  <a:srgbClr val="002060"/>
                </a:solidFill>
                <a:latin typeface="Arial" panose="020B0604020202020204" pitchFamily="34" charset="0"/>
              </a:rPr>
              <a:t> </a:t>
            </a:r>
            <a:r>
              <a:rPr lang="cs-CZ" sz="4000" b="1" dirty="0" smtClean="0">
                <a:solidFill>
                  <a:schemeClr val="accent1">
                    <a:lumMod val="50000"/>
                  </a:schemeClr>
                </a:solidFill>
              </a:rPr>
              <a:t>Děti</a:t>
            </a:r>
            <a:endParaRPr lang="en-US" sz="4000" b="1" dirty="0" smtClean="0">
              <a:solidFill>
                <a:schemeClr val="accent1">
                  <a:lumMod val="50000"/>
                </a:schemeClr>
              </a:solidFill>
            </a:endParaRPr>
          </a:p>
          <a:p>
            <a:pPr algn="ctr"/>
            <a:endParaRPr lang="en-US" altLang="en-US" sz="1200" b="1" dirty="0" smtClean="0">
              <a:solidFill>
                <a:srgbClr val="002060"/>
              </a:solidFill>
              <a:latin typeface="Arial" panose="020B0604020202020204" pitchFamily="34" charset="0"/>
            </a:endParaRPr>
          </a:p>
          <a:p>
            <a:pPr algn="ctr"/>
            <a:r>
              <a:rPr lang="en-US" altLang="en-US" sz="4000" b="1" dirty="0" smtClean="0">
                <a:solidFill>
                  <a:srgbClr val="FF0000"/>
                </a:solidFill>
                <a:latin typeface="Arial" panose="020B0604020202020204" pitchFamily="34" charset="0"/>
              </a:rPr>
              <a:t>Son</a:t>
            </a:r>
            <a:r>
              <a:rPr lang="en-US" altLang="en-US" sz="4000" b="1" dirty="0" smtClean="0">
                <a:solidFill>
                  <a:srgbClr val="002060"/>
                </a:solidFill>
                <a:latin typeface="Arial" panose="020B0604020202020204" pitchFamily="34" charset="0"/>
              </a:rPr>
              <a:t> </a:t>
            </a:r>
            <a:r>
              <a:rPr lang="en-US" altLang="en-US" sz="4000" dirty="0" smtClean="0">
                <a:latin typeface="Arial" panose="020B0604020202020204" pitchFamily="34" charset="0"/>
              </a:rPr>
              <a:t>=</a:t>
            </a:r>
            <a:r>
              <a:rPr lang="en-US" altLang="en-US" sz="4000" b="1" dirty="0" smtClean="0">
                <a:solidFill>
                  <a:srgbClr val="002060"/>
                </a:solidFill>
                <a:latin typeface="Arial" panose="020B0604020202020204" pitchFamily="34" charset="0"/>
              </a:rPr>
              <a:t> </a:t>
            </a:r>
            <a:r>
              <a:rPr lang="cs-CZ" sz="4000" b="1" dirty="0" smtClean="0">
                <a:solidFill>
                  <a:schemeClr val="accent1">
                    <a:lumMod val="50000"/>
                  </a:schemeClr>
                </a:solidFill>
              </a:rPr>
              <a:t>Syn</a:t>
            </a:r>
            <a:r>
              <a:rPr lang="en-US" sz="4000" dirty="0" smtClean="0"/>
              <a:t>              </a:t>
            </a:r>
            <a:r>
              <a:rPr lang="en-US" sz="4000" b="1" dirty="0" smtClean="0">
                <a:solidFill>
                  <a:srgbClr val="FF0000"/>
                </a:solidFill>
              </a:rPr>
              <a:t>boy</a:t>
            </a:r>
            <a:r>
              <a:rPr lang="en-US" sz="4000" dirty="0" smtClean="0"/>
              <a:t> </a:t>
            </a:r>
            <a:r>
              <a:rPr lang="en-US" sz="4000" b="1" dirty="0" smtClean="0"/>
              <a:t>=</a:t>
            </a:r>
            <a:r>
              <a:rPr lang="en-US" sz="4000" dirty="0" smtClean="0"/>
              <a:t> </a:t>
            </a:r>
            <a:r>
              <a:rPr lang="cs-CZ" sz="4000" b="1" dirty="0" smtClean="0">
                <a:solidFill>
                  <a:schemeClr val="tx2">
                    <a:lumMod val="75000"/>
                  </a:schemeClr>
                </a:solidFill>
              </a:rPr>
              <a:t>chlapec</a:t>
            </a:r>
            <a:r>
              <a:rPr lang="en-US" sz="4000" dirty="0" smtClean="0"/>
              <a:t>    </a:t>
            </a:r>
            <a:br>
              <a:rPr lang="en-US" sz="4000" dirty="0" smtClean="0"/>
            </a:br>
            <a:r>
              <a:rPr lang="en-US" sz="4000" b="1" dirty="0" smtClean="0">
                <a:solidFill>
                  <a:srgbClr val="FF0000"/>
                </a:solidFill>
              </a:rPr>
              <a:t>Daughter</a:t>
            </a:r>
            <a:r>
              <a:rPr lang="en-US" sz="4000" dirty="0" smtClean="0"/>
              <a:t> = </a:t>
            </a:r>
            <a:r>
              <a:rPr lang="cs-CZ" sz="4000" b="1" dirty="0" smtClean="0">
                <a:solidFill>
                  <a:schemeClr val="accent1">
                    <a:lumMod val="50000"/>
                  </a:schemeClr>
                </a:solidFill>
              </a:rPr>
              <a:t>Dcera</a:t>
            </a:r>
            <a:r>
              <a:rPr lang="en-US" sz="4000" b="1" dirty="0" smtClean="0">
                <a:solidFill>
                  <a:schemeClr val="accent1">
                    <a:lumMod val="50000"/>
                  </a:schemeClr>
                </a:solidFill>
              </a:rPr>
              <a:t>          </a:t>
            </a:r>
            <a:r>
              <a:rPr lang="en-US" sz="4000" b="1" dirty="0" smtClean="0">
                <a:solidFill>
                  <a:srgbClr val="FF0000"/>
                </a:solidFill>
              </a:rPr>
              <a:t>girl</a:t>
            </a:r>
            <a:r>
              <a:rPr lang="en-US" sz="4000" b="1" dirty="0" smtClean="0">
                <a:solidFill>
                  <a:schemeClr val="accent1">
                    <a:lumMod val="50000"/>
                  </a:schemeClr>
                </a:solidFill>
              </a:rPr>
              <a:t> = </a:t>
            </a:r>
            <a:r>
              <a:rPr lang="cs-CZ" sz="4000" b="1" dirty="0" smtClean="0">
                <a:solidFill>
                  <a:schemeClr val="tx2">
                    <a:lumMod val="75000"/>
                  </a:schemeClr>
                </a:solidFill>
              </a:rPr>
              <a:t>dívka</a:t>
            </a:r>
            <a:endParaRPr lang="cs-CZ" altLang="en-US" sz="4000" b="1" dirty="0" smtClean="0">
              <a:solidFill>
                <a:schemeClr val="tx2">
                  <a:lumMod val="75000"/>
                </a:schemeClr>
              </a:solidFill>
              <a:latin typeface="Arial" panose="020B0604020202020204" pitchFamily="34" charset="0"/>
            </a:endParaRPr>
          </a:p>
          <a:p>
            <a:pPr algn="ctr"/>
            <a:endParaRPr lang="en-US" altLang="en-US" sz="4000" b="1" dirty="0" smtClean="0">
              <a:solidFill>
                <a:srgbClr val="FF0000"/>
              </a:solidFill>
              <a:latin typeface="inherit"/>
            </a:endParaRPr>
          </a:p>
          <a:p>
            <a:pPr algn="ctr"/>
            <a:endParaRPr lang="en-US" sz="4000" dirty="0"/>
          </a:p>
        </p:txBody>
      </p:sp>
    </p:spTree>
    <p:custDataLst>
      <p:tags r:id="rId1"/>
    </p:custDataLst>
    <p:extLst>
      <p:ext uri="{BB962C8B-B14F-4D97-AF65-F5344CB8AC3E}">
        <p14:creationId xmlns="" xmlns:p14="http://schemas.microsoft.com/office/powerpoint/2010/main" val="3200147123"/>
      </p:ext>
    </p:extLst>
  </p:cSld>
  <p:clrMapOvr>
    <a:masterClrMapping/>
  </p:clrMapOvr>
  <p:transition advTm="222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ipe(down)">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down)">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wipe(down)">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wipe(down)">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971800" y="152400"/>
            <a:ext cx="6172200" cy="2616101"/>
          </a:xfrm>
          <a:prstGeom prst="rect">
            <a:avLst/>
          </a:prstGeom>
          <a:solidFill>
            <a:schemeClr val="tx1"/>
          </a:solidFill>
        </p:spPr>
        <p:txBody>
          <a:bodyPr wrap="square" rtlCol="0">
            <a:spAutoFit/>
          </a:bodyPr>
          <a:lstStyle/>
          <a:p>
            <a:r>
              <a:rPr lang="en-US" sz="2800" u="sng" dirty="0">
                <a:solidFill>
                  <a:srgbClr val="FFC000"/>
                </a:solidFill>
              </a:rPr>
              <a:t/>
            </a:r>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r>
              <a:rPr lang="en-US" sz="2400" dirty="0">
                <a:solidFill>
                  <a:schemeClr val="bg1"/>
                </a:solidFill>
              </a:rPr>
              <a:t/>
            </a:r>
            <a:br>
              <a:rPr lang="en-US" sz="2400" dirty="0">
                <a:solidFill>
                  <a:schemeClr val="bg1"/>
                </a:solidFill>
              </a:rPr>
            </a:br>
            <a:r>
              <a:rPr lang="en-US" sz="2400" b="1" dirty="0">
                <a:solidFill>
                  <a:srgbClr val="FFC000"/>
                </a:solidFill>
              </a:rPr>
              <a:t>Anna, Paul, Rosie, Joe R., Frances, </a:t>
            </a:r>
            <a:r>
              <a:rPr lang="en-US" sz="2400" b="1" dirty="0">
                <a:solidFill>
                  <a:schemeClr val="bg1"/>
                </a:solidFill>
              </a:rPr>
              <a:t>Charles,</a:t>
            </a:r>
            <a:r>
              <a:rPr lang="en-US" sz="2400" b="1" dirty="0">
                <a:solidFill>
                  <a:srgbClr val="FFC000"/>
                </a:solidFill>
              </a:rPr>
              <a:t> Mary, Frank Louis, and John T.</a:t>
            </a:r>
            <a:endParaRPr lang="en-US" sz="2400" dirty="0">
              <a:solidFill>
                <a:srgbClr val="FFC000"/>
              </a:solidFill>
            </a:endParaRPr>
          </a:p>
          <a:p>
            <a:endParaRPr lang="en-US" sz="2800" b="1" dirty="0">
              <a:solidFill>
                <a:srgbClr val="FFC000"/>
              </a:solidFill>
            </a:endParaRPr>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2" name="TextBox 11"/>
          <p:cNvSpPr txBox="1"/>
          <p:nvPr/>
        </p:nvSpPr>
        <p:spPr>
          <a:xfrm>
            <a:off x="2971800" y="-600165"/>
            <a:ext cx="6172200" cy="1200329"/>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r>
              <a:rPr lang="en-US" sz="3600" u="sng" dirty="0">
                <a:solidFill>
                  <a:srgbClr val="FFC000"/>
                </a:solidFill>
              </a:rPr>
              <a:t>Our Patriarch and Matriarch</a:t>
            </a:r>
            <a:r>
              <a:rPr lang="en-US" sz="3600" dirty="0">
                <a:solidFill>
                  <a:srgbClr val="FFC000"/>
                </a:solidFill>
              </a:rPr>
              <a:t>:</a:t>
            </a:r>
            <a:endParaRPr lang="en-US" sz="3600" b="1" dirty="0">
              <a:solidFill>
                <a:srgbClr val="FFC000"/>
              </a:solidFill>
            </a:endParaRPr>
          </a:p>
        </p:txBody>
      </p:sp>
      <p:grpSp>
        <p:nvGrpSpPr>
          <p:cNvPr id="16" name="Group 15"/>
          <p:cNvGrpSpPr/>
          <p:nvPr/>
        </p:nvGrpSpPr>
        <p:grpSpPr>
          <a:xfrm>
            <a:off x="1752600" y="2231571"/>
            <a:ext cx="7391400" cy="4574721"/>
            <a:chOff x="1752600" y="2231571"/>
            <a:chExt cx="7391400" cy="4574721"/>
          </a:xfrm>
        </p:grpSpPr>
        <p:sp>
          <p:nvSpPr>
            <p:cNvPr id="13" name="TextBox 12"/>
            <p:cNvSpPr txBox="1"/>
            <p:nvPr/>
          </p:nvSpPr>
          <p:spPr>
            <a:xfrm>
              <a:off x="1752600" y="5257800"/>
              <a:ext cx="4343400" cy="1200329"/>
            </a:xfrm>
            <a:prstGeom prst="rect">
              <a:avLst/>
            </a:prstGeom>
            <a:noFill/>
          </p:spPr>
          <p:txBody>
            <a:bodyPr wrap="square" rtlCol="0">
              <a:spAutoFit/>
            </a:bodyPr>
            <a:lstStyle/>
            <a:p>
              <a:r>
                <a:rPr lang="en-US" sz="2400" i="1" dirty="0">
                  <a:solidFill>
                    <a:schemeClr val="bg1"/>
                  </a:solidFill>
                </a:rPr>
                <a:t>Pictured : </a:t>
              </a:r>
              <a:r>
                <a:rPr lang="en-US" sz="2400" dirty="0">
                  <a:solidFill>
                    <a:schemeClr val="bg1"/>
                  </a:solidFill>
                </a:rPr>
                <a:t/>
              </a:r>
              <a:br>
                <a:rPr lang="en-US" sz="2400" dirty="0">
                  <a:solidFill>
                    <a:schemeClr val="bg1"/>
                  </a:solidFill>
                </a:rPr>
              </a:br>
              <a:r>
                <a:rPr lang="en-US" sz="2400" b="1" dirty="0">
                  <a:solidFill>
                    <a:schemeClr val="bg1"/>
                  </a:solidFill>
                </a:rPr>
                <a:t>Charles Machu</a:t>
              </a:r>
            </a:p>
            <a:p>
              <a:r>
                <a:rPr lang="en-US" sz="2400" b="1" dirty="0">
                  <a:solidFill>
                    <a:schemeClr val="bg1"/>
                  </a:solidFill>
                </a:rPr>
                <a:t>and his wife Frances (</a:t>
              </a:r>
              <a:r>
                <a:rPr lang="en-US" sz="2400" b="1" dirty="0" err="1">
                  <a:solidFill>
                    <a:schemeClr val="bg1"/>
                  </a:solidFill>
                </a:rPr>
                <a:t>Mickolas</a:t>
              </a:r>
              <a:r>
                <a:rPr lang="en-US" sz="2400" b="1" dirty="0">
                  <a:solidFill>
                    <a:schemeClr val="bg1"/>
                  </a:solidFill>
                </a:rPr>
                <a:t>).</a:t>
              </a:r>
            </a:p>
          </p:txBody>
        </p:sp>
        <p:pic>
          <p:nvPicPr>
            <p:cNvPr id="14" name="Picture 13" descr="DM_Charlie and Frances Mickolas Machu.JPG"/>
            <p:cNvPicPr>
              <a:picLocks noChangeAspect="1"/>
            </p:cNvPicPr>
            <p:nvPr/>
          </p:nvPicPr>
          <p:blipFill>
            <a:blip r:embed="rId4" cstate="print"/>
            <a:stretch>
              <a:fillRect/>
            </a:stretch>
          </p:blipFill>
          <p:spPr>
            <a:xfrm>
              <a:off x="6019800" y="2231571"/>
              <a:ext cx="3124200" cy="4574721"/>
            </a:xfrm>
            <a:prstGeom prst="rect">
              <a:avLst/>
            </a:prstGeom>
          </p:spPr>
        </p:pic>
      </p:grpSp>
    </p:spTree>
    <p:custDataLst>
      <p:tags r:id="rId1"/>
    </p:custDataLst>
  </p:cSld>
  <p:clrMapOvr>
    <a:masterClrMapping/>
  </p:clrMapOvr>
  <p:transition advTm="2006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0" fill="hold"/>
                                        <p:tgtEl>
                                          <p:spTgt spid="16"/>
                                        </p:tgtEl>
                                        <p:attrNameLst>
                                          <p:attrName>ppt_w</p:attrName>
                                        </p:attrNameLst>
                                      </p:cBhvr>
                                      <p:tavLst>
                                        <p:tav tm="0">
                                          <p:val>
                                            <p:fltVal val="0"/>
                                          </p:val>
                                        </p:tav>
                                        <p:tav tm="100000">
                                          <p:val>
                                            <p:strVal val="#ppt_w"/>
                                          </p:val>
                                        </p:tav>
                                      </p:tavLst>
                                    </p:anim>
                                    <p:anim calcmode="lin" valueType="num">
                                      <p:cBhvr>
                                        <p:cTn id="8" dur="5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22 Reunion_Youngest attendee.jpg"/>
          <p:cNvPicPr>
            <a:picLocks noChangeAspect="1"/>
          </p:cNvPicPr>
          <p:nvPr/>
        </p:nvPicPr>
        <p:blipFill>
          <a:blip r:embed="rId3" cstate="print"/>
          <a:stretch>
            <a:fillRect/>
          </a:stretch>
        </p:blipFill>
        <p:spPr>
          <a:xfrm>
            <a:off x="4769254" y="2133600"/>
            <a:ext cx="4374746" cy="4724400"/>
          </a:xfrm>
          <a:prstGeom prst="rect">
            <a:avLst/>
          </a:prstGeom>
        </p:spPr>
      </p:pic>
      <p:sp>
        <p:nvSpPr>
          <p:cNvPr id="3" name="TextBox 2"/>
          <p:cNvSpPr txBox="1"/>
          <p:nvPr/>
        </p:nvSpPr>
        <p:spPr>
          <a:xfrm>
            <a:off x="1752600" y="0"/>
            <a:ext cx="7391400" cy="2185214"/>
          </a:xfrm>
          <a:prstGeom prst="rect">
            <a:avLst/>
          </a:prstGeom>
          <a:solidFill>
            <a:schemeClr val="tx1"/>
          </a:solidFill>
        </p:spPr>
        <p:txBody>
          <a:bodyPr wrap="square" rtlCol="0">
            <a:spAutoFit/>
          </a:bodyPr>
          <a:lstStyle/>
          <a:p>
            <a:pPr algn="ctr"/>
            <a:r>
              <a:rPr lang="en-US" sz="3600" b="1" dirty="0" smtClean="0">
                <a:solidFill>
                  <a:schemeClr val="bg1"/>
                </a:solidFill>
              </a:rPr>
              <a:t/>
            </a:r>
            <a:br>
              <a:rPr lang="en-US" sz="3600" b="1" dirty="0" smtClean="0">
                <a:solidFill>
                  <a:schemeClr val="bg1"/>
                </a:solidFill>
              </a:rPr>
            </a:br>
            <a:r>
              <a:rPr lang="en-US" sz="4000" b="1" dirty="0" smtClean="0">
                <a:solidFill>
                  <a:schemeClr val="bg1"/>
                </a:solidFill>
              </a:rPr>
              <a:t>Machu </a:t>
            </a:r>
            <a:r>
              <a:rPr lang="en-US" sz="4000" b="1" dirty="0">
                <a:solidFill>
                  <a:schemeClr val="bg1"/>
                </a:solidFill>
              </a:rPr>
              <a:t>Family Reunion</a:t>
            </a:r>
            <a:endParaRPr lang="en-US" sz="3600" b="1" dirty="0">
              <a:solidFill>
                <a:schemeClr val="bg1"/>
              </a:solidFill>
            </a:endParaRPr>
          </a:p>
          <a:p>
            <a:pPr algn="ctr"/>
            <a:r>
              <a:rPr lang="en-US" sz="6000" b="1" dirty="0" smtClean="0">
                <a:solidFill>
                  <a:srgbClr val="FFFF00"/>
                </a:solidFill>
              </a:rPr>
              <a:t>2022</a:t>
            </a:r>
            <a:endParaRPr lang="en-US" sz="6000" b="1" dirty="0">
              <a:solidFill>
                <a:srgbClr val="FFFF00"/>
              </a:solidFill>
            </a:endParaRPr>
          </a:p>
        </p:txBody>
      </p:sp>
      <p:pic>
        <p:nvPicPr>
          <p:cNvPr id="4" name="Picture 2" descr="Gypsy People | JustASeck | Page 2"/>
          <p:cNvPicPr>
            <a:picLocks noChangeAspect="1" noChangeArrowheads="1"/>
          </p:cNvPicPr>
          <p:nvPr/>
        </p:nvPicPr>
        <p:blipFill>
          <a:blip r:embed="rId4" cstate="print"/>
          <a:srcRect/>
          <a:stretch>
            <a:fillRect/>
          </a:stretch>
        </p:blipFill>
        <p:spPr bwMode="auto">
          <a:xfrm>
            <a:off x="0" y="0"/>
            <a:ext cx="2209800" cy="2209800"/>
          </a:xfrm>
          <a:prstGeom prst="rect">
            <a:avLst/>
          </a:prstGeom>
          <a:noFill/>
        </p:spPr>
      </p:pic>
      <p:sp>
        <p:nvSpPr>
          <p:cNvPr id="9" name="Horizontal Scroll 8"/>
          <p:cNvSpPr/>
          <p:nvPr/>
        </p:nvSpPr>
        <p:spPr>
          <a:xfrm rot="20933953">
            <a:off x="413823" y="2466929"/>
            <a:ext cx="4483383" cy="2359726"/>
          </a:xfrm>
          <a:prstGeom prst="horizontalScroll">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Secretary Christie Johnson</a:t>
            </a:r>
            <a:br>
              <a:rPr lang="en-US" sz="2000" b="1" dirty="0" smtClean="0">
                <a:solidFill>
                  <a:srgbClr val="002060"/>
                </a:solidFill>
              </a:rPr>
            </a:br>
            <a:r>
              <a:rPr lang="en-US" sz="2000" b="1" dirty="0" smtClean="0">
                <a:solidFill>
                  <a:srgbClr val="002060"/>
                </a:solidFill>
              </a:rPr>
              <a:t>presents </a:t>
            </a:r>
            <a:br>
              <a:rPr lang="en-US" sz="2000" b="1" dirty="0" smtClean="0">
                <a:solidFill>
                  <a:srgbClr val="002060"/>
                </a:solidFill>
              </a:rPr>
            </a:br>
            <a:r>
              <a:rPr lang="en-US" sz="2000" b="1" dirty="0" smtClean="0">
                <a:solidFill>
                  <a:srgbClr val="C00000"/>
                </a:solidFill>
              </a:rPr>
              <a:t>ISAAC TORRES</a:t>
            </a:r>
          </a:p>
          <a:p>
            <a:pPr algn="ctr"/>
            <a:r>
              <a:rPr lang="en-US" sz="2000" b="1" dirty="0" smtClean="0">
                <a:solidFill>
                  <a:srgbClr val="002060"/>
                </a:solidFill>
              </a:rPr>
              <a:t>the gift for</a:t>
            </a:r>
          </a:p>
          <a:p>
            <a:pPr algn="ctr"/>
            <a:r>
              <a:rPr lang="en-US" sz="2000" b="1" dirty="0" smtClean="0">
                <a:solidFill>
                  <a:srgbClr val="002060"/>
                </a:solidFill>
              </a:rPr>
              <a:t>YOUNGEST ATTENDEE!</a:t>
            </a:r>
            <a:endParaRPr lang="en-US" sz="2000" b="1" dirty="0">
              <a:solidFill>
                <a:srgbClr val="002060"/>
              </a:solidFill>
            </a:endParaRPr>
          </a:p>
        </p:txBody>
      </p:sp>
    </p:spTree>
    <p:custDataLst>
      <p:tags r:id="rId1"/>
    </p:custDataLst>
  </p:cSld>
  <p:clrMapOvr>
    <a:masterClrMapping/>
  </p:clrMapOvr>
  <p:transition advTm="126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ppt_x</p:attrName>
                                        </p:attrNameLst>
                                      </p:cBhvr>
                                      <p:tavLst>
                                        <p:tav tm="0">
                                          <p:val>
                                            <p:strVal val="#ppt_x-#ppt_w/2"/>
                                          </p:val>
                                        </p:tav>
                                        <p:tav tm="100000">
                                          <p:val>
                                            <p:strVal val="#ppt_x"/>
                                          </p:val>
                                        </p:tav>
                                      </p:tavLst>
                                    </p:anim>
                                    <p:anim calcmode="lin" valueType="num">
                                      <p:cBhvr>
                                        <p:cTn id="8" dur="2000" fill="hold"/>
                                        <p:tgtEl>
                                          <p:spTgt spid="9"/>
                                        </p:tgtEl>
                                        <p:attrNameLst>
                                          <p:attrName>ppt_y</p:attrName>
                                        </p:attrNameLst>
                                      </p:cBhvr>
                                      <p:tavLst>
                                        <p:tav tm="0">
                                          <p:val>
                                            <p:strVal val="#ppt_y"/>
                                          </p:val>
                                        </p:tav>
                                        <p:tav tm="100000">
                                          <p:val>
                                            <p:strVal val="#ppt_y"/>
                                          </p:val>
                                        </p:tav>
                                      </p:tavLst>
                                    </p:anim>
                                    <p:anim calcmode="lin" valueType="num">
                                      <p:cBhvr>
                                        <p:cTn id="9" dur="2000" fill="hold"/>
                                        <p:tgtEl>
                                          <p:spTgt spid="9"/>
                                        </p:tgtEl>
                                        <p:attrNameLst>
                                          <p:attrName>ppt_w</p:attrName>
                                        </p:attrNameLst>
                                      </p:cBhvr>
                                      <p:tavLst>
                                        <p:tav tm="0">
                                          <p:val>
                                            <p:fltVal val="0"/>
                                          </p:val>
                                        </p:tav>
                                        <p:tav tm="100000">
                                          <p:val>
                                            <p:strVal val="#ppt_w"/>
                                          </p:val>
                                        </p:tav>
                                      </p:tavLst>
                                    </p:anim>
                                    <p:anim calcmode="lin" valueType="num">
                                      <p:cBhvr>
                                        <p:cTn id="10"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71800" y="0"/>
            <a:ext cx="6172200" cy="2616101"/>
          </a:xfrm>
          <a:prstGeom prst="rect">
            <a:avLst/>
          </a:prstGeom>
          <a:solidFill>
            <a:schemeClr val="tx1"/>
          </a:solidFill>
        </p:spPr>
        <p:txBody>
          <a:bodyPr wrap="square" rtlCol="0">
            <a:spAutoFit/>
          </a:bodyPr>
          <a:lstStyle/>
          <a:p>
            <a:r>
              <a:rPr lang="en-US" sz="2800" u="sng" dirty="0">
                <a:solidFill>
                  <a:srgbClr val="FFC000"/>
                </a:solidFill>
              </a:rPr>
              <a:t/>
            </a:r>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r>
              <a:rPr lang="en-US" sz="2400" dirty="0">
                <a:solidFill>
                  <a:schemeClr val="bg1"/>
                </a:solidFill>
              </a:rPr>
              <a:t/>
            </a:r>
            <a:br>
              <a:rPr lang="en-US" sz="2400" dirty="0">
                <a:solidFill>
                  <a:schemeClr val="bg1"/>
                </a:solidFill>
              </a:rPr>
            </a:br>
            <a:r>
              <a:rPr lang="en-US" sz="2400" b="1" dirty="0">
                <a:solidFill>
                  <a:srgbClr val="FFC000"/>
                </a:solidFill>
              </a:rPr>
              <a:t>Anna, Paul, Rosie, </a:t>
            </a:r>
            <a:r>
              <a:rPr lang="en-US" sz="2400" b="1" dirty="0">
                <a:solidFill>
                  <a:schemeClr val="bg1"/>
                </a:solidFill>
              </a:rPr>
              <a:t>Joe R.,</a:t>
            </a:r>
            <a:r>
              <a:rPr lang="en-US" sz="2400" b="1" dirty="0">
                <a:solidFill>
                  <a:srgbClr val="FFC000"/>
                </a:solidFill>
              </a:rPr>
              <a:t> Frances, Charles, Mary, Frank Louis, and John T.</a:t>
            </a:r>
            <a:endParaRPr lang="en-US" sz="2400" dirty="0">
              <a:solidFill>
                <a:srgbClr val="FFC000"/>
              </a:solidFill>
            </a:endParaRPr>
          </a:p>
          <a:p>
            <a:endParaRPr lang="en-US" sz="2800" b="1" dirty="0">
              <a:solidFill>
                <a:srgbClr val="FFC000"/>
              </a:solidFill>
            </a:endParaRPr>
          </a:p>
        </p:txBody>
      </p:sp>
      <p:grpSp>
        <p:nvGrpSpPr>
          <p:cNvPr id="8" name="Group 7"/>
          <p:cNvGrpSpPr/>
          <p:nvPr/>
        </p:nvGrpSpPr>
        <p:grpSpPr>
          <a:xfrm>
            <a:off x="1447800" y="2057399"/>
            <a:ext cx="7696200" cy="4844965"/>
            <a:chOff x="1447800" y="2057399"/>
            <a:chExt cx="7696200" cy="4844965"/>
          </a:xfrm>
        </p:grpSpPr>
        <p:pic>
          <p:nvPicPr>
            <p:cNvPr id="6" name="Picture 5" descr="DM_Joe R and Marie Wentrcek Machu wedding.JPG"/>
            <p:cNvPicPr>
              <a:picLocks noChangeAspect="1"/>
            </p:cNvPicPr>
            <p:nvPr/>
          </p:nvPicPr>
          <p:blipFill>
            <a:blip r:embed="rId4" cstate="print"/>
            <a:stretch>
              <a:fillRect/>
            </a:stretch>
          </p:blipFill>
          <p:spPr>
            <a:xfrm>
              <a:off x="5638800" y="2057399"/>
              <a:ext cx="3505200" cy="4844965"/>
            </a:xfrm>
            <a:prstGeom prst="rect">
              <a:avLst/>
            </a:prstGeom>
          </p:spPr>
        </p:pic>
        <p:sp>
          <p:nvSpPr>
            <p:cNvPr id="7" name="TextBox 6"/>
            <p:cNvSpPr txBox="1"/>
            <p:nvPr/>
          </p:nvSpPr>
          <p:spPr>
            <a:xfrm>
              <a:off x="1447800" y="5257800"/>
              <a:ext cx="4343400" cy="1200329"/>
            </a:xfrm>
            <a:prstGeom prst="rect">
              <a:avLst/>
            </a:prstGeom>
            <a:noFill/>
          </p:spPr>
          <p:txBody>
            <a:bodyPr wrap="square" rtlCol="0">
              <a:spAutoFit/>
            </a:bodyPr>
            <a:lstStyle/>
            <a:p>
              <a:r>
                <a:rPr lang="en-US" sz="2400" i="1" dirty="0">
                  <a:solidFill>
                    <a:schemeClr val="bg1"/>
                  </a:solidFill>
                </a:rPr>
                <a:t>Pictured : </a:t>
              </a:r>
              <a:r>
                <a:rPr lang="en-US" sz="2400" dirty="0">
                  <a:solidFill>
                    <a:schemeClr val="bg1"/>
                  </a:solidFill>
                </a:rPr>
                <a:t/>
              </a:r>
              <a:br>
                <a:rPr lang="en-US" sz="2400" dirty="0">
                  <a:solidFill>
                    <a:schemeClr val="bg1"/>
                  </a:solidFill>
                </a:rPr>
              </a:br>
              <a:r>
                <a:rPr lang="en-US" sz="2400" b="1" dirty="0">
                  <a:solidFill>
                    <a:schemeClr val="bg1"/>
                  </a:solidFill>
                </a:rPr>
                <a:t>Joe R. Machu</a:t>
              </a:r>
            </a:p>
            <a:p>
              <a:r>
                <a:rPr lang="en-US" sz="2400" b="1" dirty="0">
                  <a:solidFill>
                    <a:schemeClr val="bg1"/>
                  </a:solidFill>
                </a:rPr>
                <a:t>and his wife Marie (</a:t>
              </a:r>
              <a:r>
                <a:rPr lang="en-US" sz="2400" b="1" dirty="0" err="1">
                  <a:solidFill>
                    <a:schemeClr val="bg1"/>
                  </a:solidFill>
                </a:rPr>
                <a:t>Wentrcek</a:t>
              </a:r>
              <a:r>
                <a:rPr lang="en-US" sz="2400" b="1" dirty="0">
                  <a:solidFill>
                    <a:schemeClr val="bg1"/>
                  </a:solidFill>
                </a:rPr>
                <a:t>).</a:t>
              </a:r>
            </a:p>
          </p:txBody>
        </p:sp>
      </p:grpSp>
    </p:spTree>
    <p:custDataLst>
      <p:tags r:id="rId1"/>
    </p:custDataLst>
  </p:cSld>
  <p:clrMapOvr>
    <a:masterClrMapping/>
  </p:clrMapOvr>
  <p:transition advTm="1454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71800" y="0"/>
            <a:ext cx="6172200" cy="2616101"/>
          </a:xfrm>
          <a:prstGeom prst="rect">
            <a:avLst/>
          </a:prstGeom>
          <a:solidFill>
            <a:schemeClr val="tx1"/>
          </a:solidFill>
        </p:spPr>
        <p:txBody>
          <a:bodyPr wrap="square" rtlCol="0">
            <a:spAutoFit/>
          </a:bodyPr>
          <a:lstStyle/>
          <a:p>
            <a:r>
              <a:rPr lang="en-US" sz="2800" u="sng" dirty="0" smtClean="0">
                <a:solidFill>
                  <a:srgbClr val="FFC000"/>
                </a:solidFill>
              </a:rPr>
              <a:t/>
            </a:r>
            <a:br>
              <a:rPr lang="en-US" sz="2800" u="sng" dirty="0" smtClean="0">
                <a:solidFill>
                  <a:srgbClr val="FFC000"/>
                </a:solidFill>
              </a:rPr>
            </a:br>
            <a:r>
              <a:rPr lang="en-US" sz="3200" dirty="0" err="1" smtClean="0">
                <a:solidFill>
                  <a:srgbClr val="FFC000"/>
                </a:solidFill>
              </a:rPr>
              <a:t>Pavel</a:t>
            </a:r>
            <a:r>
              <a:rPr lang="en-US" sz="3200" dirty="0" smtClean="0">
                <a:solidFill>
                  <a:srgbClr val="FFC000"/>
                </a:solidFill>
              </a:rPr>
              <a:t> </a:t>
            </a:r>
            <a:r>
              <a:rPr lang="en-US" sz="3200" dirty="0">
                <a:solidFill>
                  <a:srgbClr val="FFC000"/>
                </a:solidFill>
              </a:rPr>
              <a:t>&amp;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r>
              <a:rPr lang="en-US" sz="2400" dirty="0">
                <a:solidFill>
                  <a:schemeClr val="bg1"/>
                </a:solidFill>
              </a:rPr>
              <a:t/>
            </a:r>
            <a:br>
              <a:rPr lang="en-US" sz="2400" dirty="0">
                <a:solidFill>
                  <a:schemeClr val="bg1"/>
                </a:solidFill>
              </a:rPr>
            </a:br>
            <a:r>
              <a:rPr lang="en-US" sz="2400" b="1" dirty="0">
                <a:solidFill>
                  <a:srgbClr val="FFC000"/>
                </a:solidFill>
              </a:rPr>
              <a:t>Anna, Paul, Rosie, Joe R., </a:t>
            </a:r>
            <a:r>
              <a:rPr lang="en-US" sz="2400" b="1" dirty="0">
                <a:solidFill>
                  <a:schemeClr val="bg1"/>
                </a:solidFill>
              </a:rPr>
              <a:t>Frances,</a:t>
            </a:r>
            <a:r>
              <a:rPr lang="en-US" sz="2400" b="1" dirty="0">
                <a:solidFill>
                  <a:srgbClr val="FFC000"/>
                </a:solidFill>
              </a:rPr>
              <a:t> Charles, Mary, Frank Louis, and John T.</a:t>
            </a:r>
            <a:endParaRPr lang="en-US" sz="2400" dirty="0">
              <a:solidFill>
                <a:srgbClr val="FFC000"/>
              </a:solidFill>
            </a:endParaRPr>
          </a:p>
          <a:p>
            <a:endParaRPr lang="en-US" sz="2800" b="1" dirty="0">
              <a:solidFill>
                <a:srgbClr val="FFC000"/>
              </a:solidFill>
            </a:endParaRPr>
          </a:p>
        </p:txBody>
      </p:sp>
      <p:grpSp>
        <p:nvGrpSpPr>
          <p:cNvPr id="8" name="Group 7"/>
          <p:cNvGrpSpPr/>
          <p:nvPr/>
        </p:nvGrpSpPr>
        <p:grpSpPr>
          <a:xfrm>
            <a:off x="0" y="2115944"/>
            <a:ext cx="9144000" cy="4742056"/>
            <a:chOff x="0" y="2115944"/>
            <a:chExt cx="9144000" cy="4742056"/>
          </a:xfrm>
        </p:grpSpPr>
        <p:pic>
          <p:nvPicPr>
            <p:cNvPr id="6" name="Picture 5" descr="DM_Frances Machu and Frank Shiller w adopted son Frank in Granger store.JPG"/>
            <p:cNvPicPr>
              <a:picLocks noChangeAspect="1"/>
            </p:cNvPicPr>
            <p:nvPr/>
          </p:nvPicPr>
          <p:blipFill>
            <a:blip r:embed="rId4" cstate="print"/>
            <a:stretch>
              <a:fillRect/>
            </a:stretch>
          </p:blipFill>
          <p:spPr>
            <a:xfrm>
              <a:off x="2971800" y="2115944"/>
              <a:ext cx="6172200" cy="4742056"/>
            </a:xfrm>
            <a:prstGeom prst="rect">
              <a:avLst/>
            </a:prstGeom>
          </p:spPr>
        </p:pic>
        <p:sp>
          <p:nvSpPr>
            <p:cNvPr id="7" name="TextBox 6"/>
            <p:cNvSpPr txBox="1"/>
            <p:nvPr/>
          </p:nvSpPr>
          <p:spPr>
            <a:xfrm>
              <a:off x="0" y="3581400"/>
              <a:ext cx="2895600" cy="2308324"/>
            </a:xfrm>
            <a:prstGeom prst="rect">
              <a:avLst/>
            </a:prstGeom>
            <a:noFill/>
          </p:spPr>
          <p:txBody>
            <a:bodyPr wrap="square" rtlCol="0">
              <a:spAutoFit/>
            </a:bodyPr>
            <a:lstStyle/>
            <a:p>
              <a:pPr algn="r"/>
              <a:r>
                <a:rPr lang="en-US" sz="2400" b="1" dirty="0">
                  <a:solidFill>
                    <a:schemeClr val="bg1"/>
                  </a:solidFill>
                </a:rPr>
                <a:t>Frances Machu with</a:t>
              </a:r>
              <a:br>
                <a:rPr lang="en-US" sz="2400" b="1" dirty="0">
                  <a:solidFill>
                    <a:schemeClr val="bg1"/>
                  </a:solidFill>
                </a:rPr>
              </a:br>
              <a:r>
                <a:rPr lang="en-US" sz="2400" b="1" dirty="0">
                  <a:solidFill>
                    <a:schemeClr val="bg1"/>
                  </a:solidFill>
                </a:rPr>
                <a:t>Frank </a:t>
              </a:r>
              <a:r>
                <a:rPr lang="en-US" sz="2400" b="1" dirty="0" err="1">
                  <a:solidFill>
                    <a:schemeClr val="bg1"/>
                  </a:solidFill>
                </a:rPr>
                <a:t>Shiller</a:t>
              </a:r>
              <a:r>
                <a:rPr lang="en-US" sz="2400" b="1" dirty="0">
                  <a:solidFill>
                    <a:schemeClr val="bg1"/>
                  </a:solidFill>
                </a:rPr>
                <a:t> and</a:t>
              </a:r>
            </a:p>
            <a:p>
              <a:pPr algn="r"/>
              <a:r>
                <a:rPr lang="en-US" sz="2400" b="1" dirty="0">
                  <a:solidFill>
                    <a:schemeClr val="bg1"/>
                  </a:solidFill>
                </a:rPr>
                <a:t>adopted son Frank</a:t>
              </a:r>
            </a:p>
            <a:p>
              <a:pPr algn="r"/>
              <a:r>
                <a:rPr lang="en-US" sz="2400" b="1" dirty="0">
                  <a:solidFill>
                    <a:schemeClr val="bg1"/>
                  </a:solidFill>
                </a:rPr>
                <a:t>in the Machu store </a:t>
              </a:r>
            </a:p>
            <a:p>
              <a:pPr algn="r"/>
              <a:r>
                <a:rPr lang="en-US" sz="2400" b="1" dirty="0">
                  <a:solidFill>
                    <a:schemeClr val="bg1"/>
                  </a:solidFill>
                </a:rPr>
                <a:t>East </a:t>
              </a:r>
              <a:r>
                <a:rPr lang="en-US" sz="2400" b="1" dirty="0" err="1">
                  <a:solidFill>
                    <a:schemeClr val="bg1"/>
                  </a:solidFill>
                </a:rPr>
                <a:t>Davilla</a:t>
              </a:r>
              <a:r>
                <a:rPr lang="en-US" sz="2400" b="1" dirty="0">
                  <a:solidFill>
                    <a:schemeClr val="bg1"/>
                  </a:solidFill>
                </a:rPr>
                <a:t> St.</a:t>
              </a:r>
            </a:p>
            <a:p>
              <a:pPr algn="r"/>
              <a:r>
                <a:rPr lang="en-US" sz="2400" b="1" dirty="0">
                  <a:solidFill>
                    <a:schemeClr val="bg1"/>
                  </a:solidFill>
                </a:rPr>
                <a:t>in Granger, TX</a:t>
              </a:r>
            </a:p>
          </p:txBody>
        </p:sp>
      </p:grpSp>
    </p:spTree>
    <p:custDataLst>
      <p:tags r:id="rId1"/>
    </p:custDataLst>
  </p:cSld>
  <p:clrMapOvr>
    <a:masterClrMapping/>
  </p:clrMapOvr>
  <p:transition advTm="215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p:val>
                                            <p:fltVal val="0"/>
                                          </p:val>
                                        </p:tav>
                                        <p:tav tm="100000">
                                          <p:val>
                                            <p:strVal val="#ppt_w"/>
                                          </p:val>
                                        </p:tav>
                                      </p:tavLst>
                                    </p:anim>
                                    <p:anim calcmode="lin" valueType="num">
                                      <p:cBhvr>
                                        <p:cTn id="8" dur="5000" fill="hold"/>
                                        <p:tgtEl>
                                          <p:spTgt spid="8"/>
                                        </p:tgtEl>
                                        <p:attrNameLst>
                                          <p:attrName>ppt_h</p:attrName>
                                        </p:attrNameLst>
                                      </p:cBhvr>
                                      <p:tavLst>
                                        <p:tav tm="0">
                                          <p:val>
                                            <p:fltVal val="0"/>
                                          </p:val>
                                        </p:tav>
                                        <p:tav tm="100000">
                                          <p:val>
                                            <p:strVal val="#ppt_h"/>
                                          </p:val>
                                        </p:tav>
                                      </p:tavLst>
                                    </p:anim>
                                    <p:anim calcmode="lin" valueType="num">
                                      <p:cBhvr>
                                        <p:cTn id="9" dur="5000" fill="hold"/>
                                        <p:tgtEl>
                                          <p:spTgt spid="8"/>
                                        </p:tgtEl>
                                        <p:attrNameLst>
                                          <p:attrName>style.rotation</p:attrName>
                                        </p:attrNameLst>
                                      </p:cBhvr>
                                      <p:tavLst>
                                        <p:tav tm="0">
                                          <p:val>
                                            <p:fltVal val="360"/>
                                          </p:val>
                                        </p:tav>
                                        <p:tav tm="100000">
                                          <p:val>
                                            <p:fltVal val="0"/>
                                          </p:val>
                                        </p:tav>
                                      </p:tavLst>
                                    </p:anim>
                                    <p:animEffect transition="in" filter="fade">
                                      <p:cBhvr>
                                        <p:cTn id="10"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954107"/>
          </a:xfrm>
          <a:prstGeom prst="rect">
            <a:avLst/>
          </a:prstGeom>
          <a:noFill/>
        </p:spPr>
        <p:txBody>
          <a:bodyPr wrap="square" rtlCol="0">
            <a:spAutoFit/>
          </a:bodyPr>
          <a:lstStyle/>
          <a:p>
            <a:r>
              <a:rPr lang="en-US" sz="2800" b="1" dirty="0" smtClean="0"/>
              <a:t>Butchers in street outside the adjacent meat market beside the J. R. Machu Grocery Store, Granger, Texas, ca. 1903.</a:t>
            </a:r>
            <a:endParaRPr lang="en-US" sz="2800" b="1" dirty="0"/>
          </a:p>
        </p:txBody>
      </p:sp>
      <p:pic>
        <p:nvPicPr>
          <p:cNvPr id="10" name="Picture 9" descr="Machu grocery store.jpg"/>
          <p:cNvPicPr>
            <a:picLocks noChangeAspect="1"/>
          </p:cNvPicPr>
          <p:nvPr/>
        </p:nvPicPr>
        <p:blipFill>
          <a:blip r:embed="rId3" cstate="print"/>
          <a:stretch>
            <a:fillRect/>
          </a:stretch>
        </p:blipFill>
        <p:spPr>
          <a:xfrm>
            <a:off x="0" y="992777"/>
            <a:ext cx="9144000" cy="6596743"/>
          </a:xfrm>
          <a:prstGeom prst="rect">
            <a:avLst/>
          </a:prstGeom>
        </p:spPr>
      </p:pic>
    </p:spTree>
    <p:custDataLst>
      <p:tags r:id="rId1"/>
    </p:custDataLst>
  </p:cSld>
  <p:clrMapOvr>
    <a:masterClrMapping/>
  </p:clrMapOvr>
  <p:transition advTm="190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240804"/>
            <a:ext cx="9144000" cy="6617196"/>
          </a:xfrm>
          <a:prstGeom prst="rect">
            <a:avLst/>
          </a:prstGeom>
        </p:spPr>
        <p:txBody>
          <a:bodyPr wrap="square">
            <a:spAutoFit/>
          </a:bodyPr>
          <a:lstStyle/>
          <a:p>
            <a:pPr algn="ctr"/>
            <a:r>
              <a:rPr lang="en-US" sz="4000" b="1" dirty="0" smtClean="0">
                <a:solidFill>
                  <a:srgbClr val="FF0000"/>
                </a:solidFill>
              </a:rPr>
              <a:t>       	       </a:t>
            </a:r>
            <a:r>
              <a:rPr lang="en-US" sz="4800" b="1" dirty="0" smtClean="0">
                <a:solidFill>
                  <a:srgbClr val="FF0000"/>
                </a:solidFill>
              </a:rPr>
              <a:t>Hi!  I am </a:t>
            </a:r>
            <a:r>
              <a:rPr lang="en-US" sz="4800" b="1" u="sng" dirty="0" smtClean="0">
                <a:solidFill>
                  <a:srgbClr val="FF0000"/>
                </a:solidFill>
              </a:rPr>
              <a:t>______</a:t>
            </a:r>
            <a:endParaRPr lang="en-US" sz="4800" b="1" u="sng" dirty="0">
              <a:solidFill>
                <a:srgbClr val="FF0000"/>
              </a:solidFill>
            </a:endParaRPr>
          </a:p>
          <a:p>
            <a:pPr algn="ctr"/>
            <a:r>
              <a:rPr lang="en-US" sz="4800" b="1" dirty="0" smtClean="0">
                <a:solidFill>
                  <a:srgbClr val="0070C0"/>
                </a:solidFill>
              </a:rPr>
              <a:t>		</a:t>
            </a:r>
            <a:r>
              <a:rPr lang="cs-CZ" sz="4800" b="1" dirty="0" smtClean="0">
                <a:solidFill>
                  <a:srgbClr val="0070C0"/>
                </a:solidFill>
              </a:rPr>
              <a:t>Ahoj</a:t>
            </a:r>
            <a:r>
              <a:rPr lang="en-US" sz="4800" b="1" dirty="0" smtClean="0">
                <a:solidFill>
                  <a:srgbClr val="0070C0"/>
                </a:solidFill>
              </a:rPr>
              <a:t>! </a:t>
            </a:r>
            <a:r>
              <a:rPr lang="cs-CZ" sz="4800" b="1" dirty="0" smtClean="0">
                <a:solidFill>
                  <a:srgbClr val="0070C0"/>
                </a:solidFill>
              </a:rPr>
              <a:t> </a:t>
            </a:r>
            <a:r>
              <a:rPr lang="en-US" sz="4800" b="1" dirty="0" smtClean="0">
                <a:solidFill>
                  <a:srgbClr val="0070C0"/>
                </a:solidFill>
              </a:rPr>
              <a:t>J</a:t>
            </a:r>
            <a:r>
              <a:rPr lang="cs-CZ" sz="4800" b="1" dirty="0" smtClean="0">
                <a:solidFill>
                  <a:srgbClr val="0070C0"/>
                </a:solidFill>
              </a:rPr>
              <a:t>á jsem</a:t>
            </a:r>
            <a:r>
              <a:rPr lang="en-US" sz="4800" b="1" dirty="0" smtClean="0">
                <a:solidFill>
                  <a:srgbClr val="0070C0"/>
                </a:solidFill>
              </a:rPr>
              <a:t> ______</a:t>
            </a:r>
          </a:p>
          <a:p>
            <a:pPr algn="ctr"/>
            <a:endParaRPr lang="en-US" sz="4800" b="1" dirty="0">
              <a:solidFill>
                <a:srgbClr val="0070C0"/>
              </a:solidFill>
            </a:endParaRPr>
          </a:p>
          <a:p>
            <a:pPr algn="ctr"/>
            <a:r>
              <a:rPr lang="en-US" sz="4800" b="1" dirty="0" smtClean="0">
                <a:solidFill>
                  <a:srgbClr val="FF0000"/>
                </a:solidFill>
              </a:rPr>
              <a:t>What is your name?</a:t>
            </a:r>
            <a:endParaRPr lang="en-US" altLang="en-US" sz="4800" b="1" dirty="0">
              <a:solidFill>
                <a:srgbClr val="002060"/>
              </a:solidFill>
              <a:latin typeface="inherit"/>
            </a:endParaRPr>
          </a:p>
          <a:p>
            <a:pPr algn="ctr"/>
            <a:r>
              <a:rPr lang="cs-CZ" sz="4800" b="1" dirty="0" smtClean="0">
                <a:solidFill>
                  <a:srgbClr val="0070C0"/>
                </a:solidFill>
              </a:rPr>
              <a:t>Jak se jmenuješ?</a:t>
            </a:r>
            <a:endParaRPr lang="en-US" sz="4800" b="1" dirty="0" smtClean="0">
              <a:solidFill>
                <a:srgbClr val="0070C0"/>
              </a:solidFill>
            </a:endParaRPr>
          </a:p>
          <a:p>
            <a:pPr algn="ctr"/>
            <a:endParaRPr lang="en-US" altLang="en-US" sz="4800" b="1" dirty="0" smtClean="0">
              <a:solidFill>
                <a:srgbClr val="0070C0"/>
              </a:solidFill>
            </a:endParaRPr>
          </a:p>
          <a:p>
            <a:pPr algn="ctr"/>
            <a:r>
              <a:rPr lang="en-US" sz="4800" b="1" dirty="0" smtClean="0">
                <a:solidFill>
                  <a:srgbClr val="FF0000"/>
                </a:solidFill>
              </a:rPr>
              <a:t>Glad to meet you!</a:t>
            </a:r>
            <a:r>
              <a:rPr lang="en-US" sz="4800" b="1" dirty="0" smtClean="0"/>
              <a:t/>
            </a:r>
            <a:br>
              <a:rPr lang="en-US" sz="4800" b="1" dirty="0" smtClean="0"/>
            </a:br>
            <a:r>
              <a:rPr lang="cs-CZ" sz="4800" b="1" dirty="0" smtClean="0">
                <a:solidFill>
                  <a:srgbClr val="0070C0"/>
                </a:solidFill>
              </a:rPr>
              <a:t>Rád tě poznávám</a:t>
            </a:r>
            <a:r>
              <a:rPr lang="en-US" altLang="en-US" sz="4800" b="1" dirty="0" smtClean="0">
                <a:solidFill>
                  <a:srgbClr val="0070C0"/>
                </a:solidFill>
              </a:rPr>
              <a:t>!</a:t>
            </a:r>
            <a:endParaRPr lang="cs-CZ" altLang="en-US" sz="4800" b="1" dirty="0">
              <a:solidFill>
                <a:srgbClr val="0070C0"/>
              </a:solidFill>
              <a:latin typeface="Arial" panose="020B0604020202020204" pitchFamily="34" charset="0"/>
            </a:endParaRPr>
          </a:p>
          <a:p>
            <a:pPr algn="ctr"/>
            <a:endParaRPr lang="en-US" sz="4000" dirty="0"/>
          </a:p>
        </p:txBody>
      </p:sp>
    </p:spTree>
    <p:custDataLst>
      <p:tags r:id="rId1"/>
    </p:custDataLst>
    <p:extLst>
      <p:ext uri="{BB962C8B-B14F-4D97-AF65-F5344CB8AC3E}">
        <p14:creationId xmlns="" xmlns:p14="http://schemas.microsoft.com/office/powerpoint/2010/main" val="3200147123"/>
      </p:ext>
    </p:extLst>
  </p:cSld>
  <p:clrMapOvr>
    <a:masterClrMapping/>
  </p:clrMapOvr>
  <p:transition advTm="171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71800" y="0"/>
            <a:ext cx="6172200" cy="2616101"/>
          </a:xfrm>
          <a:prstGeom prst="rect">
            <a:avLst/>
          </a:prstGeom>
          <a:solidFill>
            <a:schemeClr val="tx1"/>
          </a:solidFill>
        </p:spPr>
        <p:txBody>
          <a:bodyPr wrap="square" rtlCol="0">
            <a:spAutoFit/>
          </a:bodyPr>
          <a:lstStyle/>
          <a:p>
            <a:r>
              <a:rPr lang="en-US" sz="2800" u="sng" dirty="0">
                <a:solidFill>
                  <a:srgbClr val="FFC000"/>
                </a:solidFill>
              </a:rPr>
              <a:t/>
            </a:r>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r>
              <a:rPr lang="en-US" sz="2400" dirty="0">
                <a:solidFill>
                  <a:schemeClr val="bg1"/>
                </a:solidFill>
              </a:rPr>
              <a:t/>
            </a:r>
            <a:br>
              <a:rPr lang="en-US" sz="2400" dirty="0">
                <a:solidFill>
                  <a:schemeClr val="bg1"/>
                </a:solidFill>
              </a:rPr>
            </a:br>
            <a:r>
              <a:rPr lang="en-US" sz="2400" b="1" dirty="0">
                <a:solidFill>
                  <a:srgbClr val="FFC000"/>
                </a:solidFill>
              </a:rPr>
              <a:t>Anna, Paul, </a:t>
            </a:r>
            <a:r>
              <a:rPr lang="en-US" sz="2400" b="1" dirty="0">
                <a:solidFill>
                  <a:schemeClr val="bg1"/>
                </a:solidFill>
              </a:rPr>
              <a:t>Rosie,</a:t>
            </a:r>
            <a:r>
              <a:rPr lang="en-US" sz="2400" b="1" dirty="0">
                <a:solidFill>
                  <a:srgbClr val="FFC000"/>
                </a:solidFill>
              </a:rPr>
              <a:t> Joe R., Frances, Charles, Mary, Frank Louis, and John T.</a:t>
            </a:r>
            <a:endParaRPr lang="en-US" sz="2400" dirty="0">
              <a:solidFill>
                <a:srgbClr val="FFC000"/>
              </a:solidFill>
            </a:endParaRPr>
          </a:p>
          <a:p>
            <a:endParaRPr lang="en-US" sz="2800" b="1" dirty="0">
              <a:solidFill>
                <a:srgbClr val="FFC000"/>
              </a:solidFill>
            </a:endParaRPr>
          </a:p>
        </p:txBody>
      </p:sp>
      <p:grpSp>
        <p:nvGrpSpPr>
          <p:cNvPr id="8" name="Group 7"/>
          <p:cNvGrpSpPr/>
          <p:nvPr/>
        </p:nvGrpSpPr>
        <p:grpSpPr>
          <a:xfrm>
            <a:off x="1219200" y="2057400"/>
            <a:ext cx="7924800" cy="4799366"/>
            <a:chOff x="1219200" y="2057400"/>
            <a:chExt cx="7924800" cy="4799366"/>
          </a:xfrm>
        </p:grpSpPr>
        <p:pic>
          <p:nvPicPr>
            <p:cNvPr id="6" name="Picture 5" descr="DM_Henry and Rosie Machu Rozacky wedding.JPG"/>
            <p:cNvPicPr>
              <a:picLocks noChangeAspect="1"/>
            </p:cNvPicPr>
            <p:nvPr/>
          </p:nvPicPr>
          <p:blipFill>
            <a:blip r:embed="rId5" cstate="print"/>
            <a:stretch>
              <a:fillRect/>
            </a:stretch>
          </p:blipFill>
          <p:spPr>
            <a:xfrm>
              <a:off x="5562600" y="2057400"/>
              <a:ext cx="3581400" cy="4799366"/>
            </a:xfrm>
            <a:prstGeom prst="rect">
              <a:avLst/>
            </a:prstGeom>
          </p:spPr>
        </p:pic>
        <p:sp>
          <p:nvSpPr>
            <p:cNvPr id="7" name="TextBox 6"/>
            <p:cNvSpPr txBox="1"/>
            <p:nvPr/>
          </p:nvSpPr>
          <p:spPr>
            <a:xfrm>
              <a:off x="1219200" y="5105400"/>
              <a:ext cx="4267200" cy="954107"/>
            </a:xfrm>
            <a:prstGeom prst="rect">
              <a:avLst/>
            </a:prstGeom>
            <a:solidFill>
              <a:schemeClr val="bg2">
                <a:lumMod val="25000"/>
              </a:schemeClr>
            </a:solidFill>
          </p:spPr>
          <p:txBody>
            <a:bodyPr wrap="square" rtlCol="0">
              <a:spAutoFit/>
            </a:bodyPr>
            <a:lstStyle/>
            <a:p>
              <a:r>
                <a:rPr lang="en-US" sz="2800" b="1" dirty="0">
                  <a:solidFill>
                    <a:schemeClr val="bg1"/>
                  </a:solidFill>
                </a:rPr>
                <a:t>Rosie Machu </a:t>
              </a:r>
              <a:br>
                <a:rPr lang="en-US" sz="2800" b="1" dirty="0">
                  <a:solidFill>
                    <a:schemeClr val="bg1"/>
                  </a:solidFill>
                </a:rPr>
              </a:br>
              <a:r>
                <a:rPr lang="en-US" sz="2800" b="1" dirty="0">
                  <a:solidFill>
                    <a:schemeClr val="bg1"/>
                  </a:solidFill>
                </a:rPr>
                <a:t>married Henry </a:t>
              </a:r>
              <a:r>
                <a:rPr lang="en-US" sz="2800" b="1" dirty="0" err="1">
                  <a:solidFill>
                    <a:schemeClr val="bg1"/>
                  </a:solidFill>
                </a:rPr>
                <a:t>Rozacky</a:t>
              </a:r>
              <a:r>
                <a:rPr lang="en-US" sz="2800" b="1" dirty="0">
                  <a:solidFill>
                    <a:schemeClr val="bg1"/>
                  </a:solidFill>
                </a:rPr>
                <a:t> </a:t>
              </a:r>
            </a:p>
          </p:txBody>
        </p:sp>
      </p:grpSp>
    </p:spTree>
    <p:custDataLst>
      <p:tags r:id="rId1"/>
    </p:custDataLst>
  </p:cSld>
  <p:clrMapOvr>
    <a:masterClrMapping/>
  </p:clrMapOvr>
  <p:transition advTm="1275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1800" fill="hold">
                                          <p:stCondLst>
                                            <p:cond delay="0"/>
                                          </p:stCondLst>
                                        </p:cTn>
                                        <p:tgtEl>
                                          <p:spTgt spid="8"/>
                                        </p:tgtEl>
                                        <p:attrNameLst>
                                          <p:attrName>ppt_x</p:attrName>
                                        </p:attrNameLst>
                                      </p:cBhvr>
                                    </p:anim>
                                    <p:anim from="0" to="-1.0" calcmode="lin" valueType="num">
                                      <p:cBhvr>
                                        <p:cTn id="8" dur="600" decel="50000" autoRev="1" fill="hold">
                                          <p:stCondLst>
                                            <p:cond delay="1800"/>
                                          </p:stCondLst>
                                        </p:cTn>
                                        <p:tgtEl>
                                          <p:spTgt spid="8"/>
                                        </p:tgtEl>
                                        <p:attrNameLst>
                                          <p:attrName>xshear</p:attrName>
                                        </p:attrNameLst>
                                      </p:cBhvr>
                                    </p:anim>
                                    <p:animScale>
                                      <p:cBhvr>
                                        <p:cTn id="9" dur="600" decel="100000" autoRev="1" fill="hold">
                                          <p:stCondLst>
                                            <p:cond delay="1800"/>
                                          </p:stCondLst>
                                        </p:cTn>
                                        <p:tgtEl>
                                          <p:spTgt spid="8"/>
                                        </p:tgtEl>
                                      </p:cBhvr>
                                      <p:from x="100000" y="100000"/>
                                      <p:to x="80000" y="100000"/>
                                    </p:animScale>
                                    <p:anim by="(#ppt_h/3+#ppt_w*0.1)" calcmode="lin" valueType="num">
                                      <p:cBhvr additive="sum">
                                        <p:cTn id="10" dur="600" decel="100000" autoRev="1" fill="hold">
                                          <p:stCondLst>
                                            <p:cond delay="18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ebbie, Marie Ann, Bertha Sefcak, Anton Pokorny.jpeg"/>
          <p:cNvPicPr>
            <a:picLocks noChangeAspect="1"/>
          </p:cNvPicPr>
          <p:nvPr/>
        </p:nvPicPr>
        <p:blipFill>
          <a:blip r:embed="rId2" cstate="print"/>
          <a:stretch>
            <a:fillRect/>
          </a:stretch>
        </p:blipFill>
        <p:spPr>
          <a:xfrm>
            <a:off x="2590800" y="3810000"/>
            <a:ext cx="4284390" cy="3048000"/>
          </a:xfrm>
          <a:prstGeom prst="rect">
            <a:avLst/>
          </a:prstGeom>
        </p:spPr>
      </p:pic>
      <p:pic>
        <p:nvPicPr>
          <p:cNvPr id="1026" name="Picture 2" descr="In Memoriam 2019 | Telly Visions"/>
          <p:cNvPicPr>
            <a:picLocks noChangeAspect="1" noChangeArrowheads="1"/>
          </p:cNvPicPr>
          <p:nvPr/>
        </p:nvPicPr>
        <p:blipFill>
          <a:blip r:embed="rId3" cstate="print"/>
          <a:srcRect/>
          <a:stretch>
            <a:fillRect/>
          </a:stretch>
        </p:blipFill>
        <p:spPr bwMode="auto">
          <a:xfrm>
            <a:off x="0" y="0"/>
            <a:ext cx="3962400" cy="2076958"/>
          </a:xfrm>
          <a:prstGeom prst="rect">
            <a:avLst/>
          </a:prstGeom>
          <a:noFill/>
        </p:spPr>
      </p:pic>
      <p:pic>
        <p:nvPicPr>
          <p:cNvPr id="3" name="Picture 2" descr="Bertha Sefcak.jpg"/>
          <p:cNvPicPr>
            <a:picLocks noChangeAspect="1"/>
          </p:cNvPicPr>
          <p:nvPr/>
        </p:nvPicPr>
        <p:blipFill>
          <a:blip r:embed="rId4" cstate="print"/>
          <a:stretch>
            <a:fillRect/>
          </a:stretch>
        </p:blipFill>
        <p:spPr>
          <a:xfrm>
            <a:off x="6858000" y="3124200"/>
            <a:ext cx="2112340" cy="2819400"/>
          </a:xfrm>
          <a:prstGeom prst="rect">
            <a:avLst/>
          </a:prstGeom>
          <a:ln w="28575">
            <a:solidFill>
              <a:srgbClr val="FFFF00"/>
            </a:solidFill>
          </a:ln>
        </p:spPr>
      </p:pic>
      <p:sp>
        <p:nvSpPr>
          <p:cNvPr id="4" name="TextBox 3"/>
          <p:cNvSpPr txBox="1"/>
          <p:nvPr/>
        </p:nvSpPr>
        <p:spPr>
          <a:xfrm>
            <a:off x="1752600" y="1066800"/>
            <a:ext cx="7391400" cy="2369880"/>
          </a:xfrm>
          <a:prstGeom prst="rect">
            <a:avLst/>
          </a:prstGeom>
          <a:noFill/>
        </p:spPr>
        <p:txBody>
          <a:bodyPr wrap="square" rtlCol="0">
            <a:spAutoFit/>
          </a:bodyPr>
          <a:lstStyle/>
          <a:p>
            <a:r>
              <a:rPr lang="en-US" sz="2800" b="1" dirty="0" smtClean="0">
                <a:solidFill>
                  <a:srgbClr val="FFFF66"/>
                </a:solidFill>
                <a:latin typeface="+mj-lt"/>
                <a:cs typeface="Times New Roman" pitchFamily="18" charset="0"/>
              </a:rPr>
              <a:t>Bertha </a:t>
            </a:r>
            <a:r>
              <a:rPr lang="en-US" sz="2800" b="1" dirty="0" err="1" smtClean="0">
                <a:solidFill>
                  <a:srgbClr val="FFFF66"/>
                </a:solidFill>
                <a:latin typeface="+mj-lt"/>
                <a:cs typeface="Times New Roman" pitchFamily="18" charset="0"/>
              </a:rPr>
              <a:t>Rozacky</a:t>
            </a:r>
            <a:r>
              <a:rPr lang="en-US" sz="2800" b="1" dirty="0" smtClean="0">
                <a:solidFill>
                  <a:srgbClr val="FFFF66"/>
                </a:solidFill>
                <a:latin typeface="+mj-lt"/>
                <a:cs typeface="Times New Roman" pitchFamily="18" charset="0"/>
              </a:rPr>
              <a:t> </a:t>
            </a:r>
            <a:r>
              <a:rPr lang="en-US" sz="2800" b="1" dirty="0" err="1" smtClean="0">
                <a:solidFill>
                  <a:srgbClr val="FFFF66"/>
                </a:solidFill>
                <a:latin typeface="+mj-lt"/>
                <a:cs typeface="Times New Roman" pitchFamily="18" charset="0"/>
              </a:rPr>
              <a:t>Sefcak</a:t>
            </a:r>
            <a:r>
              <a:rPr lang="en-US" sz="2800" b="1" dirty="0" smtClean="0">
                <a:solidFill>
                  <a:srgbClr val="FFFF66"/>
                </a:solidFill>
                <a:latin typeface="+mj-lt"/>
                <a:cs typeface="Times New Roman" pitchFamily="18" charset="0"/>
              </a:rPr>
              <a:t> </a:t>
            </a:r>
            <a:r>
              <a:rPr lang="en-US" sz="2400" b="1" dirty="0" smtClean="0">
                <a:solidFill>
                  <a:srgbClr val="FFFF66"/>
                </a:solidFill>
                <a:latin typeface="+mj-lt"/>
                <a:cs typeface="Times New Roman" pitchFamily="18" charset="0"/>
              </a:rPr>
              <a:t>was born in 1919 to parents Henry and Rosie (Machu) </a:t>
            </a:r>
            <a:r>
              <a:rPr lang="en-US" sz="2400" b="1" dirty="0" err="1" smtClean="0">
                <a:solidFill>
                  <a:srgbClr val="FFFF66"/>
                </a:solidFill>
                <a:latin typeface="+mj-lt"/>
                <a:cs typeface="Times New Roman" pitchFamily="18" charset="0"/>
              </a:rPr>
              <a:t>Rozacky</a:t>
            </a:r>
            <a:r>
              <a:rPr lang="en-US" sz="2400" b="1" dirty="0" smtClean="0">
                <a:solidFill>
                  <a:srgbClr val="FFFF66"/>
                </a:solidFill>
                <a:latin typeface="+mj-lt"/>
                <a:cs typeface="Times New Roman" pitchFamily="18" charset="0"/>
              </a:rPr>
              <a:t> in the community of Friendship. </a:t>
            </a:r>
          </a:p>
          <a:p>
            <a:r>
              <a:rPr lang="en-US" sz="2400" b="1" dirty="0" smtClean="0">
                <a:solidFill>
                  <a:srgbClr val="FFFF66"/>
                </a:solidFill>
                <a:latin typeface="+mj-lt"/>
                <a:cs typeface="Times New Roman" pitchFamily="18" charset="0"/>
              </a:rPr>
              <a:t>She and her husband Roland </a:t>
            </a:r>
            <a:r>
              <a:rPr lang="en-US" sz="2400" b="1" dirty="0" err="1" smtClean="0">
                <a:solidFill>
                  <a:srgbClr val="FFFF66"/>
                </a:solidFill>
                <a:latin typeface="+mj-lt"/>
                <a:cs typeface="Times New Roman" pitchFamily="18" charset="0"/>
              </a:rPr>
              <a:t>Sefcak</a:t>
            </a:r>
            <a:r>
              <a:rPr lang="en-US" sz="2400" b="1" dirty="0" smtClean="0">
                <a:solidFill>
                  <a:srgbClr val="FFFF66"/>
                </a:solidFill>
                <a:latin typeface="+mj-lt"/>
                <a:cs typeface="Times New Roman" pitchFamily="18" charset="0"/>
              </a:rPr>
              <a:t> lived in Taylor </a:t>
            </a:r>
            <a:br>
              <a:rPr lang="en-US" sz="2400" b="1" dirty="0" smtClean="0">
                <a:solidFill>
                  <a:srgbClr val="FFFF66"/>
                </a:solidFill>
                <a:latin typeface="+mj-lt"/>
                <a:cs typeface="Times New Roman" pitchFamily="18" charset="0"/>
              </a:rPr>
            </a:br>
            <a:r>
              <a:rPr lang="en-US" sz="2400" b="1" dirty="0" smtClean="0">
                <a:solidFill>
                  <a:srgbClr val="FFFF66"/>
                </a:solidFill>
                <a:latin typeface="+mj-lt"/>
                <a:cs typeface="Times New Roman" pitchFamily="18" charset="0"/>
              </a:rPr>
              <a:t>most of their lives.  At the remarkable age of 103 </a:t>
            </a:r>
            <a:br>
              <a:rPr lang="en-US" sz="2400" b="1" dirty="0" smtClean="0">
                <a:solidFill>
                  <a:srgbClr val="FFFF66"/>
                </a:solidFill>
                <a:latin typeface="+mj-lt"/>
                <a:cs typeface="Times New Roman" pitchFamily="18" charset="0"/>
              </a:rPr>
            </a:br>
            <a:r>
              <a:rPr lang="en-US" sz="2400" b="1" dirty="0" smtClean="0">
                <a:solidFill>
                  <a:srgbClr val="FFFF66"/>
                </a:solidFill>
                <a:latin typeface="+mj-lt"/>
                <a:cs typeface="Times New Roman" pitchFamily="18" charset="0"/>
              </a:rPr>
              <a:t>Bertha passed away February 13, 2023.</a:t>
            </a:r>
          </a:p>
        </p:txBody>
      </p:sp>
      <p:sp>
        <p:nvSpPr>
          <p:cNvPr id="6" name="TextBox 5"/>
          <p:cNvSpPr txBox="1"/>
          <p:nvPr/>
        </p:nvSpPr>
        <p:spPr>
          <a:xfrm>
            <a:off x="0" y="4876800"/>
            <a:ext cx="2667000" cy="1754326"/>
          </a:xfrm>
          <a:prstGeom prst="rect">
            <a:avLst/>
          </a:prstGeom>
          <a:noFill/>
        </p:spPr>
        <p:txBody>
          <a:bodyPr wrap="square" rtlCol="0">
            <a:spAutoFit/>
          </a:bodyPr>
          <a:lstStyle/>
          <a:p>
            <a:r>
              <a:rPr lang="en-US" dirty="0" smtClean="0">
                <a:solidFill>
                  <a:schemeClr val="bg1"/>
                </a:solidFill>
              </a:rPr>
              <a:t>Bertha </a:t>
            </a:r>
            <a:r>
              <a:rPr lang="en-US" dirty="0" err="1" smtClean="0">
                <a:solidFill>
                  <a:schemeClr val="bg1"/>
                </a:solidFill>
              </a:rPr>
              <a:t>Sefcak</a:t>
            </a:r>
            <a:r>
              <a:rPr lang="en-US" dirty="0" smtClean="0">
                <a:solidFill>
                  <a:schemeClr val="bg1"/>
                </a:solidFill>
              </a:rPr>
              <a:t> regularly attended the Machu Reunion with her husband Roland.  Here they are with Debbie Haag and Marie Ann Ripple.</a:t>
            </a:r>
            <a:endParaRPr lang="en-US" dirty="0">
              <a:solidFill>
                <a:schemeClr val="bg1"/>
              </a:solidFill>
            </a:endParaRPr>
          </a:p>
        </p:txBody>
      </p:sp>
    </p:spTree>
  </p:cSld>
  <p:clrMapOvr>
    <a:masterClrMapping/>
  </p:clrMapOvr>
  <p:transition advTm="46157"/>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p:nvPr/>
        </p:nvGrpSpPr>
        <p:grpSpPr>
          <a:xfrm>
            <a:off x="-228600" y="0"/>
            <a:ext cx="3200400" cy="2971800"/>
            <a:chOff x="-228600" y="0"/>
            <a:chExt cx="3200400" cy="2971800"/>
          </a:xfrm>
        </p:grpSpPr>
        <p:pic>
          <p:nvPicPr>
            <p:cNvPr id="5"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6" name="TextBox 5"/>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3" name="Picture 2" descr="DM_John and Frances Machu.JPG"/>
          <p:cNvPicPr>
            <a:picLocks noChangeAspect="1"/>
          </p:cNvPicPr>
          <p:nvPr/>
        </p:nvPicPr>
        <p:blipFill>
          <a:blip r:embed="rId3" cstate="print"/>
          <a:stretch>
            <a:fillRect/>
          </a:stretch>
        </p:blipFill>
        <p:spPr>
          <a:xfrm>
            <a:off x="5257800" y="-18228"/>
            <a:ext cx="3886200" cy="6876228"/>
          </a:xfrm>
          <a:prstGeom prst="rect">
            <a:avLst/>
          </a:prstGeom>
        </p:spPr>
      </p:pic>
      <p:sp>
        <p:nvSpPr>
          <p:cNvPr id="8" name="TextBox 7"/>
          <p:cNvSpPr txBox="1"/>
          <p:nvPr/>
        </p:nvSpPr>
        <p:spPr>
          <a:xfrm>
            <a:off x="838200" y="5410200"/>
            <a:ext cx="4419600" cy="584775"/>
          </a:xfrm>
          <a:prstGeom prst="rect">
            <a:avLst/>
          </a:prstGeom>
          <a:noFill/>
        </p:spPr>
        <p:txBody>
          <a:bodyPr wrap="square" rtlCol="0">
            <a:spAutoFit/>
          </a:bodyPr>
          <a:lstStyle/>
          <a:p>
            <a:r>
              <a:rPr lang="en-US" sz="3200" b="1" dirty="0"/>
              <a:t>John and Frances Machu</a:t>
            </a:r>
          </a:p>
        </p:txBody>
      </p:sp>
    </p:spTree>
  </p:cSld>
  <p:clrMapOvr>
    <a:masterClrMapping/>
  </p:clrMapOvr>
  <p:transition advTm="15438"/>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_Edwin and Alice Machu Stojanik wedding.JPG"/>
          <p:cNvPicPr>
            <a:picLocks noChangeAspect="1"/>
          </p:cNvPicPr>
          <p:nvPr/>
        </p:nvPicPr>
        <p:blipFill>
          <a:blip r:embed="rId3" cstate="print"/>
          <a:stretch>
            <a:fillRect/>
          </a:stretch>
        </p:blipFill>
        <p:spPr>
          <a:xfrm>
            <a:off x="4018493" y="0"/>
            <a:ext cx="5125507" cy="6792153"/>
          </a:xfrm>
          <a:prstGeom prst="rect">
            <a:avLst/>
          </a:prstGeom>
        </p:spPr>
      </p:pic>
      <p:grpSp>
        <p:nvGrpSpPr>
          <p:cNvPr id="3" name="Group 7"/>
          <p:cNvGrpSpPr/>
          <p:nvPr/>
        </p:nvGrpSpPr>
        <p:grpSpPr>
          <a:xfrm>
            <a:off x="-228600" y="0"/>
            <a:ext cx="3200400" cy="2971800"/>
            <a:chOff x="-228600" y="0"/>
            <a:chExt cx="3200400" cy="2971800"/>
          </a:xfrm>
        </p:grpSpPr>
        <p:pic>
          <p:nvPicPr>
            <p:cNvPr id="4"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5" name="TextBox 4"/>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7" name="TextBox 6"/>
          <p:cNvSpPr txBox="1"/>
          <p:nvPr/>
        </p:nvSpPr>
        <p:spPr>
          <a:xfrm>
            <a:off x="0" y="3962400"/>
            <a:ext cx="4419600" cy="1077218"/>
          </a:xfrm>
          <a:prstGeom prst="rect">
            <a:avLst/>
          </a:prstGeom>
          <a:noFill/>
        </p:spPr>
        <p:txBody>
          <a:bodyPr wrap="square" rtlCol="0">
            <a:spAutoFit/>
          </a:bodyPr>
          <a:lstStyle/>
          <a:p>
            <a:r>
              <a:rPr lang="en-US" sz="3200" b="1" dirty="0"/>
              <a:t>Alice Machu marries</a:t>
            </a:r>
            <a:br>
              <a:rPr lang="en-US" sz="3200" b="1" dirty="0"/>
            </a:br>
            <a:r>
              <a:rPr lang="en-US" sz="3200" b="1" dirty="0"/>
              <a:t>Edwin </a:t>
            </a:r>
            <a:r>
              <a:rPr lang="en-US" sz="3200" b="1" dirty="0" err="1"/>
              <a:t>Stojanik</a:t>
            </a:r>
            <a:endParaRPr lang="en-US" sz="3200" b="1" dirty="0"/>
          </a:p>
        </p:txBody>
      </p:sp>
    </p:spTree>
    <p:custDataLst>
      <p:tags r:id="rId1"/>
    </p:custDataLst>
  </p:cSld>
  <p:clrMapOvr>
    <a:masterClrMapping/>
  </p:clrMapOvr>
  <p:transition advTm="18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7"/>
                                        </p:tgtEl>
                                        <p:attrNameLst>
                                          <p:attrName>fillcolor</p:attrName>
                                        </p:attrNameLst>
                                      </p:cBhvr>
                                      <p:tavLst>
                                        <p:tav tm="0">
                                          <p:val>
                                            <p:clrVal>
                                              <a:schemeClr val="accent2"/>
                                            </p:clrVal>
                                          </p:val>
                                        </p:tav>
                                        <p:tav tm="50000">
                                          <p:val>
                                            <p:clrVal>
                                              <a:schemeClr val="hlink"/>
                                            </p:clrVal>
                                          </p:val>
                                        </p:tav>
                                      </p:tavLst>
                                    </p:anim>
                                    <p:set>
                                      <p:cBhvr>
                                        <p:cTn id="9"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668464"/>
            <a:ext cx="9144000" cy="5016758"/>
          </a:xfrm>
          <a:prstGeom prst="rect">
            <a:avLst/>
          </a:prstGeom>
        </p:spPr>
        <p:txBody>
          <a:bodyPr wrap="square">
            <a:spAutoFit/>
          </a:bodyPr>
          <a:lstStyle/>
          <a:p>
            <a:r>
              <a:rPr lang="en-US" sz="4000" b="1" dirty="0">
                <a:solidFill>
                  <a:srgbClr val="C00000"/>
                </a:solidFill>
              </a:rPr>
              <a:t>Good morning </a:t>
            </a:r>
          </a:p>
          <a:p>
            <a:r>
              <a:rPr lang="en-US" sz="4000" b="1" dirty="0" err="1">
                <a:solidFill>
                  <a:srgbClr val="002060"/>
                </a:solidFill>
              </a:rPr>
              <a:t>Dobre</a:t>
            </a:r>
            <a:r>
              <a:rPr lang="en-US" sz="4000" b="1" dirty="0">
                <a:solidFill>
                  <a:srgbClr val="002060"/>
                </a:solidFill>
              </a:rPr>
              <a:t> </a:t>
            </a:r>
            <a:r>
              <a:rPr lang="en-US" sz="4000" b="1" dirty="0" err="1">
                <a:solidFill>
                  <a:srgbClr val="002060"/>
                </a:solidFill>
              </a:rPr>
              <a:t>rano</a:t>
            </a:r>
            <a:r>
              <a:rPr lang="en-US" sz="4000" dirty="0">
                <a:solidFill>
                  <a:srgbClr val="002060"/>
                </a:solidFill>
              </a:rPr>
              <a:t> </a:t>
            </a:r>
            <a:br>
              <a:rPr lang="en-US" sz="4000" dirty="0">
                <a:solidFill>
                  <a:srgbClr val="002060"/>
                </a:solidFill>
              </a:rPr>
            </a:br>
            <a:r>
              <a:rPr lang="en-US" sz="4000" i="1" dirty="0">
                <a:solidFill>
                  <a:srgbClr val="002060"/>
                </a:solidFill>
              </a:rPr>
              <a:t>(</a:t>
            </a:r>
            <a:r>
              <a:rPr lang="en-US" sz="4000" i="1" dirty="0" err="1">
                <a:solidFill>
                  <a:srgbClr val="002060"/>
                </a:solidFill>
              </a:rPr>
              <a:t>dobreh</a:t>
            </a:r>
            <a:r>
              <a:rPr lang="en-US" sz="4000" i="1" dirty="0">
                <a:solidFill>
                  <a:srgbClr val="002060"/>
                </a:solidFill>
              </a:rPr>
              <a:t> </a:t>
            </a:r>
            <a:r>
              <a:rPr lang="en-US" sz="4000" i="1" dirty="0" err="1">
                <a:solidFill>
                  <a:srgbClr val="002060"/>
                </a:solidFill>
              </a:rPr>
              <a:t>rahno</a:t>
            </a:r>
            <a:r>
              <a:rPr lang="en-US" sz="4000" i="1" dirty="0">
                <a:solidFill>
                  <a:srgbClr val="002060"/>
                </a:solidFill>
              </a:rPr>
              <a:t>)</a:t>
            </a:r>
          </a:p>
          <a:p>
            <a:endParaRPr lang="en-US" sz="1000" i="1" dirty="0">
              <a:solidFill>
                <a:srgbClr val="002060"/>
              </a:solidFill>
            </a:endParaRPr>
          </a:p>
          <a:p>
            <a:endParaRPr lang="en-US" sz="1000" dirty="0">
              <a:solidFill>
                <a:srgbClr val="002060"/>
              </a:solidFill>
            </a:endParaRPr>
          </a:p>
          <a:p>
            <a:endParaRPr lang="en-US" sz="4000" b="1" dirty="0">
              <a:solidFill>
                <a:srgbClr val="C00000"/>
              </a:solidFill>
            </a:endParaRPr>
          </a:p>
          <a:p>
            <a:endParaRPr lang="en-US" sz="2000" b="1" dirty="0">
              <a:solidFill>
                <a:srgbClr val="C00000"/>
              </a:solidFill>
            </a:endParaRPr>
          </a:p>
          <a:p>
            <a:r>
              <a:rPr lang="en-US" sz="4000" b="1" dirty="0">
                <a:solidFill>
                  <a:srgbClr val="C00000"/>
                </a:solidFill>
              </a:rPr>
              <a:t>Good night </a:t>
            </a:r>
            <a:r>
              <a:rPr lang="en-US" sz="4000" dirty="0"/>
              <a:t/>
            </a:r>
            <a:br>
              <a:rPr lang="en-US" sz="4000" dirty="0"/>
            </a:br>
            <a:r>
              <a:rPr lang="en-US" sz="4000" b="1" dirty="0" err="1">
                <a:solidFill>
                  <a:srgbClr val="002060"/>
                </a:solidFill>
              </a:rPr>
              <a:t>Dobrou</a:t>
            </a:r>
            <a:r>
              <a:rPr lang="en-US" sz="4000" b="1" dirty="0">
                <a:solidFill>
                  <a:srgbClr val="002060"/>
                </a:solidFill>
              </a:rPr>
              <a:t> </a:t>
            </a:r>
            <a:r>
              <a:rPr lang="en-US" sz="4000" b="1" dirty="0" err="1">
                <a:solidFill>
                  <a:srgbClr val="002060"/>
                </a:solidFill>
              </a:rPr>
              <a:t>noc</a:t>
            </a:r>
            <a:r>
              <a:rPr lang="en-US" sz="4000" dirty="0">
                <a:solidFill>
                  <a:srgbClr val="002060"/>
                </a:solidFill>
              </a:rPr>
              <a:t> </a:t>
            </a:r>
            <a:br>
              <a:rPr lang="en-US" sz="4000" dirty="0">
                <a:solidFill>
                  <a:srgbClr val="002060"/>
                </a:solidFill>
              </a:rPr>
            </a:br>
            <a:r>
              <a:rPr lang="en-US" sz="4000" dirty="0">
                <a:solidFill>
                  <a:srgbClr val="002060"/>
                </a:solidFill>
              </a:rPr>
              <a:t>(</a:t>
            </a:r>
            <a:r>
              <a:rPr lang="en-US" sz="4000" dirty="0" err="1">
                <a:solidFill>
                  <a:srgbClr val="002060"/>
                </a:solidFill>
              </a:rPr>
              <a:t>dobrow</a:t>
            </a:r>
            <a:r>
              <a:rPr lang="en-US" sz="4000" dirty="0">
                <a:solidFill>
                  <a:srgbClr val="002060"/>
                </a:solidFill>
              </a:rPr>
              <a:t> nots)</a:t>
            </a:r>
          </a:p>
        </p:txBody>
      </p:sp>
      <p:sp>
        <p:nvSpPr>
          <p:cNvPr id="6" name="TextBox 5"/>
          <p:cNvSpPr txBox="1"/>
          <p:nvPr/>
        </p:nvSpPr>
        <p:spPr>
          <a:xfrm>
            <a:off x="2743200" y="0"/>
            <a:ext cx="6096000" cy="1138773"/>
          </a:xfrm>
          <a:prstGeom prst="rect">
            <a:avLst/>
          </a:prstGeom>
          <a:noFill/>
        </p:spPr>
        <p:txBody>
          <a:bodyPr wrap="square" rtlCol="0">
            <a:spAutoFit/>
          </a:bodyPr>
          <a:lstStyle/>
          <a:p>
            <a:r>
              <a:rPr lang="en-US" sz="3600" b="1" dirty="0">
                <a:solidFill>
                  <a:srgbClr val="C00000"/>
                </a:solidFill>
              </a:rPr>
              <a:t>Good day </a:t>
            </a:r>
            <a:r>
              <a:rPr lang="en-US" sz="3600" dirty="0">
                <a:solidFill>
                  <a:srgbClr val="C00000"/>
                </a:solidFill>
              </a:rPr>
              <a:t>(How do you do)</a:t>
            </a:r>
            <a:r>
              <a:rPr lang="en-US" dirty="0">
                <a:solidFill>
                  <a:srgbClr val="C00000"/>
                </a:solidFill>
              </a:rPr>
              <a:t/>
            </a:r>
            <a:br>
              <a:rPr lang="en-US" dirty="0">
                <a:solidFill>
                  <a:srgbClr val="C00000"/>
                </a:solidFill>
              </a:rPr>
            </a:br>
            <a:r>
              <a:rPr lang="en-US" sz="3200" b="1" dirty="0" err="1">
                <a:solidFill>
                  <a:srgbClr val="002060"/>
                </a:solidFill>
              </a:rPr>
              <a:t>Dobry</a:t>
            </a:r>
            <a:r>
              <a:rPr lang="en-US" sz="3200" b="1" dirty="0">
                <a:solidFill>
                  <a:srgbClr val="002060"/>
                </a:solidFill>
              </a:rPr>
              <a:t> den </a:t>
            </a:r>
            <a:r>
              <a:rPr lang="en-US" sz="3200" dirty="0">
                <a:solidFill>
                  <a:srgbClr val="002060"/>
                </a:solidFill>
              </a:rPr>
              <a:t>(</a:t>
            </a:r>
            <a:r>
              <a:rPr lang="en-US" sz="3200" dirty="0" err="1">
                <a:solidFill>
                  <a:srgbClr val="002060"/>
                </a:solidFill>
              </a:rPr>
              <a:t>dobree</a:t>
            </a:r>
            <a:r>
              <a:rPr lang="en-US" sz="3200" dirty="0">
                <a:solidFill>
                  <a:srgbClr val="002060"/>
                </a:solidFill>
              </a:rPr>
              <a:t> den)</a:t>
            </a:r>
            <a:endParaRPr lang="en-US" dirty="0">
              <a:solidFill>
                <a:srgbClr val="002060"/>
              </a:solidFill>
            </a:endParaRPr>
          </a:p>
        </p:txBody>
      </p:sp>
      <p:grpSp>
        <p:nvGrpSpPr>
          <p:cNvPr id="2" name="Group 9">
            <a:extLst>
              <a:ext uri="{FF2B5EF4-FFF2-40B4-BE49-F238E27FC236}">
                <a16:creationId xmlns="" xmlns:a16="http://schemas.microsoft.com/office/drawing/2014/main" id="{5557ED09-583E-AE45-46B9-0C9FA7AC12FA}"/>
              </a:ext>
            </a:extLst>
          </p:cNvPr>
          <p:cNvGrpSpPr/>
          <p:nvPr/>
        </p:nvGrpSpPr>
        <p:grpSpPr>
          <a:xfrm>
            <a:off x="2819400" y="1143001"/>
            <a:ext cx="6324600" cy="2895600"/>
            <a:chOff x="3048000" y="1367373"/>
            <a:chExt cx="6096000" cy="2698482"/>
          </a:xfrm>
        </p:grpSpPr>
        <p:pic>
          <p:nvPicPr>
            <p:cNvPr id="3" name="Picture 2" descr="A picture containing sky, water, outdoor, river&#10;&#10;Description automatically generated">
              <a:extLst>
                <a:ext uri="{FF2B5EF4-FFF2-40B4-BE49-F238E27FC236}">
                  <a16:creationId xmlns="" xmlns:a16="http://schemas.microsoft.com/office/drawing/2014/main" id="{EA724E78-1D35-BB7A-A5DE-58C8ED4FCE3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181600" y="1367373"/>
              <a:ext cx="3962400" cy="2641600"/>
            </a:xfrm>
            <a:prstGeom prst="rect">
              <a:avLst/>
            </a:prstGeom>
          </p:spPr>
        </p:pic>
        <p:sp>
          <p:nvSpPr>
            <p:cNvPr id="8" name="TextBox 7">
              <a:extLst>
                <a:ext uri="{FF2B5EF4-FFF2-40B4-BE49-F238E27FC236}">
                  <a16:creationId xmlns="" xmlns:a16="http://schemas.microsoft.com/office/drawing/2014/main" id="{D2E59191-BDD9-15CC-D62F-D66413C02395}"/>
                </a:ext>
              </a:extLst>
            </p:cNvPr>
            <p:cNvSpPr txBox="1"/>
            <p:nvPr/>
          </p:nvSpPr>
          <p:spPr>
            <a:xfrm>
              <a:off x="3048000" y="3696523"/>
              <a:ext cx="2133600" cy="369332"/>
            </a:xfrm>
            <a:prstGeom prst="rect">
              <a:avLst/>
            </a:prstGeom>
            <a:noFill/>
          </p:spPr>
          <p:txBody>
            <a:bodyPr wrap="square" rtlCol="0">
              <a:spAutoFit/>
            </a:bodyPr>
            <a:lstStyle/>
            <a:p>
              <a:pPr algn="r"/>
              <a:r>
                <a:rPr lang="en-US" dirty="0"/>
                <a:t>Prague at morning</a:t>
              </a:r>
            </a:p>
          </p:txBody>
        </p:sp>
      </p:grpSp>
      <p:grpSp>
        <p:nvGrpSpPr>
          <p:cNvPr id="5" name="Group 10">
            <a:extLst>
              <a:ext uri="{FF2B5EF4-FFF2-40B4-BE49-F238E27FC236}">
                <a16:creationId xmlns="" xmlns:a16="http://schemas.microsoft.com/office/drawing/2014/main" id="{76EDF0C0-2375-1069-7BF2-BBF8C3F5EB9C}"/>
              </a:ext>
            </a:extLst>
          </p:cNvPr>
          <p:cNvGrpSpPr/>
          <p:nvPr/>
        </p:nvGrpSpPr>
        <p:grpSpPr>
          <a:xfrm>
            <a:off x="2819400" y="3886200"/>
            <a:ext cx="6324600" cy="2971800"/>
            <a:chOff x="3048000" y="4216400"/>
            <a:chExt cx="6096000" cy="2641600"/>
          </a:xfrm>
        </p:grpSpPr>
        <p:pic>
          <p:nvPicPr>
            <p:cNvPr id="7" name="Picture 6" descr="A picture containing outdoor&#10;&#10;Description automatically generated">
              <a:extLst>
                <a:ext uri="{FF2B5EF4-FFF2-40B4-BE49-F238E27FC236}">
                  <a16:creationId xmlns="" xmlns:a16="http://schemas.microsoft.com/office/drawing/2014/main" id="{CFA6D5D2-CD52-BD2C-377F-DA2AC8EB5A7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181600" y="4216400"/>
              <a:ext cx="3962400" cy="2641600"/>
            </a:xfrm>
            <a:prstGeom prst="rect">
              <a:avLst/>
            </a:prstGeom>
          </p:spPr>
        </p:pic>
        <p:sp>
          <p:nvSpPr>
            <p:cNvPr id="9" name="TextBox 8">
              <a:extLst>
                <a:ext uri="{FF2B5EF4-FFF2-40B4-BE49-F238E27FC236}">
                  <a16:creationId xmlns="" xmlns:a16="http://schemas.microsoft.com/office/drawing/2014/main" id="{2EAE7F0F-8B6B-B5E5-87E0-EF7EBB1B5682}"/>
                </a:ext>
              </a:extLst>
            </p:cNvPr>
            <p:cNvSpPr txBox="1"/>
            <p:nvPr/>
          </p:nvSpPr>
          <p:spPr>
            <a:xfrm>
              <a:off x="3048000" y="4366946"/>
              <a:ext cx="2133600" cy="369332"/>
            </a:xfrm>
            <a:prstGeom prst="rect">
              <a:avLst/>
            </a:prstGeom>
            <a:noFill/>
          </p:spPr>
          <p:txBody>
            <a:bodyPr wrap="square" rtlCol="0">
              <a:spAutoFit/>
            </a:bodyPr>
            <a:lstStyle/>
            <a:p>
              <a:pPr algn="r"/>
              <a:r>
                <a:rPr lang="en-US" dirty="0"/>
                <a:t>Prague at night</a:t>
              </a:r>
            </a:p>
          </p:txBody>
        </p:sp>
      </p:grpSp>
    </p:spTree>
    <p:custDataLst>
      <p:tags r:id="rId1"/>
    </p:custDataLst>
  </p:cSld>
  <p:clrMapOvr>
    <a:masterClrMapping/>
  </p:clrMapOvr>
  <p:transition advTm="331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evel 3"/>
          <p:cNvSpPr/>
          <p:nvPr/>
        </p:nvSpPr>
        <p:spPr>
          <a:xfrm>
            <a:off x="165295" y="242668"/>
            <a:ext cx="4343400" cy="63246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2400" b="1" dirty="0" smtClean="0"/>
              <a:t/>
            </a:r>
            <a:br>
              <a:rPr lang="en-US" sz="2400" b="1" dirty="0" smtClean="0"/>
            </a:br>
            <a:r>
              <a:rPr lang="en-US" sz="2400" b="1" dirty="0" smtClean="0"/>
              <a:t>Machu </a:t>
            </a:r>
            <a:r>
              <a:rPr lang="en-US" sz="2400" b="1" dirty="0"/>
              <a:t>Family </a:t>
            </a:r>
            <a:r>
              <a:rPr lang="en-US" sz="2400" b="1" dirty="0" smtClean="0"/>
              <a:t>Reunion</a:t>
            </a:r>
            <a:endParaRPr lang="en-US" sz="2400" b="1" dirty="0"/>
          </a:p>
          <a:p>
            <a:pPr algn="ctr"/>
            <a:r>
              <a:rPr lang="en-US" sz="2400" b="1" dirty="0"/>
              <a:t/>
            </a:r>
            <a:br>
              <a:rPr lang="en-US" sz="2400" b="1" dirty="0"/>
            </a:br>
            <a:r>
              <a:rPr lang="en-US" sz="2400" b="1" dirty="0" smtClean="0"/>
              <a:t>OFFICERS</a:t>
            </a:r>
            <a:endParaRPr lang="en-US" sz="2400" b="1" dirty="0"/>
          </a:p>
          <a:p>
            <a:pPr algn="ctr"/>
            <a:endParaRPr lang="en-US" dirty="0"/>
          </a:p>
          <a:p>
            <a:pPr algn="ctr"/>
            <a:r>
              <a:rPr lang="en-US" b="1" dirty="0"/>
              <a:t>President:</a:t>
            </a:r>
            <a:r>
              <a:rPr lang="en-US" dirty="0"/>
              <a:t> Lisa </a:t>
            </a:r>
            <a:r>
              <a:rPr lang="en-US" dirty="0" err="1"/>
              <a:t>Whisenant</a:t>
            </a:r>
            <a:endParaRPr lang="en-US" dirty="0"/>
          </a:p>
          <a:p>
            <a:pPr algn="ctr"/>
            <a:r>
              <a:rPr lang="en-US" b="1" dirty="0"/>
              <a:t>Vice President:</a:t>
            </a:r>
            <a:r>
              <a:rPr lang="en-US" dirty="0"/>
              <a:t> Sandra </a:t>
            </a:r>
            <a:r>
              <a:rPr lang="en-US" dirty="0" err="1"/>
              <a:t>Strmiska</a:t>
            </a:r>
            <a:endParaRPr lang="en-US" dirty="0"/>
          </a:p>
          <a:p>
            <a:pPr algn="ctr"/>
            <a:r>
              <a:rPr lang="en-US" b="1" dirty="0"/>
              <a:t>Treasurer:</a:t>
            </a:r>
            <a:r>
              <a:rPr lang="en-US" dirty="0"/>
              <a:t> </a:t>
            </a:r>
            <a:r>
              <a:rPr lang="en-US" dirty="0" smtClean="0"/>
              <a:t>Kendra </a:t>
            </a:r>
            <a:r>
              <a:rPr lang="en-US" dirty="0" err="1" smtClean="0"/>
              <a:t>Mikulec</a:t>
            </a:r>
            <a:endParaRPr lang="en-US" dirty="0"/>
          </a:p>
          <a:p>
            <a:pPr algn="ctr"/>
            <a:r>
              <a:rPr lang="en-US" b="1" dirty="0"/>
              <a:t>Secretary:</a:t>
            </a:r>
            <a:r>
              <a:rPr lang="en-US" dirty="0"/>
              <a:t> Christi </a:t>
            </a:r>
            <a:r>
              <a:rPr lang="en-US" dirty="0" smtClean="0"/>
              <a:t>Johnson</a:t>
            </a:r>
          </a:p>
          <a:p>
            <a:pPr algn="ctr"/>
            <a:r>
              <a:rPr lang="en-US" dirty="0" smtClean="0"/>
              <a:t/>
            </a:r>
            <a:br>
              <a:rPr lang="en-US" dirty="0" smtClean="0"/>
            </a:br>
            <a:r>
              <a:rPr lang="en-US" sz="2400" b="1" dirty="0" smtClean="0"/>
              <a:t>COMMITTEES</a:t>
            </a:r>
            <a:endParaRPr lang="en-US" b="1" dirty="0" smtClean="0"/>
          </a:p>
          <a:p>
            <a:r>
              <a:rPr lang="en-US" b="1" dirty="0" smtClean="0"/>
              <a:t/>
            </a:r>
            <a:br>
              <a:rPr lang="en-US" b="1" dirty="0" smtClean="0"/>
            </a:br>
            <a:r>
              <a:rPr lang="en-US" b="1" dirty="0" smtClean="0"/>
              <a:t>Kitchen: </a:t>
            </a:r>
            <a:r>
              <a:rPr lang="en-US" dirty="0" smtClean="0"/>
              <a:t>Tina Machu, </a:t>
            </a:r>
            <a:br>
              <a:rPr lang="en-US" dirty="0" smtClean="0"/>
            </a:br>
            <a:r>
              <a:rPr lang="en-US" dirty="0" smtClean="0"/>
              <a:t>               Michelle Hawkins,</a:t>
            </a:r>
            <a:br>
              <a:rPr lang="en-US" dirty="0" smtClean="0"/>
            </a:br>
            <a:r>
              <a:rPr lang="en-US" dirty="0" smtClean="0"/>
              <a:t>               Sandra </a:t>
            </a:r>
            <a:r>
              <a:rPr lang="en-US" dirty="0" err="1" smtClean="0"/>
              <a:t>Strmiska</a:t>
            </a:r>
            <a:endParaRPr lang="en-US" dirty="0" smtClean="0"/>
          </a:p>
          <a:p>
            <a:r>
              <a:rPr lang="en-US" b="1" dirty="0" smtClean="0"/>
              <a:t>Silent Auction: </a:t>
            </a:r>
            <a:r>
              <a:rPr lang="en-US" dirty="0" smtClean="0"/>
              <a:t>Melody Huber</a:t>
            </a:r>
          </a:p>
          <a:p>
            <a:r>
              <a:rPr lang="en-US" b="1" dirty="0" smtClean="0"/>
              <a:t>Facilities: </a:t>
            </a:r>
            <a:r>
              <a:rPr lang="en-US" dirty="0" smtClean="0"/>
              <a:t>Matt </a:t>
            </a:r>
            <a:r>
              <a:rPr lang="en-US" dirty="0" err="1" smtClean="0"/>
              <a:t>Whisenant</a:t>
            </a:r>
            <a:endParaRPr lang="en-US" dirty="0" smtClean="0"/>
          </a:p>
          <a:p>
            <a:pPr algn="ctr"/>
            <a:endParaRPr lang="en-US" dirty="0" smtClean="0"/>
          </a:p>
          <a:p>
            <a:pPr algn="ctr"/>
            <a:endParaRPr lang="en-US" dirty="0"/>
          </a:p>
          <a:p>
            <a:pPr algn="ctr"/>
            <a:endParaRPr lang="en-US" dirty="0"/>
          </a:p>
        </p:txBody>
      </p:sp>
      <p:sp>
        <p:nvSpPr>
          <p:cNvPr id="5" name="Bevel 4"/>
          <p:cNvSpPr/>
          <p:nvPr/>
        </p:nvSpPr>
        <p:spPr>
          <a:xfrm>
            <a:off x="4648200" y="228600"/>
            <a:ext cx="4343400" cy="6324600"/>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Machu Cemetery </a:t>
            </a:r>
            <a:r>
              <a:rPr lang="en-US" sz="2000" b="1" dirty="0" smtClean="0"/>
              <a:t>Association</a:t>
            </a:r>
            <a:r>
              <a:rPr lang="en-US" sz="1000" b="1" dirty="0" smtClean="0"/>
              <a:t/>
            </a:r>
            <a:br>
              <a:rPr lang="en-US" sz="1000" b="1" dirty="0" smtClean="0"/>
            </a:br>
            <a:r>
              <a:rPr lang="en-US" sz="2000" b="1" dirty="0" smtClean="0"/>
              <a:t/>
            </a:r>
            <a:br>
              <a:rPr lang="en-US" sz="2000" b="1" dirty="0" smtClean="0"/>
            </a:br>
            <a:r>
              <a:rPr lang="en-US" sz="2400" b="1" dirty="0" smtClean="0"/>
              <a:t>OFFICERS</a:t>
            </a:r>
            <a:endParaRPr lang="en-US" sz="2000" dirty="0"/>
          </a:p>
          <a:p>
            <a:pPr algn="ctr"/>
            <a:r>
              <a:rPr lang="en-US" b="1" dirty="0" smtClean="0"/>
              <a:t>President</a:t>
            </a:r>
            <a:r>
              <a:rPr lang="en-US" b="1" dirty="0"/>
              <a:t>: </a:t>
            </a:r>
            <a:r>
              <a:rPr lang="en-US" dirty="0"/>
              <a:t>Sandra </a:t>
            </a:r>
            <a:r>
              <a:rPr lang="en-US" dirty="0" err="1"/>
              <a:t>Strmiska</a:t>
            </a:r>
            <a:r>
              <a:rPr lang="en-US" dirty="0"/>
              <a:t/>
            </a:r>
            <a:br>
              <a:rPr lang="en-US" dirty="0"/>
            </a:br>
            <a:r>
              <a:rPr lang="en-US" b="1" dirty="0"/>
              <a:t>Vice President:</a:t>
            </a:r>
            <a:r>
              <a:rPr lang="en-US" dirty="0"/>
              <a:t> </a:t>
            </a:r>
            <a:r>
              <a:rPr lang="en-US" dirty="0" smtClean="0"/>
              <a:t>Terry </a:t>
            </a:r>
            <a:r>
              <a:rPr lang="en-US" dirty="0" err="1" smtClean="0"/>
              <a:t>Loessin</a:t>
            </a:r>
            <a:endParaRPr lang="en-US" b="1" dirty="0"/>
          </a:p>
          <a:p>
            <a:pPr algn="ctr"/>
            <a:r>
              <a:rPr lang="en-US" b="1" dirty="0"/>
              <a:t>Treasurer:</a:t>
            </a:r>
            <a:r>
              <a:rPr lang="en-US" dirty="0"/>
              <a:t> </a:t>
            </a:r>
            <a:r>
              <a:rPr lang="en-US" dirty="0" smtClean="0"/>
              <a:t>Lisa </a:t>
            </a:r>
            <a:r>
              <a:rPr lang="en-US" dirty="0" err="1" smtClean="0"/>
              <a:t>Whisenant</a:t>
            </a:r>
            <a:endParaRPr lang="en-US" b="1" dirty="0"/>
          </a:p>
          <a:p>
            <a:pPr algn="ctr"/>
            <a:r>
              <a:rPr lang="en-US" b="1" dirty="0"/>
              <a:t>Secretary:</a:t>
            </a:r>
            <a:r>
              <a:rPr lang="en-US" dirty="0"/>
              <a:t> </a:t>
            </a:r>
            <a:r>
              <a:rPr lang="en-US" dirty="0" smtClean="0"/>
              <a:t>Debra Haag</a:t>
            </a:r>
            <a:r>
              <a:rPr lang="en-US" sz="900" dirty="0" smtClean="0"/>
              <a:t/>
            </a:r>
            <a:br>
              <a:rPr lang="en-US" sz="900" dirty="0" smtClean="0"/>
            </a:br>
            <a:r>
              <a:rPr lang="en-US" dirty="0" smtClean="0"/>
              <a:t/>
            </a:r>
            <a:br>
              <a:rPr lang="en-US" dirty="0" smtClean="0"/>
            </a:br>
            <a:r>
              <a:rPr lang="en-US" sz="2400" b="1" dirty="0" smtClean="0"/>
              <a:t>Website:</a:t>
            </a:r>
            <a:r>
              <a:rPr lang="en-US" dirty="0" smtClean="0"/>
              <a:t/>
            </a:r>
            <a:br>
              <a:rPr lang="en-US" dirty="0" smtClean="0"/>
            </a:br>
            <a:r>
              <a:rPr lang="en-US" dirty="0" smtClean="0"/>
              <a:t>machu-cemetery.org</a:t>
            </a:r>
            <a:r>
              <a:rPr lang="en-US" sz="800" dirty="0" smtClean="0"/>
              <a:t/>
            </a:r>
            <a:br>
              <a:rPr lang="en-US" sz="800" dirty="0" smtClean="0"/>
            </a:br>
            <a:r>
              <a:rPr lang="en-US" dirty="0" smtClean="0"/>
              <a:t/>
            </a:r>
            <a:br>
              <a:rPr lang="en-US" dirty="0" smtClean="0"/>
            </a:br>
            <a:r>
              <a:rPr lang="en-US" dirty="0" smtClean="0"/>
              <a:t> </a:t>
            </a:r>
            <a:r>
              <a:rPr lang="en-US" sz="2400" b="1" dirty="0" smtClean="0"/>
              <a:t>Donations:</a:t>
            </a:r>
            <a:r>
              <a:rPr lang="en-US" dirty="0" smtClean="0"/>
              <a:t/>
            </a:r>
            <a:br>
              <a:rPr lang="en-US" dirty="0" smtClean="0"/>
            </a:br>
            <a:r>
              <a:rPr lang="en-US" dirty="0" smtClean="0"/>
              <a:t>Machu Cemetery Association</a:t>
            </a:r>
            <a:br>
              <a:rPr lang="en-US" dirty="0" smtClean="0"/>
            </a:br>
            <a:r>
              <a:rPr lang="en-US" dirty="0" smtClean="0"/>
              <a:t>Perpetual Care Fund</a:t>
            </a:r>
            <a:br>
              <a:rPr lang="en-US" dirty="0" smtClean="0"/>
            </a:br>
            <a:r>
              <a:rPr lang="en-US" dirty="0" smtClean="0"/>
              <a:t>c/o Lisa </a:t>
            </a:r>
            <a:r>
              <a:rPr lang="en-US" dirty="0" err="1" smtClean="0"/>
              <a:t>Whisenant</a:t>
            </a:r>
            <a:r>
              <a:rPr lang="en-US" dirty="0" smtClean="0"/>
              <a:t/>
            </a:r>
            <a:br>
              <a:rPr lang="en-US" dirty="0" smtClean="0"/>
            </a:br>
            <a:r>
              <a:rPr lang="en-US" dirty="0" smtClean="0"/>
              <a:t>2900 Zachary Lane</a:t>
            </a:r>
            <a:br>
              <a:rPr lang="en-US" dirty="0" smtClean="0"/>
            </a:br>
            <a:r>
              <a:rPr lang="en-US" dirty="0" smtClean="0"/>
              <a:t>Taylor, TX 76574</a:t>
            </a:r>
            <a:endParaRPr lang="en-US" dirty="0"/>
          </a:p>
        </p:txBody>
      </p:sp>
    </p:spTree>
    <p:custDataLst>
      <p:tags r:id="rId1"/>
    </p:custDataLst>
  </p:cSld>
  <p:clrMapOvr>
    <a:masterClrMapping/>
  </p:clrMapOvr>
  <p:transition advTm="1390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0" fill="hold"/>
                                        <p:tgtEl>
                                          <p:spTgt spid="5"/>
                                        </p:tgtEl>
                                        <p:attrNameLst>
                                          <p:attrName>ppt_w</p:attrName>
                                        </p:attrNameLst>
                                      </p:cBhvr>
                                      <p:tavLst>
                                        <p:tav tm="0" fmla="#ppt_w*sin(2.5*pi*$)">
                                          <p:val>
                                            <p:fltVal val="0"/>
                                          </p:val>
                                        </p:tav>
                                        <p:tav tm="100000">
                                          <p:val>
                                            <p:fltVal val="1"/>
                                          </p:val>
                                        </p:tav>
                                      </p:tavLst>
                                    </p:anim>
                                    <p:anim calcmode="lin" valueType="num">
                                      <p:cBhvr>
                                        <p:cTn id="16"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22 Reunion_Oldest attendee.jpg"/>
          <p:cNvPicPr>
            <a:picLocks noChangeAspect="1"/>
          </p:cNvPicPr>
          <p:nvPr/>
        </p:nvPicPr>
        <p:blipFill>
          <a:blip r:embed="rId3" cstate="print"/>
          <a:stretch>
            <a:fillRect/>
          </a:stretch>
        </p:blipFill>
        <p:spPr>
          <a:xfrm>
            <a:off x="5105400" y="1856107"/>
            <a:ext cx="4038600" cy="5001893"/>
          </a:xfrm>
          <a:prstGeom prst="rect">
            <a:avLst/>
          </a:prstGeom>
        </p:spPr>
      </p:pic>
      <p:sp>
        <p:nvSpPr>
          <p:cNvPr id="3" name="TextBox 2"/>
          <p:cNvSpPr txBox="1"/>
          <p:nvPr/>
        </p:nvSpPr>
        <p:spPr>
          <a:xfrm>
            <a:off x="1752600" y="0"/>
            <a:ext cx="7391400" cy="2185214"/>
          </a:xfrm>
          <a:prstGeom prst="rect">
            <a:avLst/>
          </a:prstGeom>
          <a:solidFill>
            <a:schemeClr val="tx1"/>
          </a:solidFill>
        </p:spPr>
        <p:txBody>
          <a:bodyPr wrap="square" rtlCol="0">
            <a:spAutoFit/>
          </a:bodyPr>
          <a:lstStyle/>
          <a:p>
            <a:pPr algn="ctr"/>
            <a:r>
              <a:rPr lang="en-US" sz="3600" b="1" dirty="0" smtClean="0">
                <a:solidFill>
                  <a:schemeClr val="bg1"/>
                </a:solidFill>
              </a:rPr>
              <a:t/>
            </a:r>
            <a:br>
              <a:rPr lang="en-US" sz="3600" b="1" dirty="0" smtClean="0">
                <a:solidFill>
                  <a:schemeClr val="bg1"/>
                </a:solidFill>
              </a:rPr>
            </a:br>
            <a:r>
              <a:rPr lang="en-US" sz="4000" b="1" dirty="0" smtClean="0">
                <a:solidFill>
                  <a:schemeClr val="bg1"/>
                </a:solidFill>
              </a:rPr>
              <a:t>Machu </a:t>
            </a:r>
            <a:r>
              <a:rPr lang="en-US" sz="4000" b="1" dirty="0">
                <a:solidFill>
                  <a:schemeClr val="bg1"/>
                </a:solidFill>
              </a:rPr>
              <a:t>Family Reunion</a:t>
            </a:r>
            <a:endParaRPr lang="en-US" sz="3600" b="1" dirty="0">
              <a:solidFill>
                <a:schemeClr val="bg1"/>
              </a:solidFill>
            </a:endParaRPr>
          </a:p>
          <a:p>
            <a:pPr algn="ctr"/>
            <a:r>
              <a:rPr lang="en-US" sz="6000" b="1" dirty="0" smtClean="0">
                <a:solidFill>
                  <a:srgbClr val="FFFF00"/>
                </a:solidFill>
              </a:rPr>
              <a:t>2022</a:t>
            </a:r>
            <a:endParaRPr lang="en-US" sz="6000" b="1" dirty="0">
              <a:solidFill>
                <a:srgbClr val="FFFF00"/>
              </a:solidFill>
            </a:endParaRPr>
          </a:p>
        </p:txBody>
      </p:sp>
      <p:pic>
        <p:nvPicPr>
          <p:cNvPr id="4" name="Picture 2" descr="Gypsy People | JustASeck | Page 2"/>
          <p:cNvPicPr>
            <a:picLocks noChangeAspect="1" noChangeArrowheads="1"/>
          </p:cNvPicPr>
          <p:nvPr/>
        </p:nvPicPr>
        <p:blipFill>
          <a:blip r:embed="rId4" cstate="print"/>
          <a:srcRect/>
          <a:stretch>
            <a:fillRect/>
          </a:stretch>
        </p:blipFill>
        <p:spPr bwMode="auto">
          <a:xfrm>
            <a:off x="0" y="0"/>
            <a:ext cx="2209800" cy="2209800"/>
          </a:xfrm>
          <a:prstGeom prst="rect">
            <a:avLst/>
          </a:prstGeom>
          <a:noFill/>
        </p:spPr>
      </p:pic>
      <p:sp>
        <p:nvSpPr>
          <p:cNvPr id="9" name="Horizontal Scroll 8"/>
          <p:cNvSpPr/>
          <p:nvPr/>
        </p:nvSpPr>
        <p:spPr>
          <a:xfrm rot="20933953">
            <a:off x="699699" y="4228774"/>
            <a:ext cx="4483383" cy="1371600"/>
          </a:xfrm>
          <a:prstGeom prst="horizontalScroll">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C00000"/>
                </a:solidFill>
              </a:rPr>
              <a:t>LILLIE MAE </a:t>
            </a:r>
            <a:r>
              <a:rPr lang="en-US" sz="2000" b="1" dirty="0" smtClean="0">
                <a:solidFill>
                  <a:srgbClr val="002060"/>
                </a:solidFill>
              </a:rPr>
              <a:t>received gift for</a:t>
            </a:r>
            <a:br>
              <a:rPr lang="en-US" sz="2000" b="1" dirty="0" smtClean="0">
                <a:solidFill>
                  <a:srgbClr val="002060"/>
                </a:solidFill>
              </a:rPr>
            </a:br>
            <a:r>
              <a:rPr lang="en-US" sz="2000" b="1" dirty="0" smtClean="0">
                <a:solidFill>
                  <a:srgbClr val="002060"/>
                </a:solidFill>
              </a:rPr>
              <a:t>OLDEST ATTENDEE</a:t>
            </a:r>
            <a:endParaRPr lang="en-US" sz="2000" b="1" dirty="0">
              <a:solidFill>
                <a:srgbClr val="002060"/>
              </a:solidFill>
            </a:endParaRPr>
          </a:p>
        </p:txBody>
      </p:sp>
    </p:spTree>
    <p:custDataLst>
      <p:tags r:id="rId1"/>
    </p:custDataLst>
  </p:cSld>
  <p:clrMapOvr>
    <a:masterClrMapping/>
  </p:clrMapOvr>
  <p:transition advTm="1371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 calcmode="lin" valueType="num">
                                      <p:cBhvr>
                                        <p:cTn id="9" dur="3000" fill="hold"/>
                                        <p:tgtEl>
                                          <p:spTgt spid="9"/>
                                        </p:tgtEl>
                                        <p:attrNameLst>
                                          <p:attrName>style.rotation</p:attrName>
                                        </p:attrNameLst>
                                      </p:cBhvr>
                                      <p:tavLst>
                                        <p:tav tm="0">
                                          <p:val>
                                            <p:fltVal val="360"/>
                                          </p:val>
                                        </p:tav>
                                        <p:tav tm="100000">
                                          <p:val>
                                            <p:fltVal val="0"/>
                                          </p:val>
                                        </p:tav>
                                      </p:tavLst>
                                    </p:anim>
                                    <p:animEffect transition="in" filter="fade">
                                      <p:cBhvr>
                                        <p:cTn id="10"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14400"/>
            <a:ext cx="4572000" cy="6063198"/>
          </a:xfrm>
          <a:prstGeom prst="rect">
            <a:avLst/>
          </a:prstGeom>
          <a:noFill/>
        </p:spPr>
        <p:txBody>
          <a:bodyPr wrap="square" rtlCol="0">
            <a:spAutoFit/>
          </a:bodyPr>
          <a:lstStyle/>
          <a:p>
            <a:pPr algn="ctr"/>
            <a:r>
              <a:rPr lang="en-US" sz="2800" b="1" dirty="0" smtClean="0">
                <a:solidFill>
                  <a:schemeClr val="accent6">
                    <a:lumMod val="50000"/>
                  </a:schemeClr>
                </a:solidFill>
              </a:rPr>
              <a:t>Machu Cemetery Association </a:t>
            </a:r>
            <a:br>
              <a:rPr lang="en-US" sz="2800" b="1" dirty="0" smtClean="0">
                <a:solidFill>
                  <a:schemeClr val="accent6">
                    <a:lumMod val="50000"/>
                  </a:schemeClr>
                </a:solidFill>
              </a:rPr>
            </a:br>
            <a:r>
              <a:rPr lang="en-US" sz="2800" b="1" dirty="0" smtClean="0">
                <a:solidFill>
                  <a:schemeClr val="accent6">
                    <a:lumMod val="50000"/>
                  </a:schemeClr>
                </a:solidFill>
              </a:rPr>
              <a:t>Officers Meeting</a:t>
            </a:r>
          </a:p>
          <a:p>
            <a:pPr algn="ctr"/>
            <a:endParaRPr lang="en-US" sz="2800" b="1" dirty="0" smtClean="0"/>
          </a:p>
          <a:p>
            <a:pPr algn="ctr"/>
            <a:r>
              <a:rPr lang="en-US" sz="2800" b="1" dirty="0" smtClean="0">
                <a:solidFill>
                  <a:schemeClr val="accent6">
                    <a:lumMod val="50000"/>
                  </a:schemeClr>
                </a:solidFill>
              </a:rPr>
              <a:t>Saturday</a:t>
            </a:r>
            <a:br>
              <a:rPr lang="en-US" sz="2800" b="1" dirty="0" smtClean="0">
                <a:solidFill>
                  <a:schemeClr val="accent6">
                    <a:lumMod val="50000"/>
                  </a:schemeClr>
                </a:solidFill>
              </a:rPr>
            </a:br>
            <a:r>
              <a:rPr lang="en-US" sz="2800" b="1" dirty="0" smtClean="0">
                <a:solidFill>
                  <a:schemeClr val="accent6">
                    <a:lumMod val="50000"/>
                  </a:schemeClr>
                </a:solidFill>
              </a:rPr>
              <a:t>October 14, 2023</a:t>
            </a:r>
          </a:p>
          <a:p>
            <a:pPr algn="ctr"/>
            <a:r>
              <a:rPr lang="en-US" sz="2800" b="1" dirty="0" smtClean="0">
                <a:solidFill>
                  <a:schemeClr val="accent6">
                    <a:lumMod val="50000"/>
                  </a:schemeClr>
                </a:solidFill>
              </a:rPr>
              <a:t>2:00 p.m.</a:t>
            </a:r>
          </a:p>
          <a:p>
            <a:pPr algn="ctr"/>
            <a:r>
              <a:rPr lang="en-US" sz="2800" b="1" dirty="0" smtClean="0">
                <a:solidFill>
                  <a:schemeClr val="accent6">
                    <a:lumMod val="50000"/>
                  </a:schemeClr>
                </a:solidFill>
              </a:rPr>
              <a:t>at</a:t>
            </a:r>
            <a:br>
              <a:rPr lang="en-US" sz="2800" b="1" dirty="0" smtClean="0">
                <a:solidFill>
                  <a:schemeClr val="accent6">
                    <a:lumMod val="50000"/>
                  </a:schemeClr>
                </a:solidFill>
              </a:rPr>
            </a:br>
            <a:r>
              <a:rPr lang="en-US" sz="2800" b="1" dirty="0" smtClean="0">
                <a:solidFill>
                  <a:schemeClr val="accent6">
                    <a:lumMod val="50000"/>
                  </a:schemeClr>
                </a:solidFill>
              </a:rPr>
              <a:t>Machu Cemetery Pavilion</a:t>
            </a:r>
          </a:p>
          <a:p>
            <a:pPr algn="ctr"/>
            <a:endParaRPr lang="en-US" sz="2800" b="1" dirty="0" smtClean="0">
              <a:solidFill>
                <a:schemeClr val="accent6">
                  <a:lumMod val="50000"/>
                </a:schemeClr>
              </a:solidFill>
            </a:endParaRPr>
          </a:p>
          <a:p>
            <a:pPr algn="ctr"/>
            <a:r>
              <a:rPr lang="en-US" sz="2000" b="1" dirty="0" smtClean="0">
                <a:solidFill>
                  <a:schemeClr val="accent6">
                    <a:lumMod val="50000"/>
                  </a:schemeClr>
                </a:solidFill>
              </a:rPr>
              <a:t>Afternoon </a:t>
            </a:r>
            <a:r>
              <a:rPr lang="en-US" sz="2000" b="1" dirty="0" err="1" smtClean="0">
                <a:solidFill>
                  <a:schemeClr val="accent6">
                    <a:lumMod val="50000"/>
                  </a:schemeClr>
                </a:solidFill>
              </a:rPr>
              <a:t>svačina</a:t>
            </a:r>
            <a:r>
              <a:rPr lang="en-US" sz="2000" b="1" dirty="0" smtClean="0">
                <a:solidFill>
                  <a:schemeClr val="accent6">
                    <a:lumMod val="50000"/>
                  </a:schemeClr>
                </a:solidFill>
              </a:rPr>
              <a:t> includes </a:t>
            </a:r>
            <a:r>
              <a:rPr lang="en-US" sz="2000" b="1" dirty="0" err="1" smtClean="0">
                <a:solidFill>
                  <a:schemeClr val="accent6">
                    <a:lumMod val="50000"/>
                  </a:schemeClr>
                </a:solidFill>
              </a:rPr>
              <a:t>kolaches</a:t>
            </a:r>
            <a:r>
              <a:rPr lang="en-US" sz="2000" b="1" dirty="0" smtClean="0">
                <a:solidFill>
                  <a:schemeClr val="accent6">
                    <a:lumMod val="50000"/>
                  </a:schemeClr>
                </a:solidFill>
              </a:rPr>
              <a:t>!</a:t>
            </a:r>
            <a:endParaRPr lang="en-US" sz="2000" dirty="0" smtClean="0">
              <a:solidFill>
                <a:schemeClr val="accent6">
                  <a:lumMod val="50000"/>
                </a:schemeClr>
              </a:solidFill>
            </a:endParaRPr>
          </a:p>
          <a:p>
            <a:pPr algn="ctr"/>
            <a:r>
              <a:rPr lang="en-US" sz="2800" b="1" dirty="0" smtClean="0"/>
              <a:t/>
            </a:r>
            <a:br>
              <a:rPr lang="en-US" sz="2800" b="1" dirty="0" smtClean="0"/>
            </a:br>
            <a:r>
              <a:rPr lang="en-US" sz="2000" i="1" dirty="0" smtClean="0">
                <a:solidFill>
                  <a:schemeClr val="accent6">
                    <a:lumMod val="50000"/>
                  </a:schemeClr>
                </a:solidFill>
              </a:rPr>
              <a:t>In case of inclement weather:</a:t>
            </a:r>
            <a:br>
              <a:rPr lang="en-US" sz="2000" i="1" dirty="0" smtClean="0">
                <a:solidFill>
                  <a:schemeClr val="accent6">
                    <a:lumMod val="50000"/>
                  </a:schemeClr>
                </a:solidFill>
              </a:rPr>
            </a:br>
            <a:r>
              <a:rPr lang="en-US" sz="2000" i="1" dirty="0" smtClean="0">
                <a:solidFill>
                  <a:schemeClr val="accent6">
                    <a:lumMod val="50000"/>
                  </a:schemeClr>
                </a:solidFill>
              </a:rPr>
              <a:t>Terry </a:t>
            </a:r>
            <a:r>
              <a:rPr lang="en-US" sz="2000" i="1" dirty="0" err="1" smtClean="0">
                <a:solidFill>
                  <a:schemeClr val="accent6">
                    <a:lumMod val="50000"/>
                  </a:schemeClr>
                </a:solidFill>
              </a:rPr>
              <a:t>Loessin’s</a:t>
            </a:r>
            <a:r>
              <a:rPr lang="en-US" sz="2000" i="1" dirty="0" smtClean="0">
                <a:solidFill>
                  <a:schemeClr val="accent6">
                    <a:lumMod val="50000"/>
                  </a:schemeClr>
                </a:solidFill>
              </a:rPr>
              <a:t> home in Circleville</a:t>
            </a:r>
            <a:endParaRPr lang="en-US" sz="2800" b="1" dirty="0"/>
          </a:p>
          <a:p>
            <a:pPr algn="ctr"/>
            <a:r>
              <a:rPr lang="en-US" sz="2400" dirty="0"/>
              <a:t/>
            </a:r>
            <a:br>
              <a:rPr lang="en-US" sz="2400" dirty="0"/>
            </a:br>
            <a:endParaRPr lang="en-US" sz="2400" dirty="0"/>
          </a:p>
        </p:txBody>
      </p:sp>
      <p:sp>
        <p:nvSpPr>
          <p:cNvPr id="4" name="Bevel 3"/>
          <p:cNvSpPr/>
          <p:nvPr/>
        </p:nvSpPr>
        <p:spPr>
          <a:xfrm>
            <a:off x="4648200" y="228600"/>
            <a:ext cx="4343400" cy="6324600"/>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Machu Cemetery </a:t>
            </a:r>
            <a:r>
              <a:rPr lang="en-US" sz="2000" b="1" dirty="0" smtClean="0"/>
              <a:t>Association</a:t>
            </a:r>
            <a:r>
              <a:rPr lang="en-US" sz="1000" b="1" dirty="0" smtClean="0"/>
              <a:t/>
            </a:r>
            <a:br>
              <a:rPr lang="en-US" sz="1000" b="1" dirty="0" smtClean="0"/>
            </a:br>
            <a:r>
              <a:rPr lang="en-US" sz="2000" b="1" dirty="0" smtClean="0"/>
              <a:t/>
            </a:r>
            <a:br>
              <a:rPr lang="en-US" sz="2000" b="1" dirty="0" smtClean="0"/>
            </a:br>
            <a:r>
              <a:rPr lang="en-US" sz="2400" b="1" dirty="0" smtClean="0"/>
              <a:t>OFFICERS</a:t>
            </a:r>
            <a:endParaRPr lang="en-US" sz="2000" dirty="0"/>
          </a:p>
          <a:p>
            <a:pPr algn="ctr"/>
            <a:r>
              <a:rPr lang="en-US" b="1" dirty="0" smtClean="0"/>
              <a:t>President</a:t>
            </a:r>
            <a:r>
              <a:rPr lang="en-US" b="1" dirty="0"/>
              <a:t>: </a:t>
            </a:r>
            <a:r>
              <a:rPr lang="en-US" dirty="0"/>
              <a:t>Sandra </a:t>
            </a:r>
            <a:r>
              <a:rPr lang="en-US" dirty="0" err="1"/>
              <a:t>Strmiska</a:t>
            </a:r>
            <a:r>
              <a:rPr lang="en-US" dirty="0"/>
              <a:t/>
            </a:r>
            <a:br>
              <a:rPr lang="en-US" dirty="0"/>
            </a:br>
            <a:r>
              <a:rPr lang="en-US" b="1" dirty="0"/>
              <a:t>Vice President:</a:t>
            </a:r>
            <a:r>
              <a:rPr lang="en-US" dirty="0"/>
              <a:t> </a:t>
            </a:r>
            <a:r>
              <a:rPr lang="en-US" dirty="0" smtClean="0"/>
              <a:t>Terry </a:t>
            </a:r>
            <a:r>
              <a:rPr lang="en-US" dirty="0" err="1" smtClean="0"/>
              <a:t>Loessin</a:t>
            </a:r>
            <a:endParaRPr lang="en-US" b="1" dirty="0"/>
          </a:p>
          <a:p>
            <a:pPr algn="ctr"/>
            <a:r>
              <a:rPr lang="en-US" b="1" dirty="0"/>
              <a:t>Treasurer:</a:t>
            </a:r>
            <a:r>
              <a:rPr lang="en-US" dirty="0"/>
              <a:t> </a:t>
            </a:r>
            <a:r>
              <a:rPr lang="en-US" dirty="0" smtClean="0"/>
              <a:t>Lisa </a:t>
            </a:r>
            <a:r>
              <a:rPr lang="en-US" dirty="0" err="1" smtClean="0"/>
              <a:t>Whisenant</a:t>
            </a:r>
            <a:endParaRPr lang="en-US" b="1" dirty="0"/>
          </a:p>
          <a:p>
            <a:pPr algn="ctr"/>
            <a:r>
              <a:rPr lang="en-US" b="1" dirty="0"/>
              <a:t>Secretary:</a:t>
            </a:r>
            <a:r>
              <a:rPr lang="en-US" dirty="0"/>
              <a:t> </a:t>
            </a:r>
            <a:r>
              <a:rPr lang="en-US" dirty="0" smtClean="0"/>
              <a:t>Debra Haag</a:t>
            </a:r>
            <a:r>
              <a:rPr lang="en-US" sz="900" dirty="0" smtClean="0"/>
              <a:t/>
            </a:r>
            <a:br>
              <a:rPr lang="en-US" sz="900" dirty="0" smtClean="0"/>
            </a:br>
            <a:r>
              <a:rPr lang="en-US" dirty="0" smtClean="0"/>
              <a:t/>
            </a:r>
            <a:br>
              <a:rPr lang="en-US" dirty="0" smtClean="0"/>
            </a:br>
            <a:r>
              <a:rPr lang="en-US" sz="2400" b="1" dirty="0" smtClean="0"/>
              <a:t>Website:</a:t>
            </a:r>
            <a:r>
              <a:rPr lang="en-US" dirty="0" smtClean="0"/>
              <a:t/>
            </a:r>
            <a:br>
              <a:rPr lang="en-US" dirty="0" smtClean="0"/>
            </a:br>
            <a:r>
              <a:rPr lang="en-US" dirty="0" smtClean="0"/>
              <a:t>machu-cemetery.org</a:t>
            </a:r>
            <a:r>
              <a:rPr lang="en-US" sz="800" dirty="0" smtClean="0"/>
              <a:t/>
            </a:r>
            <a:br>
              <a:rPr lang="en-US" sz="800" dirty="0" smtClean="0"/>
            </a:br>
            <a:r>
              <a:rPr lang="en-US" dirty="0" smtClean="0"/>
              <a:t/>
            </a:r>
            <a:br>
              <a:rPr lang="en-US" dirty="0" smtClean="0"/>
            </a:br>
            <a:r>
              <a:rPr lang="en-US" dirty="0" smtClean="0"/>
              <a:t> </a:t>
            </a:r>
            <a:r>
              <a:rPr lang="en-US" sz="2400" b="1" dirty="0" smtClean="0"/>
              <a:t>Donations:</a:t>
            </a:r>
            <a:r>
              <a:rPr lang="en-US" dirty="0" smtClean="0"/>
              <a:t/>
            </a:r>
            <a:br>
              <a:rPr lang="en-US" dirty="0" smtClean="0"/>
            </a:br>
            <a:r>
              <a:rPr lang="en-US" dirty="0" smtClean="0"/>
              <a:t>Machu Cemetery Association</a:t>
            </a:r>
            <a:br>
              <a:rPr lang="en-US" dirty="0" smtClean="0"/>
            </a:br>
            <a:r>
              <a:rPr lang="en-US" dirty="0" smtClean="0"/>
              <a:t>Perpetual Care Fund</a:t>
            </a:r>
            <a:br>
              <a:rPr lang="en-US" dirty="0" smtClean="0"/>
            </a:br>
            <a:r>
              <a:rPr lang="en-US" dirty="0" smtClean="0"/>
              <a:t>c/o Lisa </a:t>
            </a:r>
            <a:r>
              <a:rPr lang="en-US" dirty="0" err="1" smtClean="0"/>
              <a:t>Whisenant</a:t>
            </a:r>
            <a:r>
              <a:rPr lang="en-US" dirty="0" smtClean="0"/>
              <a:t/>
            </a:r>
            <a:br>
              <a:rPr lang="en-US" dirty="0" smtClean="0"/>
            </a:br>
            <a:r>
              <a:rPr lang="en-US" dirty="0" smtClean="0"/>
              <a:t>2900 Zachary Lane</a:t>
            </a:r>
            <a:br>
              <a:rPr lang="en-US" dirty="0" smtClean="0"/>
            </a:br>
            <a:r>
              <a:rPr lang="en-US" dirty="0" smtClean="0"/>
              <a:t>Taylor, TX 76574</a:t>
            </a:r>
            <a:endParaRPr lang="en-US" dirty="0"/>
          </a:p>
        </p:txBody>
      </p:sp>
    </p:spTree>
    <p:custDataLst>
      <p:tags r:id="rId1"/>
    </p:custDataLst>
  </p:cSld>
  <p:clrMapOvr>
    <a:masterClrMapping/>
  </p:clrMapOvr>
  <p:transition advTm="158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4000"/>
                                  </p:stCondLst>
                                  <p:iterate type="wd">
                                    <p:tmPct val="20000"/>
                                  </p:iterate>
                                  <p:childTnLst>
                                    <p:set>
                                      <p:cBhvr>
                                        <p:cTn id="6" dur="1" fill="hold">
                                          <p:stCondLst>
                                            <p:cond delay="0"/>
                                          </p:stCondLst>
                                        </p:cTn>
                                        <p:tgtEl>
                                          <p:spTgt spid="6">
                                            <p:txEl>
                                              <p:pRg st="8" end="8"/>
                                            </p:txEl>
                                          </p:spTgt>
                                        </p:tgtEl>
                                        <p:attrNameLst>
                                          <p:attrName>style.visibility</p:attrName>
                                        </p:attrNameLst>
                                      </p:cBhvr>
                                      <p:to>
                                        <p:strVal val="visible"/>
                                      </p:to>
                                    </p:set>
                                    <p:anim calcmode="lin" valueType="num">
                                      <p:cBhvr additive="base">
                                        <p:cTn id="7" dur="50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9" name="Picture 8" descr="Gazebo.jpg"/>
          <p:cNvPicPr>
            <a:picLocks noChangeAspect="1"/>
          </p:cNvPicPr>
          <p:nvPr/>
        </p:nvPicPr>
        <p:blipFill>
          <a:blip r:embed="rId3" cstate="print"/>
          <a:stretch>
            <a:fillRect/>
          </a:stretch>
        </p:blipFill>
        <p:spPr>
          <a:xfrm>
            <a:off x="2616590" y="0"/>
            <a:ext cx="6527409" cy="3510487"/>
          </a:xfrm>
          <a:prstGeom prst="rect">
            <a:avLst/>
          </a:prstGeom>
        </p:spPr>
      </p:pic>
      <p:pic>
        <p:nvPicPr>
          <p:cNvPr id="8" name="Picture 7" descr="Ceremony_guests.jpg"/>
          <p:cNvPicPr>
            <a:picLocks noChangeAspect="1"/>
          </p:cNvPicPr>
          <p:nvPr/>
        </p:nvPicPr>
        <p:blipFill>
          <a:blip r:embed="rId4" cstate="print"/>
          <a:stretch>
            <a:fillRect/>
          </a:stretch>
        </p:blipFill>
        <p:spPr>
          <a:xfrm>
            <a:off x="4343400" y="3254752"/>
            <a:ext cx="4800600" cy="3603248"/>
          </a:xfrm>
          <a:prstGeom prst="rect">
            <a:avLst/>
          </a:prstGeom>
        </p:spPr>
      </p:pic>
      <p:sp>
        <p:nvSpPr>
          <p:cNvPr id="10" name="TextBox 9"/>
          <p:cNvSpPr txBox="1"/>
          <p:nvPr/>
        </p:nvSpPr>
        <p:spPr>
          <a:xfrm>
            <a:off x="0" y="3429000"/>
            <a:ext cx="4343400" cy="3462486"/>
          </a:xfrm>
          <a:prstGeom prst="rect">
            <a:avLst/>
          </a:prstGeom>
          <a:solidFill>
            <a:schemeClr val="bg2">
              <a:lumMod val="25000"/>
            </a:schemeClr>
          </a:solidFill>
        </p:spPr>
        <p:txBody>
          <a:bodyPr wrap="square" rtlCol="0">
            <a:spAutoFit/>
          </a:bodyPr>
          <a:lstStyle/>
          <a:p>
            <a:r>
              <a:rPr lang="en-US" sz="2400" dirty="0">
                <a:solidFill>
                  <a:schemeClr val="bg1"/>
                </a:solidFill>
              </a:rPr>
              <a:t>What a beautiful setting.</a:t>
            </a:r>
          </a:p>
          <a:p>
            <a:endParaRPr lang="en-US" sz="1100" dirty="0">
              <a:solidFill>
                <a:schemeClr val="bg1"/>
              </a:solidFill>
            </a:endParaRPr>
          </a:p>
          <a:p>
            <a:r>
              <a:rPr lang="en-US" sz="2800" b="1" dirty="0">
                <a:solidFill>
                  <a:schemeClr val="bg1"/>
                </a:solidFill>
              </a:rPr>
              <a:t>The Pavilion </a:t>
            </a:r>
            <a:r>
              <a:rPr lang="en-US" sz="2400" dirty="0">
                <a:solidFill>
                  <a:schemeClr val="bg1"/>
                </a:solidFill>
              </a:rPr>
              <a:t>provides funeral attendees shade on hot sunny days and shelter from rain.  </a:t>
            </a:r>
          </a:p>
          <a:p>
            <a:endParaRPr lang="en-US" sz="1200" dirty="0">
              <a:solidFill>
                <a:schemeClr val="bg1"/>
              </a:solidFill>
            </a:endParaRPr>
          </a:p>
          <a:p>
            <a:r>
              <a:rPr lang="en-US" sz="2400" dirty="0">
                <a:solidFill>
                  <a:schemeClr val="bg1"/>
                </a:solidFill>
              </a:rPr>
              <a:t>And on our family workdays,</a:t>
            </a:r>
          </a:p>
          <a:p>
            <a:r>
              <a:rPr lang="en-US" sz="2400" dirty="0">
                <a:solidFill>
                  <a:schemeClr val="bg1"/>
                </a:solidFill>
              </a:rPr>
              <a:t>we break bread together here and share in a bit of </a:t>
            </a:r>
            <a:r>
              <a:rPr lang="en-US" sz="2400" i="1" dirty="0" err="1">
                <a:solidFill>
                  <a:schemeClr val="bg1"/>
                </a:solidFill>
              </a:rPr>
              <a:t>svacina</a:t>
            </a:r>
            <a:r>
              <a:rPr lang="en-US" sz="2400" dirty="0">
                <a:solidFill>
                  <a:schemeClr val="bg1"/>
                </a:solidFill>
              </a:rPr>
              <a:t> (</a:t>
            </a:r>
            <a:r>
              <a:rPr lang="en-US" sz="2400" dirty="0" err="1">
                <a:solidFill>
                  <a:schemeClr val="bg1"/>
                </a:solidFill>
              </a:rPr>
              <a:t>breaktime</a:t>
            </a:r>
            <a:r>
              <a:rPr lang="en-US" sz="2400" dirty="0">
                <a:solidFill>
                  <a:schemeClr val="bg1"/>
                </a:solidFill>
              </a:rPr>
              <a:t> snacks!)</a:t>
            </a:r>
          </a:p>
        </p:txBody>
      </p:sp>
    </p:spTree>
    <p:custDataLst>
      <p:tags r:id="rId1"/>
    </p:custDataLst>
  </p:cSld>
  <p:clrMapOvr>
    <a:masterClrMapping/>
  </p:clrMapOvr>
  <p:transition advTm="2535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Effect transition="in" filter="fade">
                                      <p:cBhvr>
                                        <p:cTn id="9" dur="3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2"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0" fill="hold"/>
                                        <p:tgtEl>
                                          <p:spTgt spid="8"/>
                                        </p:tgtEl>
                                        <p:attrNameLst>
                                          <p:attrName>ppt_x</p:attrName>
                                        </p:attrNameLst>
                                      </p:cBhvr>
                                      <p:tavLst>
                                        <p:tav tm="0">
                                          <p:val>
                                            <p:strVal val="1+#ppt_w/2"/>
                                          </p:val>
                                        </p:tav>
                                        <p:tav tm="100000">
                                          <p:val>
                                            <p:strVal val="#ppt_x"/>
                                          </p:val>
                                        </p:tav>
                                      </p:tavLst>
                                    </p:anim>
                                    <p:anim calcmode="lin" valueType="num">
                                      <p:cBhvr additive="base">
                                        <p:cTn id="15" dur="5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
                                        </p:tgtEl>
                                        <p:attrNameLst>
                                          <p:attrName>fillcolor</p:attrName>
                                        </p:attrNameLst>
                                      </p:cBhvr>
                                      <p:tavLst>
                                        <p:tav tm="0">
                                          <p:val>
                                            <p:clrVal>
                                              <a:schemeClr val="accent2"/>
                                            </p:clrVal>
                                          </p:val>
                                        </p:tav>
                                        <p:tav tm="50000">
                                          <p:val>
                                            <p:clrVal>
                                              <a:schemeClr val="hlink"/>
                                            </p:clrVal>
                                          </p:val>
                                        </p:tav>
                                      </p:tavLst>
                                    </p:anim>
                                    <p:set>
                                      <p:cBhvr>
                                        <p:cTn id="22"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zebo.jpg"/>
          <p:cNvPicPr>
            <a:picLocks noChangeAspect="1"/>
          </p:cNvPicPr>
          <p:nvPr/>
        </p:nvPicPr>
        <p:blipFill>
          <a:blip r:embed="rId3" cstate="print"/>
          <a:stretch>
            <a:fillRect/>
          </a:stretch>
        </p:blipFill>
        <p:spPr>
          <a:xfrm>
            <a:off x="-4038601" y="-914400"/>
            <a:ext cx="9819183" cy="4736892"/>
          </a:xfrm>
          <a:prstGeom prst="rect">
            <a:avLst/>
          </a:prstGeom>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sp>
        <p:nvSpPr>
          <p:cNvPr id="10" name="TextBox 9"/>
          <p:cNvSpPr txBox="1"/>
          <p:nvPr/>
        </p:nvSpPr>
        <p:spPr>
          <a:xfrm>
            <a:off x="-1" y="3429000"/>
            <a:ext cx="5756223" cy="3708708"/>
          </a:xfrm>
          <a:prstGeom prst="rect">
            <a:avLst/>
          </a:prstGeom>
          <a:solidFill>
            <a:schemeClr val="accent3">
              <a:lumMod val="60000"/>
              <a:lumOff val="40000"/>
            </a:schemeClr>
          </a:solidFill>
        </p:spPr>
        <p:txBody>
          <a:bodyPr wrap="square" rtlCol="0">
            <a:spAutoFit/>
          </a:bodyPr>
          <a:lstStyle/>
          <a:p>
            <a:r>
              <a:rPr lang="en-US" sz="2800" b="1" dirty="0" smtClean="0">
                <a:solidFill>
                  <a:srgbClr val="7030A0"/>
                </a:solidFill>
              </a:rPr>
              <a:t>Meditation Corner.  </a:t>
            </a:r>
            <a:endParaRPr lang="en-US" sz="2800" b="1" dirty="0">
              <a:solidFill>
                <a:srgbClr val="7030A0"/>
              </a:solidFill>
            </a:endParaRPr>
          </a:p>
          <a:p>
            <a:endParaRPr lang="en-US" sz="1100" dirty="0">
              <a:solidFill>
                <a:schemeClr val="bg1"/>
              </a:solidFill>
            </a:endParaRPr>
          </a:p>
          <a:p>
            <a:r>
              <a:rPr lang="en-US" sz="2800" b="1" dirty="0" smtClean="0">
                <a:solidFill>
                  <a:srgbClr val="7030A0"/>
                </a:solidFill>
              </a:rPr>
              <a:t>The Cemetery’s Cross</a:t>
            </a:r>
            <a:r>
              <a:rPr lang="en-US" sz="2400" b="1" dirty="0" smtClean="0">
                <a:solidFill>
                  <a:srgbClr val="7030A0"/>
                </a:solidFill>
              </a:rPr>
              <a:t>, a donation from the </a:t>
            </a:r>
            <a:r>
              <a:rPr lang="en-US" sz="2400" b="1" dirty="0" err="1" smtClean="0">
                <a:solidFill>
                  <a:srgbClr val="7030A0"/>
                </a:solidFill>
              </a:rPr>
              <a:t>Albin</a:t>
            </a:r>
            <a:r>
              <a:rPr lang="en-US" sz="2400" b="1" dirty="0" smtClean="0">
                <a:solidFill>
                  <a:srgbClr val="7030A0"/>
                </a:solidFill>
              </a:rPr>
              <a:t> E. Machu family, serves to remind visitors to our cemetery of our family’s Christian heritage and, as well, assures all who mourn here of the promise that this religious symbol holds for Christians</a:t>
            </a:r>
          </a:p>
          <a:p>
            <a:r>
              <a:rPr lang="en-US" sz="2400" b="1" dirty="0" smtClean="0">
                <a:solidFill>
                  <a:srgbClr val="7030A0"/>
                </a:solidFill>
              </a:rPr>
              <a:t>of the forgiveness of sins and life eternal.</a:t>
            </a:r>
          </a:p>
          <a:p>
            <a:r>
              <a:rPr lang="en-US" sz="2400" b="1" dirty="0" smtClean="0">
                <a:solidFill>
                  <a:srgbClr val="7030A0"/>
                </a:solidFill>
              </a:rPr>
              <a:t> </a:t>
            </a:r>
            <a:endParaRPr lang="en-US" sz="2400" b="1" dirty="0">
              <a:solidFill>
                <a:srgbClr val="7030A0"/>
              </a:solidFill>
            </a:endParaRPr>
          </a:p>
        </p:txBody>
      </p:sp>
      <p:pic>
        <p:nvPicPr>
          <p:cNvPr id="11" name="Picture 10" descr="Cross.jpg"/>
          <p:cNvPicPr>
            <a:picLocks noChangeAspect="1"/>
          </p:cNvPicPr>
          <p:nvPr/>
        </p:nvPicPr>
        <p:blipFill>
          <a:blip r:embed="rId4" cstate="print"/>
          <a:stretch>
            <a:fillRect/>
          </a:stretch>
        </p:blipFill>
        <p:spPr>
          <a:xfrm>
            <a:off x="5755813" y="-457201"/>
            <a:ext cx="3388188" cy="7337685"/>
          </a:xfrm>
          <a:prstGeom prst="rect">
            <a:avLst/>
          </a:prstGeom>
        </p:spPr>
      </p:pic>
      <p:pic>
        <p:nvPicPr>
          <p:cNvPr id="12" name="Picture 11" descr="Cemetery Offcrs w Cross.JPG"/>
          <p:cNvPicPr>
            <a:picLocks noChangeAspect="1"/>
          </p:cNvPicPr>
          <p:nvPr/>
        </p:nvPicPr>
        <p:blipFill>
          <a:blip r:embed="rId5" cstate="print"/>
          <a:stretch>
            <a:fillRect/>
          </a:stretch>
        </p:blipFill>
        <p:spPr>
          <a:xfrm>
            <a:off x="3276600" y="304800"/>
            <a:ext cx="2286000" cy="3539359"/>
          </a:xfrm>
          <a:prstGeom prst="rect">
            <a:avLst/>
          </a:prstGeom>
          <a:ln w="228600" cap="sq" cmpd="thickThin">
            <a:solidFill>
              <a:srgbClr val="7030A0"/>
            </a:solidFill>
            <a:prstDash val="solid"/>
            <a:miter lim="800000"/>
          </a:ln>
          <a:effectLst>
            <a:innerShdw blurRad="76200">
              <a:srgbClr val="000000"/>
            </a:innerShdw>
          </a:effectLst>
        </p:spPr>
      </p:pic>
    </p:spTree>
    <p:custDataLst>
      <p:tags r:id="rId1"/>
    </p:custDataLst>
  </p:cSld>
  <p:clrMapOvr>
    <a:masterClrMapping/>
  </p:clrMapOvr>
  <p:transition advTm="285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1"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0" fill="hold"/>
                                        <p:tgtEl>
                                          <p:spTgt spid="12"/>
                                        </p:tgtEl>
                                        <p:attrNameLst>
                                          <p:attrName>ppt_w</p:attrName>
                                        </p:attrNameLst>
                                      </p:cBhvr>
                                      <p:tavLst>
                                        <p:tav tm="0">
                                          <p:val>
                                            <p:fltVal val="0"/>
                                          </p:val>
                                        </p:tav>
                                        <p:tav tm="100000">
                                          <p:val>
                                            <p:strVal val="#ppt_w"/>
                                          </p:val>
                                        </p:tav>
                                      </p:tavLst>
                                    </p:anim>
                                    <p:anim calcmode="lin" valueType="num">
                                      <p:cBhvr>
                                        <p:cTn id="15" dur="5000" fill="hold"/>
                                        <p:tgtEl>
                                          <p:spTgt spid="12"/>
                                        </p:tgtEl>
                                        <p:attrNameLst>
                                          <p:attrName>ppt_h</p:attrName>
                                        </p:attrNameLst>
                                      </p:cBhvr>
                                      <p:tavLst>
                                        <p:tav tm="0">
                                          <p:val>
                                            <p:fltVal val="0"/>
                                          </p:val>
                                        </p:tav>
                                        <p:tav tm="100000">
                                          <p:val>
                                            <p:strVal val="#ppt_h"/>
                                          </p:val>
                                        </p:tav>
                                      </p:tavLst>
                                    </p:anim>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sp>
        <p:nvSpPr>
          <p:cNvPr id="8" name="TextBox 7"/>
          <p:cNvSpPr txBox="1"/>
          <p:nvPr/>
        </p:nvSpPr>
        <p:spPr>
          <a:xfrm>
            <a:off x="2667000" y="152400"/>
            <a:ext cx="6477000" cy="4893647"/>
          </a:xfrm>
          <a:prstGeom prst="rect">
            <a:avLst/>
          </a:prstGeom>
          <a:noFill/>
        </p:spPr>
        <p:txBody>
          <a:bodyPr wrap="square" rtlCol="0">
            <a:spAutoFit/>
          </a:bodyPr>
          <a:lstStyle/>
          <a:p>
            <a:r>
              <a:rPr lang="en-US" sz="2400" b="1" dirty="0" err="1">
                <a:solidFill>
                  <a:srgbClr val="C00000"/>
                </a:solidFill>
              </a:rPr>
              <a:t>Albin</a:t>
            </a:r>
            <a:r>
              <a:rPr lang="en-US" sz="2400" b="1" dirty="0">
                <a:solidFill>
                  <a:srgbClr val="C00000"/>
                </a:solidFill>
              </a:rPr>
              <a:t> E. Machu </a:t>
            </a:r>
            <a:r>
              <a:rPr lang="en-US" sz="2400" b="1" dirty="0"/>
              <a:t>was instrumental in assisting the United States Corps of Engineers with the relocation of the cemetery in 1977 and would be honored in 1981 with a </a:t>
            </a:r>
            <a:r>
              <a:rPr lang="en-US" sz="2400" b="1" i="1" dirty="0"/>
              <a:t>Take Pride in America </a:t>
            </a:r>
            <a:r>
              <a:rPr lang="en-US" sz="2400" b="1" dirty="0"/>
              <a:t>plaque presented by the U.S. Corps of Engineers. </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p:txBody>
      </p:sp>
      <p:pic>
        <p:nvPicPr>
          <p:cNvPr id="9" name="Picture 8" descr="Albin E Machu receives plaque from Carey Weber.jpg"/>
          <p:cNvPicPr>
            <a:picLocks noChangeAspect="1"/>
          </p:cNvPicPr>
          <p:nvPr/>
        </p:nvPicPr>
        <p:blipFill>
          <a:blip r:embed="rId4" cstate="print"/>
          <a:stretch>
            <a:fillRect/>
          </a:stretch>
        </p:blipFill>
        <p:spPr>
          <a:xfrm>
            <a:off x="2618935" y="2004881"/>
            <a:ext cx="2431366" cy="2933562"/>
          </a:xfrm>
          <a:prstGeom prst="rect">
            <a:avLst/>
          </a:prstGeom>
        </p:spPr>
      </p:pic>
      <p:pic>
        <p:nvPicPr>
          <p:cNvPr id="10" name="Picture 9" descr="Albin E Machu w award plague.jpg"/>
          <p:cNvPicPr>
            <a:picLocks noChangeAspect="1"/>
          </p:cNvPicPr>
          <p:nvPr/>
        </p:nvPicPr>
        <p:blipFill>
          <a:blip r:embed="rId5" cstate="print"/>
          <a:stretch>
            <a:fillRect/>
          </a:stretch>
        </p:blipFill>
        <p:spPr>
          <a:xfrm>
            <a:off x="6963508" y="2012851"/>
            <a:ext cx="2153896" cy="2935885"/>
          </a:xfrm>
          <a:prstGeom prst="rect">
            <a:avLst/>
          </a:prstGeom>
        </p:spPr>
      </p:pic>
      <p:sp>
        <p:nvSpPr>
          <p:cNvPr id="11" name="TextBox 10"/>
          <p:cNvSpPr txBox="1"/>
          <p:nvPr/>
        </p:nvSpPr>
        <p:spPr>
          <a:xfrm>
            <a:off x="2590800" y="4919008"/>
            <a:ext cx="6553200" cy="1938992"/>
          </a:xfrm>
          <a:prstGeom prst="rect">
            <a:avLst/>
          </a:prstGeom>
          <a:noFill/>
        </p:spPr>
        <p:txBody>
          <a:bodyPr wrap="square" rtlCol="0">
            <a:spAutoFit/>
          </a:bodyPr>
          <a:lstStyle/>
          <a:p>
            <a:r>
              <a:rPr lang="en-US" sz="2400" b="1" dirty="0"/>
              <a:t>And not just for his work with the cemetery but also for his work "providing sight reports of protected wildlife species and his volunteer efforts that helped establish the multiple game preserves enjoyed around the lake area today."</a:t>
            </a:r>
          </a:p>
        </p:txBody>
      </p:sp>
    </p:spTree>
    <p:custDataLst>
      <p:tags r:id="rId1"/>
    </p:custDataLst>
  </p:cSld>
  <p:clrMapOvr>
    <a:masterClrMapping/>
  </p:clrMapOvr>
  <p:transition advTm="364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0" fill="hold"/>
                                        <p:tgtEl>
                                          <p:spTgt spid="10"/>
                                        </p:tgtEl>
                                        <p:attrNameLst>
                                          <p:attrName>ppt_x</p:attrName>
                                        </p:attrNameLst>
                                      </p:cBhvr>
                                      <p:tavLst>
                                        <p:tav tm="0">
                                          <p:val>
                                            <p:strVal val="1+#ppt_w/2"/>
                                          </p:val>
                                        </p:tav>
                                        <p:tav tm="100000">
                                          <p:val>
                                            <p:strVal val="#ppt_x"/>
                                          </p:val>
                                        </p:tav>
                                      </p:tavLst>
                                    </p:anim>
                                    <p:anim calcmode="lin" valueType="num">
                                      <p:cBhvr additive="base">
                                        <p:cTn id="14" dur="5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anim calcmode="discrete" valueType="clr">
                                      <p:cBhvr override="childStyle">
                                        <p:cTn id="1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gtEl>
                                        <p:attrNameLst>
                                          <p:attrName>fillcolor</p:attrName>
                                        </p:attrNameLst>
                                      </p:cBhvr>
                                      <p:tavLst>
                                        <p:tav tm="0">
                                          <p:val>
                                            <p:clrVal>
                                              <a:schemeClr val="accent2"/>
                                            </p:clrVal>
                                          </p:val>
                                        </p:tav>
                                        <p:tav tm="50000">
                                          <p:val>
                                            <p:clrVal>
                                              <a:schemeClr val="hlink"/>
                                            </p:clrVal>
                                          </p:val>
                                        </p:tav>
                                      </p:tavLst>
                                    </p:anim>
                                    <p:set>
                                      <p:cBhvr>
                                        <p:cTn id="21" dur="80"/>
                                        <p:tgtEl>
                                          <p:spTgt spid="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1"/>
                                        </p:tgtEl>
                                        <p:attrNameLst>
                                          <p:attrName>style.visibility</p:attrName>
                                        </p:attrNameLst>
                                      </p:cBhvr>
                                      <p:to>
                                        <p:strVal val="visible"/>
                                      </p:to>
                                    </p:set>
                                    <p:anim calcmode="discrete" valueType="clr">
                                      <p:cBhvr override="childStyle">
                                        <p:cTn id="26"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1"/>
                                        </p:tgtEl>
                                        <p:attrNameLst>
                                          <p:attrName>fillcolor</p:attrName>
                                        </p:attrNameLst>
                                      </p:cBhvr>
                                      <p:tavLst>
                                        <p:tav tm="0">
                                          <p:val>
                                            <p:clrVal>
                                              <a:schemeClr val="accent2"/>
                                            </p:clrVal>
                                          </p:val>
                                        </p:tav>
                                        <p:tav tm="50000">
                                          <p:val>
                                            <p:clrVal>
                                              <a:schemeClr val="hlink"/>
                                            </p:clrVal>
                                          </p:val>
                                        </p:tav>
                                      </p:tavLst>
                                    </p:anim>
                                    <p:set>
                                      <p:cBhvr>
                                        <p:cTn id="28"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grpSp>
        <p:nvGrpSpPr>
          <p:cNvPr id="12" name="Group 2"/>
          <p:cNvGrpSpPr/>
          <p:nvPr/>
        </p:nvGrpSpPr>
        <p:grpSpPr>
          <a:xfrm>
            <a:off x="1" y="0"/>
            <a:ext cx="2560319" cy="2700997"/>
            <a:chOff x="1" y="0"/>
            <a:chExt cx="3276600" cy="3276600"/>
          </a:xfrm>
        </p:grpSpPr>
        <p:pic>
          <p:nvPicPr>
            <p:cNvPr id="13"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14" name="TextBox 13"/>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15" name="TextBox 14"/>
          <p:cNvSpPr txBox="1"/>
          <p:nvPr/>
        </p:nvSpPr>
        <p:spPr>
          <a:xfrm>
            <a:off x="2518117" y="0"/>
            <a:ext cx="6625883" cy="2677656"/>
          </a:xfrm>
          <a:prstGeom prst="rect">
            <a:avLst/>
          </a:prstGeom>
          <a:solidFill>
            <a:schemeClr val="tx1">
              <a:lumMod val="85000"/>
              <a:lumOff val="15000"/>
            </a:schemeClr>
          </a:solidFill>
        </p:spPr>
        <p:txBody>
          <a:bodyPr wrap="square" rtlCol="0">
            <a:spAutoFit/>
          </a:bodyPr>
          <a:lstStyle/>
          <a:p>
            <a:r>
              <a:rPr lang="en-US" sz="2800" b="1" dirty="0" smtClean="0">
                <a:solidFill>
                  <a:srgbClr val="FFC000"/>
                </a:solidFill>
              </a:rPr>
              <a:t>The Machu Family Cemetery contains </a:t>
            </a:r>
            <a:br>
              <a:rPr lang="en-US" sz="2800" b="1" dirty="0" smtClean="0">
                <a:solidFill>
                  <a:srgbClr val="FFC000"/>
                </a:solidFill>
              </a:rPr>
            </a:br>
            <a:r>
              <a:rPr lang="en-US" sz="2800" b="1" dirty="0" smtClean="0">
                <a:solidFill>
                  <a:schemeClr val="bg1"/>
                </a:solidFill>
              </a:rPr>
              <a:t>900</a:t>
            </a:r>
            <a:r>
              <a:rPr lang="en-US" sz="2800" b="1" dirty="0" smtClean="0">
                <a:solidFill>
                  <a:srgbClr val="FFC000"/>
                </a:solidFill>
              </a:rPr>
              <a:t> burial plots and presently has over </a:t>
            </a:r>
            <a:br>
              <a:rPr lang="en-US" sz="2800" b="1" dirty="0" smtClean="0">
                <a:solidFill>
                  <a:srgbClr val="FFC000"/>
                </a:solidFill>
              </a:rPr>
            </a:br>
            <a:r>
              <a:rPr lang="en-US" sz="2800" b="1" dirty="0" smtClean="0">
                <a:solidFill>
                  <a:schemeClr val="bg1"/>
                </a:solidFill>
              </a:rPr>
              <a:t>200</a:t>
            </a:r>
            <a:r>
              <a:rPr lang="en-US" sz="2800" b="1" dirty="0" smtClean="0">
                <a:solidFill>
                  <a:srgbClr val="FFC000"/>
                </a:solidFill>
              </a:rPr>
              <a:t> identified graves with tombstones and</a:t>
            </a:r>
            <a:br>
              <a:rPr lang="en-US" sz="2800" b="1" dirty="0" smtClean="0">
                <a:solidFill>
                  <a:srgbClr val="FFC000"/>
                </a:solidFill>
              </a:rPr>
            </a:br>
            <a:r>
              <a:rPr lang="en-US" sz="2800" b="1" dirty="0" smtClean="0">
                <a:solidFill>
                  <a:schemeClr val="bg1"/>
                </a:solidFill>
              </a:rPr>
              <a:t>60</a:t>
            </a:r>
            <a:r>
              <a:rPr lang="en-US" sz="2800" b="1" dirty="0" smtClean="0">
                <a:solidFill>
                  <a:srgbClr val="FFC000"/>
                </a:solidFill>
              </a:rPr>
              <a:t> graves of unknown persons on the</a:t>
            </a:r>
            <a:br>
              <a:rPr lang="en-US" sz="2800" b="1" dirty="0" smtClean="0">
                <a:solidFill>
                  <a:srgbClr val="FFC000"/>
                </a:solidFill>
              </a:rPr>
            </a:br>
            <a:r>
              <a:rPr lang="en-US" sz="2800" b="1" dirty="0" smtClean="0">
                <a:solidFill>
                  <a:schemeClr val="bg1"/>
                </a:solidFill>
              </a:rPr>
              <a:t>3</a:t>
            </a:r>
            <a:r>
              <a:rPr lang="en-US" sz="2800" b="1" dirty="0" smtClean="0">
                <a:solidFill>
                  <a:srgbClr val="FFC000"/>
                </a:solidFill>
              </a:rPr>
              <a:t>-acre site it was relocated to in</a:t>
            </a:r>
            <a:br>
              <a:rPr lang="en-US" sz="2800" b="1" dirty="0" smtClean="0">
                <a:solidFill>
                  <a:srgbClr val="FFC000"/>
                </a:solidFill>
              </a:rPr>
            </a:br>
            <a:r>
              <a:rPr lang="en-US" sz="2800" b="1" dirty="0" smtClean="0">
                <a:solidFill>
                  <a:schemeClr val="bg1"/>
                </a:solidFill>
              </a:rPr>
              <a:t>1976</a:t>
            </a:r>
            <a:r>
              <a:rPr lang="en-US" sz="2800" b="1" dirty="0" smtClean="0">
                <a:solidFill>
                  <a:srgbClr val="FFC000"/>
                </a:solidFill>
              </a:rPr>
              <a:t>.</a:t>
            </a:r>
            <a:endParaRPr lang="en-US" sz="2400" b="1" dirty="0" smtClean="0"/>
          </a:p>
        </p:txBody>
      </p:sp>
      <p:pic>
        <p:nvPicPr>
          <p:cNvPr id="16" name="Picture 15" descr="Cemetery longview.jpg"/>
          <p:cNvPicPr>
            <a:picLocks noChangeAspect="1"/>
          </p:cNvPicPr>
          <p:nvPr/>
        </p:nvPicPr>
        <p:blipFill>
          <a:blip r:embed="rId4" cstate="print"/>
          <a:stretch>
            <a:fillRect/>
          </a:stretch>
        </p:blipFill>
        <p:spPr>
          <a:xfrm>
            <a:off x="0" y="2667000"/>
            <a:ext cx="9144000" cy="3048000"/>
          </a:xfrm>
          <a:prstGeom prst="rect">
            <a:avLst/>
          </a:prstGeom>
        </p:spPr>
      </p:pic>
      <p:sp>
        <p:nvSpPr>
          <p:cNvPr id="17" name="TextBox 16"/>
          <p:cNvSpPr txBox="1"/>
          <p:nvPr/>
        </p:nvSpPr>
        <p:spPr>
          <a:xfrm>
            <a:off x="-59788" y="5714555"/>
            <a:ext cx="9144000" cy="1015663"/>
          </a:xfrm>
          <a:prstGeom prst="rect">
            <a:avLst/>
          </a:prstGeom>
          <a:noFill/>
        </p:spPr>
        <p:txBody>
          <a:bodyPr wrap="square" rtlCol="0">
            <a:spAutoFit/>
          </a:bodyPr>
          <a:lstStyle/>
          <a:p>
            <a:pPr algn="ctr"/>
            <a:r>
              <a:rPr lang="en-US" sz="2800" b="1" dirty="0" smtClean="0">
                <a:solidFill>
                  <a:schemeClr val="accent3">
                    <a:lumMod val="50000"/>
                  </a:schemeClr>
                </a:solidFill>
              </a:rPr>
              <a:t>Have you and your loved ones reserved your own plots?</a:t>
            </a:r>
          </a:p>
          <a:p>
            <a:pPr algn="ctr"/>
            <a:r>
              <a:rPr lang="en-US" sz="3200" b="1" dirty="0" smtClean="0">
                <a:solidFill>
                  <a:schemeClr val="accent2">
                    <a:lumMod val="75000"/>
                  </a:schemeClr>
                </a:solidFill>
              </a:rPr>
              <a:t>Machu-cemetery.org</a:t>
            </a:r>
            <a:endParaRPr lang="en-US" sz="2800" dirty="0">
              <a:solidFill>
                <a:schemeClr val="accent2">
                  <a:lumMod val="75000"/>
                </a:schemeClr>
              </a:solidFill>
            </a:endParaRPr>
          </a:p>
        </p:txBody>
      </p:sp>
      <p:sp>
        <p:nvSpPr>
          <p:cNvPr id="19" name="Rounded Rectangle 18"/>
          <p:cNvSpPr/>
          <p:nvPr/>
        </p:nvSpPr>
        <p:spPr>
          <a:xfrm rot="20781335">
            <a:off x="71679" y="2954302"/>
            <a:ext cx="3200400" cy="9906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Rededication ceremonies </a:t>
            </a:r>
            <a:br>
              <a:rPr lang="en-US" sz="2000" b="1" dirty="0" smtClean="0">
                <a:solidFill>
                  <a:schemeClr val="bg1"/>
                </a:solidFill>
              </a:rPr>
            </a:br>
            <a:r>
              <a:rPr lang="en-US" sz="2000" b="1" dirty="0" smtClean="0">
                <a:solidFill>
                  <a:schemeClr val="bg1"/>
                </a:solidFill>
              </a:rPr>
              <a:t>were held on May 29, 1977</a:t>
            </a:r>
            <a:endParaRPr lang="en-US" sz="2000" b="1" dirty="0">
              <a:solidFill>
                <a:schemeClr val="bg1"/>
              </a:solidFill>
            </a:endParaRPr>
          </a:p>
        </p:txBody>
      </p:sp>
    </p:spTree>
    <p:custDataLst>
      <p:tags r:id="rId1"/>
    </p:custDataLst>
  </p:cSld>
  <p:clrMapOvr>
    <a:masterClrMapping/>
  </p:clrMapOvr>
  <p:transition advTm="311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3000" fill="hold"/>
                                        <p:tgtEl>
                                          <p:spTgt spid="16"/>
                                        </p:tgtEl>
                                        <p:attrNameLst>
                                          <p:attrName>ppt_x</p:attrName>
                                        </p:attrNameLst>
                                      </p:cBhvr>
                                      <p:tavLst>
                                        <p:tav tm="0">
                                          <p:val>
                                            <p:strVal val="#ppt_x-.2"/>
                                          </p:val>
                                        </p:tav>
                                        <p:tav tm="100000">
                                          <p:val>
                                            <p:strVal val="#ppt_x"/>
                                          </p:val>
                                        </p:tav>
                                      </p:tavLst>
                                    </p:anim>
                                    <p:anim calcmode="lin" valueType="num">
                                      <p:cBhvr>
                                        <p:cTn id="8" dur="3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3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 calcmode="lin" valueType="num">
                                      <p:cBhvr>
                                        <p:cTn id="16" dur="500" fill="hold"/>
                                        <p:tgtEl>
                                          <p:spTgt spid="19"/>
                                        </p:tgtEl>
                                        <p:attrNameLst>
                                          <p:attrName>style.rotation</p:attrName>
                                        </p:attrNameLst>
                                      </p:cBhvr>
                                      <p:tavLst>
                                        <p:tav tm="0">
                                          <p:val>
                                            <p:fltVal val="360"/>
                                          </p:val>
                                        </p:tav>
                                        <p:tav tm="100000">
                                          <p:val>
                                            <p:fltVal val="0"/>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7"/>
                                        </p:tgtEl>
                                        <p:attrNameLst>
                                          <p:attrName>style.visibility</p:attrName>
                                        </p:attrNameLst>
                                      </p:cBhvr>
                                      <p:to>
                                        <p:strVal val="visible"/>
                                      </p:to>
                                    </p:set>
                                    <p:anim calcmode="discrete" valueType="clr">
                                      <p:cBhvr override="childStyle">
                                        <p:cTn id="22"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7"/>
                                        </p:tgtEl>
                                        <p:attrNameLst>
                                          <p:attrName>fillcolor</p:attrName>
                                        </p:attrNameLst>
                                      </p:cBhvr>
                                      <p:tavLst>
                                        <p:tav tm="0">
                                          <p:val>
                                            <p:clrVal>
                                              <a:schemeClr val="accent2"/>
                                            </p:clrVal>
                                          </p:val>
                                        </p:tav>
                                        <p:tav tm="50000">
                                          <p:val>
                                            <p:clrVal>
                                              <a:schemeClr val="hlink"/>
                                            </p:clrVal>
                                          </p:val>
                                        </p:tav>
                                      </p:tavLst>
                                    </p:anim>
                                    <p:set>
                                      <p:cBhvr>
                                        <p:cTn id="24"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2" cstate="print"/>
          <a:srcRect/>
          <a:stretch>
            <a:fillRect/>
          </a:stretch>
        </p:blipFill>
        <p:spPr bwMode="auto">
          <a:xfrm>
            <a:off x="0" y="0"/>
            <a:ext cx="2286000" cy="1524001"/>
          </a:xfrm>
          <a:prstGeom prst="rect">
            <a:avLst/>
          </a:prstGeom>
          <a:noFill/>
        </p:spPr>
      </p:pic>
      <p:sp>
        <p:nvSpPr>
          <p:cNvPr id="4" name="Rectangle 3"/>
          <p:cNvSpPr/>
          <p:nvPr/>
        </p:nvSpPr>
        <p:spPr>
          <a:xfrm>
            <a:off x="0" y="0"/>
            <a:ext cx="9144000" cy="3170099"/>
          </a:xfrm>
          <a:prstGeom prst="rect">
            <a:avLst/>
          </a:prstGeom>
        </p:spPr>
        <p:txBody>
          <a:bodyPr wrap="square">
            <a:spAutoFit/>
          </a:bodyPr>
          <a:lstStyle/>
          <a:p>
            <a:pPr algn="ctr"/>
            <a:r>
              <a:rPr lang="en-US" sz="4000" b="1" dirty="0">
                <a:solidFill>
                  <a:srgbClr val="FF0000"/>
                </a:solidFill>
              </a:rPr>
              <a:t>Rain! </a:t>
            </a:r>
          </a:p>
          <a:p>
            <a:pPr algn="ctr"/>
            <a:r>
              <a:rPr lang="cs-CZ" altLang="en-US" sz="4000" b="1" dirty="0">
                <a:solidFill>
                  <a:srgbClr val="002060"/>
                </a:solidFill>
                <a:latin typeface="inherit"/>
              </a:rPr>
              <a:t>Déšť!</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a:p>
            <a:pPr algn="ctr"/>
            <a:r>
              <a:rPr lang="en-US" sz="4000" b="1" dirty="0">
                <a:solidFill>
                  <a:schemeClr val="tx2">
                    <a:lumMod val="75000"/>
                  </a:schemeClr>
                </a:solidFill>
              </a:rPr>
              <a:t> </a:t>
            </a:r>
            <a:endParaRPr lang="en-US" sz="4000" dirty="0"/>
          </a:p>
          <a:p>
            <a:pPr algn="ctr"/>
            <a:r>
              <a:rPr lang="en-US" sz="4000" b="1" dirty="0">
                <a:solidFill>
                  <a:srgbClr val="FF0000"/>
                </a:solidFill>
              </a:rPr>
              <a:t>We need rain!</a:t>
            </a:r>
          </a:p>
          <a:p>
            <a:pPr lvl="0" algn="ctr" eaLnBrk="0" fontAlgn="base" hangingPunct="0">
              <a:spcBef>
                <a:spcPct val="0"/>
              </a:spcBef>
              <a:spcAft>
                <a:spcPct val="0"/>
              </a:spcAft>
            </a:pPr>
            <a:r>
              <a:rPr lang="cs-CZ" altLang="en-US" sz="4000" b="1" dirty="0">
                <a:solidFill>
                  <a:srgbClr val="002060"/>
                </a:solidFill>
                <a:latin typeface="inherit"/>
              </a:rPr>
              <a:t>Potřebujeme déšť!</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p:txBody>
      </p:sp>
      <p:pic>
        <p:nvPicPr>
          <p:cNvPr id="6" name="Picture 5">
            <a:extLst>
              <a:ext uri="{FF2B5EF4-FFF2-40B4-BE49-F238E27FC236}">
                <a16:creationId xmlns="" xmlns:a16="http://schemas.microsoft.com/office/drawing/2014/main" id="{FE95CDE8-2A82-8FC0-A6FB-FC709C6B9B9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117850"/>
            <a:ext cx="4724400" cy="3740150"/>
          </a:xfrm>
          <a:prstGeom prst="rect">
            <a:avLst/>
          </a:prstGeom>
        </p:spPr>
      </p:pic>
      <p:sp>
        <p:nvSpPr>
          <p:cNvPr id="7" name="TextBox 6">
            <a:extLst>
              <a:ext uri="{FF2B5EF4-FFF2-40B4-BE49-F238E27FC236}">
                <a16:creationId xmlns="" xmlns:a16="http://schemas.microsoft.com/office/drawing/2014/main" id="{F14725C6-C1DC-9A78-AACE-EF90464E80A9}"/>
              </a:ext>
            </a:extLst>
          </p:cNvPr>
          <p:cNvSpPr txBox="1"/>
          <p:nvPr/>
        </p:nvSpPr>
        <p:spPr>
          <a:xfrm>
            <a:off x="4724400" y="6019800"/>
            <a:ext cx="4419600" cy="400110"/>
          </a:xfrm>
          <a:prstGeom prst="rect">
            <a:avLst/>
          </a:prstGeom>
          <a:noFill/>
        </p:spPr>
        <p:txBody>
          <a:bodyPr wrap="square" rtlCol="0">
            <a:spAutoFit/>
          </a:bodyPr>
          <a:lstStyle/>
          <a:p>
            <a:r>
              <a:rPr lang="en-US" sz="2000" i="1" dirty="0"/>
              <a:t>Rainy Day on Charles Bridge; </a:t>
            </a:r>
            <a:r>
              <a:rPr lang="en-US" sz="2000" dirty="0"/>
              <a:t>Prague, CZ</a:t>
            </a:r>
          </a:p>
        </p:txBody>
      </p:sp>
    </p:spTree>
    <p:extLst>
      <p:ext uri="{BB962C8B-B14F-4D97-AF65-F5344CB8AC3E}">
        <p14:creationId xmlns="" xmlns:p14="http://schemas.microsoft.com/office/powerpoint/2010/main" val="411998840"/>
      </p:ext>
    </p:extLst>
  </p:cSld>
  <p:clrMapOvr>
    <a:masterClrMapping/>
  </p:clrMapOvr>
  <p:transition advTm="10438"/>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4"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pic>
        <p:nvPicPr>
          <p:cNvPr id="10" name="Picture 9" descr="Rhonda Machu Roten cleaning headstones.JPG"/>
          <p:cNvPicPr>
            <a:picLocks noChangeAspect="1"/>
          </p:cNvPicPr>
          <p:nvPr/>
        </p:nvPicPr>
        <p:blipFill>
          <a:blip r:embed="rId5" cstate="print"/>
          <a:stretch>
            <a:fillRect/>
          </a:stretch>
        </p:blipFill>
        <p:spPr>
          <a:xfrm>
            <a:off x="2590800" y="1371600"/>
            <a:ext cx="2870200" cy="4343400"/>
          </a:xfrm>
          <a:prstGeom prst="rect">
            <a:avLst/>
          </a:prstGeom>
        </p:spPr>
      </p:pic>
      <p:pic>
        <p:nvPicPr>
          <p:cNvPr id="11" name="Picture 10" descr="Victor Joe and Albin cleaning potty.JPG"/>
          <p:cNvPicPr>
            <a:picLocks noChangeAspect="1"/>
          </p:cNvPicPr>
          <p:nvPr/>
        </p:nvPicPr>
        <p:blipFill>
          <a:blip r:embed="rId6" cstate="print"/>
          <a:stretch>
            <a:fillRect/>
          </a:stretch>
        </p:blipFill>
        <p:spPr>
          <a:xfrm>
            <a:off x="5257800" y="3810000"/>
            <a:ext cx="5065616" cy="3393741"/>
          </a:xfrm>
          <a:prstGeom prst="rect">
            <a:avLst/>
          </a:prstGeom>
        </p:spPr>
      </p:pic>
      <p:sp>
        <p:nvSpPr>
          <p:cNvPr id="12" name="TextBox 11"/>
          <p:cNvSpPr txBox="1"/>
          <p:nvPr/>
        </p:nvSpPr>
        <p:spPr>
          <a:xfrm>
            <a:off x="5486400" y="1905000"/>
            <a:ext cx="3657600" cy="1200329"/>
          </a:xfrm>
          <a:prstGeom prst="rect">
            <a:avLst/>
          </a:prstGeom>
          <a:noFill/>
        </p:spPr>
        <p:txBody>
          <a:bodyPr wrap="square" rtlCol="0">
            <a:spAutoFit/>
          </a:bodyPr>
          <a:lstStyle/>
          <a:p>
            <a:r>
              <a:rPr lang="en-US" sz="2400" b="1" dirty="0">
                <a:solidFill>
                  <a:srgbClr val="0070C0"/>
                </a:solidFill>
              </a:rPr>
              <a:t>Rhonda </a:t>
            </a:r>
            <a:r>
              <a:rPr lang="en-US" sz="2400" b="1" dirty="0" err="1" smtClean="0">
                <a:solidFill>
                  <a:srgbClr val="0070C0"/>
                </a:solidFill>
              </a:rPr>
              <a:t>Roten</a:t>
            </a:r>
            <a:r>
              <a:rPr lang="en-US" sz="2400" b="1" dirty="0" smtClean="0">
                <a:solidFill>
                  <a:srgbClr val="0070C0"/>
                </a:solidFill>
              </a:rPr>
              <a:t> </a:t>
            </a:r>
            <a:r>
              <a:rPr lang="en-US" sz="2400" b="1" dirty="0"/>
              <a:t/>
            </a:r>
            <a:br>
              <a:rPr lang="en-US" sz="2400" b="1" dirty="0"/>
            </a:br>
            <a:r>
              <a:rPr lang="en-US" sz="2400" b="1" dirty="0"/>
              <a:t>doing great job </a:t>
            </a:r>
            <a:br>
              <a:rPr lang="en-US" sz="2400" b="1" dirty="0"/>
            </a:br>
            <a:r>
              <a:rPr lang="en-US" sz="2400" b="1" dirty="0"/>
              <a:t>cleaning the headstones!</a:t>
            </a:r>
          </a:p>
        </p:txBody>
      </p:sp>
      <p:sp>
        <p:nvSpPr>
          <p:cNvPr id="13" name="TextBox 12"/>
          <p:cNvSpPr txBox="1"/>
          <p:nvPr/>
        </p:nvSpPr>
        <p:spPr>
          <a:xfrm>
            <a:off x="2590800" y="5410200"/>
            <a:ext cx="3352800" cy="2215991"/>
          </a:xfrm>
          <a:prstGeom prst="rect">
            <a:avLst/>
          </a:prstGeom>
          <a:solidFill>
            <a:schemeClr val="bg1"/>
          </a:solidFill>
        </p:spPr>
        <p:txBody>
          <a:bodyPr wrap="square" rtlCol="0">
            <a:spAutoFit/>
          </a:bodyPr>
          <a:lstStyle/>
          <a:p>
            <a:r>
              <a:rPr lang="en-US" sz="2400" b="1" dirty="0">
                <a:solidFill>
                  <a:srgbClr val="0070C0"/>
                </a:solidFill>
              </a:rPr>
              <a:t>Victor Joe </a:t>
            </a:r>
            <a:r>
              <a:rPr lang="en-US" sz="2400" b="1" dirty="0" err="1">
                <a:solidFill>
                  <a:srgbClr val="0070C0"/>
                </a:solidFill>
              </a:rPr>
              <a:t>Holubec</a:t>
            </a:r>
            <a:r>
              <a:rPr lang="en-US" sz="2400" b="1" dirty="0">
                <a:solidFill>
                  <a:srgbClr val="0070C0"/>
                </a:solidFill>
              </a:rPr>
              <a:t> </a:t>
            </a:r>
            <a:r>
              <a:rPr lang="en-US" sz="2400" b="1" dirty="0"/>
              <a:t>and</a:t>
            </a:r>
            <a:br>
              <a:rPr lang="en-US" sz="2400" b="1" dirty="0"/>
            </a:br>
            <a:r>
              <a:rPr lang="en-US" sz="2400" b="1" dirty="0" err="1">
                <a:solidFill>
                  <a:srgbClr val="0070C0"/>
                </a:solidFill>
              </a:rPr>
              <a:t>Albin</a:t>
            </a:r>
            <a:r>
              <a:rPr lang="en-US" sz="2400" b="1" dirty="0">
                <a:solidFill>
                  <a:srgbClr val="0070C0"/>
                </a:solidFill>
              </a:rPr>
              <a:t> F. Machu </a:t>
            </a:r>
            <a:r>
              <a:rPr lang="en-US" sz="2400" b="1" dirty="0"/>
              <a:t>go after it</a:t>
            </a:r>
          </a:p>
          <a:p>
            <a:r>
              <a:rPr lang="en-US" sz="2400" b="1" dirty="0"/>
              <a:t>on potty detail!</a:t>
            </a:r>
          </a:p>
          <a:p>
            <a:endParaRPr lang="en-US" sz="2400" b="1" dirty="0"/>
          </a:p>
          <a:p>
            <a:endParaRPr lang="en-US" sz="2400" b="1" dirty="0"/>
          </a:p>
          <a:p>
            <a:endParaRPr lang="en-US" dirty="0"/>
          </a:p>
        </p:txBody>
      </p:sp>
      <p:sp>
        <p:nvSpPr>
          <p:cNvPr id="14" name="Rounded Rectangle 13"/>
          <p:cNvSpPr/>
          <p:nvPr/>
        </p:nvSpPr>
        <p:spPr>
          <a:xfrm>
            <a:off x="4572000" y="31242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Next</a:t>
            </a:r>
            <a:br>
              <a:rPr lang="en-US" b="1" dirty="0" smtClean="0">
                <a:solidFill>
                  <a:schemeClr val="tx1"/>
                </a:solidFill>
              </a:rPr>
            </a:br>
            <a:r>
              <a:rPr lang="en-US" b="1" dirty="0" smtClean="0">
                <a:solidFill>
                  <a:schemeClr val="tx1"/>
                </a:solidFill>
              </a:rPr>
              <a:t>Workday</a:t>
            </a:r>
            <a:br>
              <a:rPr lang="en-US" b="1" dirty="0" smtClean="0">
                <a:solidFill>
                  <a:schemeClr val="tx1"/>
                </a:solidFill>
              </a:rPr>
            </a:br>
            <a:r>
              <a:rPr lang="en-US" b="1" dirty="0" smtClean="0">
                <a:solidFill>
                  <a:schemeClr val="tx1"/>
                </a:solidFill>
              </a:rPr>
              <a:t>is</a:t>
            </a:r>
            <a:br>
              <a:rPr lang="en-US" b="1" dirty="0" smtClean="0">
                <a:solidFill>
                  <a:schemeClr val="tx1"/>
                </a:solidFill>
              </a:rPr>
            </a:br>
            <a:r>
              <a:rPr lang="en-US" b="1" dirty="0" smtClean="0">
                <a:solidFill>
                  <a:schemeClr val="tx1"/>
                </a:solidFill>
              </a:rPr>
              <a:t>Saturday</a:t>
            </a:r>
            <a:br>
              <a:rPr lang="en-US" b="1" dirty="0" smtClean="0">
                <a:solidFill>
                  <a:schemeClr val="tx1"/>
                </a:solidFill>
              </a:rPr>
            </a:br>
            <a:r>
              <a:rPr lang="en-US" b="1" dirty="0" smtClean="0">
                <a:solidFill>
                  <a:schemeClr val="tx1"/>
                </a:solidFill>
              </a:rPr>
              <a:t>Sept. 30</a:t>
            </a:r>
            <a:br>
              <a:rPr lang="en-US" b="1" dirty="0" smtClean="0">
                <a:solidFill>
                  <a:schemeClr val="tx1"/>
                </a:solidFill>
              </a:rPr>
            </a:br>
            <a:r>
              <a:rPr lang="en-US" b="1" dirty="0" smtClean="0">
                <a:solidFill>
                  <a:schemeClr val="tx1"/>
                </a:solidFill>
              </a:rPr>
              <a:t>8 - 12</a:t>
            </a:r>
            <a:endParaRPr lang="en-US" dirty="0"/>
          </a:p>
        </p:txBody>
      </p:sp>
    </p:spTree>
    <p:custDataLst>
      <p:tags r:id="rId1"/>
    </p:custDataLst>
  </p:cSld>
  <p:clrMapOvr>
    <a:masterClrMapping/>
  </p:clrMapOvr>
  <p:transition advTm="220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12"/>
                                        </p:tgtEl>
                                        <p:attrNameLst>
                                          <p:attrName>style.visibility</p:attrName>
                                        </p:attrNameLst>
                                      </p:cBhvr>
                                      <p:to>
                                        <p:strVal val="visible"/>
                                      </p:to>
                                    </p:set>
                                    <p:anim calcmode="discrete" valueType="clr">
                                      <p:cBhvr override="childStyle">
                                        <p:cTn id="36"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2"/>
                                        </p:tgtEl>
                                        <p:attrNameLst>
                                          <p:attrName>fillcolor</p:attrName>
                                        </p:attrNameLst>
                                      </p:cBhvr>
                                      <p:tavLst>
                                        <p:tav tm="0">
                                          <p:val>
                                            <p:clrVal>
                                              <a:schemeClr val="accent2"/>
                                            </p:clrVal>
                                          </p:val>
                                        </p:tav>
                                        <p:tav tm="50000">
                                          <p:val>
                                            <p:clrVal>
                                              <a:schemeClr val="hlink"/>
                                            </p:clrVal>
                                          </p:val>
                                        </p:tav>
                                      </p:tavLst>
                                    </p:anim>
                                    <p:set>
                                      <p:cBhvr>
                                        <p:cTn id="38" dur="80"/>
                                        <p:tgtEl>
                                          <p:spTgt spid="12"/>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3"/>
                                        </p:tgtEl>
                                        <p:attrNameLst>
                                          <p:attrName>style.visibility</p:attrName>
                                        </p:attrNameLst>
                                      </p:cBhvr>
                                      <p:to>
                                        <p:strVal val="visible"/>
                                      </p:to>
                                    </p:set>
                                    <p:anim calcmode="discrete" valueType="clr">
                                      <p:cBhvr override="childStyle">
                                        <p:cTn id="4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3"/>
                                        </p:tgtEl>
                                        <p:attrNameLst>
                                          <p:attrName>fillcolor</p:attrName>
                                        </p:attrNameLst>
                                      </p:cBhvr>
                                      <p:tavLst>
                                        <p:tav tm="0">
                                          <p:val>
                                            <p:clrVal>
                                              <a:schemeClr val="accent2"/>
                                            </p:clrVal>
                                          </p:val>
                                        </p:tav>
                                        <p:tav tm="50000">
                                          <p:val>
                                            <p:clrVal>
                                              <a:schemeClr val="hlink"/>
                                            </p:clrVal>
                                          </p:val>
                                        </p:tav>
                                      </p:tavLst>
                                    </p:anim>
                                    <p:set>
                                      <p:cBhvr>
                                        <p:cTn id="45"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lbin Machu and Victor Joe Holubec clean potty.JPG"/>
          <p:cNvPicPr>
            <a:picLocks noChangeAspect="1"/>
          </p:cNvPicPr>
          <p:nvPr/>
        </p:nvPicPr>
        <p:blipFill>
          <a:blip r:embed="rId4" cstate="print"/>
          <a:stretch>
            <a:fillRect/>
          </a:stretch>
        </p:blipFill>
        <p:spPr>
          <a:xfrm>
            <a:off x="3842656" y="-43543"/>
            <a:ext cx="5005917" cy="3465286"/>
          </a:xfrm>
          <a:prstGeom prst="rect">
            <a:avLst/>
          </a:prstGeom>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9" name="Picture 8" descr="Marker install group.JPG"/>
          <p:cNvPicPr>
            <a:picLocks noChangeAspect="1"/>
          </p:cNvPicPr>
          <p:nvPr/>
        </p:nvPicPr>
        <p:blipFill>
          <a:blip r:embed="rId5" cstate="print"/>
          <a:stretch>
            <a:fillRect/>
          </a:stretch>
        </p:blipFill>
        <p:spPr>
          <a:xfrm>
            <a:off x="2585470" y="0"/>
            <a:ext cx="2551718" cy="3418114"/>
          </a:xfrm>
          <a:prstGeom prst="rect">
            <a:avLst/>
          </a:prstGeom>
        </p:spPr>
      </p:pic>
      <p:pic>
        <p:nvPicPr>
          <p:cNvPr id="14" name="Picture 13" descr="Albin and Darwin install Historical Cemetery marker.JPG"/>
          <p:cNvPicPr>
            <a:picLocks noChangeAspect="1"/>
          </p:cNvPicPr>
          <p:nvPr/>
        </p:nvPicPr>
        <p:blipFill>
          <a:blip r:embed="rId6" cstate="print"/>
          <a:stretch>
            <a:fillRect/>
          </a:stretch>
        </p:blipFill>
        <p:spPr>
          <a:xfrm>
            <a:off x="6997021" y="0"/>
            <a:ext cx="2154309" cy="3439087"/>
          </a:xfrm>
          <a:prstGeom prst="rect">
            <a:avLst/>
          </a:prstGeom>
        </p:spPr>
      </p:pic>
      <p:pic>
        <p:nvPicPr>
          <p:cNvPr id="16" name="Picture 15" descr="Cross.jpg"/>
          <p:cNvPicPr>
            <a:picLocks noChangeAspect="1"/>
          </p:cNvPicPr>
          <p:nvPr/>
        </p:nvPicPr>
        <p:blipFill>
          <a:blip r:embed="rId7" cstate="print"/>
          <a:stretch>
            <a:fillRect/>
          </a:stretch>
        </p:blipFill>
        <p:spPr>
          <a:xfrm>
            <a:off x="7477196" y="-609599"/>
            <a:ext cx="1895403" cy="4648200"/>
          </a:xfrm>
          <a:prstGeom prst="rect">
            <a:avLst/>
          </a:prstGeom>
        </p:spPr>
      </p:pic>
      <p:pic>
        <p:nvPicPr>
          <p:cNvPr id="11" name="Picture 10" descr="Albin F Machu w his leaf.jpg"/>
          <p:cNvPicPr>
            <a:picLocks noChangeAspect="1"/>
          </p:cNvPicPr>
          <p:nvPr/>
        </p:nvPicPr>
        <p:blipFill>
          <a:blip r:embed="rId8" cstate="print"/>
          <a:stretch>
            <a:fillRect/>
          </a:stretch>
        </p:blipFill>
        <p:spPr>
          <a:xfrm>
            <a:off x="0" y="-152400"/>
            <a:ext cx="2895600" cy="4362366"/>
          </a:xfrm>
          <a:prstGeom prst="rect">
            <a:avLst/>
          </a:prstGeom>
        </p:spPr>
      </p:pic>
      <p:sp>
        <p:nvSpPr>
          <p:cNvPr id="10" name="TextBox 9"/>
          <p:cNvSpPr txBox="1"/>
          <p:nvPr/>
        </p:nvSpPr>
        <p:spPr>
          <a:xfrm>
            <a:off x="-1" y="3429000"/>
            <a:ext cx="9144001" cy="3539430"/>
          </a:xfrm>
          <a:prstGeom prst="rect">
            <a:avLst/>
          </a:prstGeom>
          <a:solidFill>
            <a:schemeClr val="accent3">
              <a:lumMod val="60000"/>
              <a:lumOff val="40000"/>
            </a:schemeClr>
          </a:solidFill>
        </p:spPr>
        <p:txBody>
          <a:bodyPr wrap="square" rtlCol="0">
            <a:spAutoFit/>
          </a:bodyPr>
          <a:lstStyle/>
          <a:p>
            <a:r>
              <a:rPr lang="en-US" sz="2800" b="1" dirty="0" smtClean="0">
                <a:solidFill>
                  <a:srgbClr val="7030A0"/>
                </a:solidFill>
              </a:rPr>
              <a:t>Thank you </a:t>
            </a:r>
            <a:r>
              <a:rPr lang="en-US" sz="3200" b="1" dirty="0" err="1" smtClean="0">
                <a:solidFill>
                  <a:srgbClr val="002060"/>
                </a:solidFill>
              </a:rPr>
              <a:t>Albin</a:t>
            </a:r>
            <a:r>
              <a:rPr lang="en-US" sz="3200" b="1" dirty="0" smtClean="0">
                <a:solidFill>
                  <a:srgbClr val="002060"/>
                </a:solidFill>
              </a:rPr>
              <a:t> F. Machu</a:t>
            </a:r>
            <a:r>
              <a:rPr lang="en-US" sz="2800" b="1" dirty="0">
                <a:solidFill>
                  <a:srgbClr val="002060"/>
                </a:solidFill>
              </a:rPr>
              <a:t> </a:t>
            </a:r>
            <a:r>
              <a:rPr lang="en-US" sz="2800" b="1" dirty="0" smtClean="0">
                <a:solidFill>
                  <a:srgbClr val="7030A0"/>
                </a:solidFill>
              </a:rPr>
              <a:t>for your years of dedicated volunteer service to our family’s historic cemetery.  Your commitment to watering saplings that grew to be beautiful trees, tree trimming, coordinating with City staff and Funeral homes, orchestrating burials, ensuring the potty and lawn cared for, installation of infrastructure, and this list goes on…  Your years of service are an inspiration to us all.</a:t>
            </a:r>
            <a:endParaRPr lang="en-US" sz="2400" b="1" dirty="0" smtClean="0">
              <a:solidFill>
                <a:srgbClr val="7030A0"/>
              </a:solidFill>
            </a:endParaRPr>
          </a:p>
          <a:p>
            <a:r>
              <a:rPr lang="en-US" sz="2400" b="1" dirty="0" smtClean="0">
                <a:solidFill>
                  <a:srgbClr val="7030A0"/>
                </a:solidFill>
              </a:rPr>
              <a:t> </a:t>
            </a:r>
            <a:endParaRPr lang="en-US" sz="2400" b="1" dirty="0">
              <a:solidFill>
                <a:srgbClr val="7030A0"/>
              </a:solidFill>
            </a:endParaRPr>
          </a:p>
        </p:txBody>
      </p:sp>
      <p:pic>
        <p:nvPicPr>
          <p:cNvPr id="15" name="Picture 14" descr="Albin digs hole for cross.JPG"/>
          <p:cNvPicPr>
            <a:picLocks noChangeAspect="1"/>
          </p:cNvPicPr>
          <p:nvPr/>
        </p:nvPicPr>
        <p:blipFill>
          <a:blip r:embed="rId9" cstate="print"/>
          <a:stretch>
            <a:fillRect/>
          </a:stretch>
        </p:blipFill>
        <p:spPr>
          <a:xfrm>
            <a:off x="2604979" y="0"/>
            <a:ext cx="5065093" cy="3418114"/>
          </a:xfrm>
          <a:prstGeom prst="rect">
            <a:avLst/>
          </a:prstGeom>
        </p:spPr>
      </p:pic>
    </p:spTree>
    <p:custDataLst>
      <p:tags r:id="rId1"/>
    </p:custDataLst>
  </p:cSld>
  <p:clrMapOvr>
    <a:masterClrMapping/>
  </p:clrMapOvr>
  <p:transition advTm="543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3000" fill="hold"/>
                                        <p:tgtEl>
                                          <p:spTgt spid="15"/>
                                        </p:tgtEl>
                                        <p:attrNameLst>
                                          <p:attrName>ppt_w</p:attrName>
                                        </p:attrNameLst>
                                      </p:cBhvr>
                                      <p:tavLst>
                                        <p:tav tm="0">
                                          <p:val>
                                            <p:fltVal val="0"/>
                                          </p:val>
                                        </p:tav>
                                        <p:tav tm="100000">
                                          <p:val>
                                            <p:strVal val="#ppt_w"/>
                                          </p:val>
                                        </p:tav>
                                      </p:tavLst>
                                    </p:anim>
                                    <p:anim calcmode="lin" valueType="num">
                                      <p:cBhvr>
                                        <p:cTn id="15" dur="3000" fill="hold"/>
                                        <p:tgtEl>
                                          <p:spTgt spid="15"/>
                                        </p:tgtEl>
                                        <p:attrNameLst>
                                          <p:attrName>ppt_h</p:attrName>
                                        </p:attrNameLst>
                                      </p:cBhvr>
                                      <p:tavLst>
                                        <p:tav tm="0">
                                          <p:val>
                                            <p:fltVal val="0"/>
                                          </p:val>
                                        </p:tav>
                                        <p:tav tm="100000">
                                          <p:val>
                                            <p:strVal val="#ppt_h"/>
                                          </p:val>
                                        </p:tav>
                                      </p:tavLst>
                                    </p:anim>
                                    <p:animEffect transition="in" filter="fade">
                                      <p:cBhvr>
                                        <p:cTn id="16" dur="3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0" fill="hold"/>
                                        <p:tgtEl>
                                          <p:spTgt spid="16"/>
                                        </p:tgtEl>
                                        <p:attrNameLst>
                                          <p:attrName>ppt_x</p:attrName>
                                        </p:attrNameLst>
                                      </p:cBhvr>
                                      <p:tavLst>
                                        <p:tav tm="0">
                                          <p:val>
                                            <p:strVal val="#ppt_x"/>
                                          </p:val>
                                        </p:tav>
                                        <p:tav tm="100000">
                                          <p:val>
                                            <p:strVal val="#ppt_x"/>
                                          </p:val>
                                        </p:tav>
                                      </p:tavLst>
                                    </p:anim>
                                    <p:anim calcmode="lin" valueType="num">
                                      <p:cBhvr additive="base">
                                        <p:cTn id="22"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0" fill="hold"/>
                                        <p:tgtEl>
                                          <p:spTgt spid="11"/>
                                        </p:tgtEl>
                                        <p:attrNameLst>
                                          <p:attrName>ppt_w</p:attrName>
                                        </p:attrNameLst>
                                      </p:cBhvr>
                                      <p:tavLst>
                                        <p:tav tm="0" fmla="#ppt_w*sin(2.5*pi*$)">
                                          <p:val>
                                            <p:fltVal val="0"/>
                                          </p:val>
                                        </p:tav>
                                        <p:tav tm="100000">
                                          <p:val>
                                            <p:fltVal val="1"/>
                                          </p:val>
                                        </p:tav>
                                      </p:tavLst>
                                    </p:anim>
                                    <p:anim calcmode="lin" valueType="num">
                                      <p:cBhvr>
                                        <p:cTn id="28"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52400" y="457200"/>
            <a:ext cx="8839200" cy="55092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b="1" dirty="0"/>
              <a:t>WOULD YOU LIKE A COPY </a:t>
            </a:r>
            <a:br>
              <a:rPr lang="en-US" sz="3200" b="1" dirty="0"/>
            </a:br>
            <a:r>
              <a:rPr lang="en-US" sz="3200" b="1" dirty="0"/>
              <a:t>OF THIS PRESENTATION?</a:t>
            </a:r>
            <a:br>
              <a:rPr lang="en-US" sz="3200" b="1" dirty="0"/>
            </a:br>
            <a:r>
              <a:rPr lang="en-US" sz="3200" b="1" dirty="0"/>
              <a:t/>
            </a:r>
            <a:br>
              <a:rPr lang="en-US" sz="3200" b="1" dirty="0"/>
            </a:br>
            <a:r>
              <a:rPr lang="en-US" sz="3200" b="1" dirty="0"/>
              <a:t>HERE IS A GREAT RESOURCE</a:t>
            </a:r>
            <a:br>
              <a:rPr lang="en-US" sz="3200" b="1" dirty="0"/>
            </a:br>
            <a:r>
              <a:rPr lang="en-US" sz="3200" b="1" dirty="0"/>
              <a:t>FOR INTRODUCING YOUR YOUNGSTERS</a:t>
            </a:r>
            <a:br>
              <a:rPr lang="en-US" sz="3200" b="1" dirty="0"/>
            </a:br>
            <a:r>
              <a:rPr lang="en-US" sz="3200" b="1" dirty="0"/>
              <a:t>(and those new In-Laws)</a:t>
            </a:r>
            <a:br>
              <a:rPr lang="en-US" sz="3200" b="1" dirty="0"/>
            </a:br>
            <a:r>
              <a:rPr lang="en-US" sz="3200" b="1" dirty="0"/>
              <a:t/>
            </a:r>
            <a:br>
              <a:rPr lang="en-US" sz="3200" b="1" dirty="0"/>
            </a:br>
            <a:r>
              <a:rPr lang="en-US" sz="3200" b="1" dirty="0"/>
              <a:t>TO OUR FAMILY HISTORY &amp; ANCESTORS</a:t>
            </a:r>
          </a:p>
          <a:p>
            <a:pPr algn="ctr"/>
            <a:endParaRPr lang="en-US" sz="3200" b="1" dirty="0"/>
          </a:p>
          <a:p>
            <a:pPr algn="ctr"/>
            <a:r>
              <a:rPr lang="en-US" sz="3200" b="1" i="1" dirty="0">
                <a:solidFill>
                  <a:srgbClr val="002060"/>
                </a:solidFill>
              </a:rPr>
              <a:t>View Anytime or Download it at:</a:t>
            </a:r>
          </a:p>
          <a:p>
            <a:pPr algn="ctr"/>
            <a:r>
              <a:rPr lang="en-US" sz="3200" b="1" dirty="0" smtClean="0">
                <a:solidFill>
                  <a:srgbClr val="C00000"/>
                </a:solidFill>
              </a:rPr>
              <a:t>Machu-cemetery.org/Gallery.php</a:t>
            </a:r>
            <a:endParaRPr lang="en-US" sz="3200" dirty="0">
              <a:solidFill>
                <a:srgbClr val="C00000"/>
              </a:solidFill>
            </a:endParaRPr>
          </a:p>
        </p:txBody>
      </p:sp>
      <p:sp>
        <p:nvSpPr>
          <p:cNvPr id="4" name="Explosion 2 3"/>
          <p:cNvSpPr/>
          <p:nvPr/>
        </p:nvSpPr>
        <p:spPr>
          <a:xfrm>
            <a:off x="0" y="0"/>
            <a:ext cx="2514600" cy="259080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Over 40 Archival Photos</a:t>
            </a:r>
          </a:p>
        </p:txBody>
      </p:sp>
    </p:spTree>
    <p:custDataLst>
      <p:tags r:id="rId1"/>
    </p:custDataLst>
  </p:cSld>
  <p:clrMapOvr>
    <a:masterClrMapping/>
  </p:clrMapOvr>
  <p:transition advTm="179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2"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2" end="2"/>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0" fill="hold"/>
                                        <p:tgtEl>
                                          <p:spTgt spid="4"/>
                                        </p:tgtEl>
                                        <p:attrNameLst>
                                          <p:attrName>ppt_w</p:attrName>
                                        </p:attrNameLst>
                                      </p:cBhvr>
                                      <p:tavLst>
                                        <p:tav tm="0" fmla="#ppt_w*sin(2.5*pi*$)">
                                          <p:val>
                                            <p:fltVal val="0"/>
                                          </p:val>
                                        </p:tav>
                                        <p:tav tm="100000">
                                          <p:val>
                                            <p:fltVal val="1"/>
                                          </p:val>
                                        </p:tav>
                                      </p:tavLst>
                                    </p:anim>
                                    <p:anim calcmode="lin" valueType="num">
                                      <p:cBhvr>
                                        <p:cTn id="20"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eslie Loessin mowing cemetery.JPG"/>
          <p:cNvPicPr>
            <a:picLocks noChangeAspect="1"/>
          </p:cNvPicPr>
          <p:nvPr/>
        </p:nvPicPr>
        <p:blipFill>
          <a:blip r:embed="rId3" cstate="print"/>
          <a:stretch>
            <a:fillRect/>
          </a:stretch>
        </p:blipFill>
        <p:spPr>
          <a:xfrm>
            <a:off x="5217105" y="3733800"/>
            <a:ext cx="4073199" cy="3377184"/>
          </a:xfrm>
          <a:prstGeom prst="rect">
            <a:avLst/>
          </a:prstGeom>
        </p:spPr>
      </p:pic>
      <p:pic>
        <p:nvPicPr>
          <p:cNvPr id="16" name="Picture 15" descr="TJ Mikulec mowing cemetery.JPG"/>
          <p:cNvPicPr>
            <a:picLocks noChangeAspect="1"/>
          </p:cNvPicPr>
          <p:nvPr/>
        </p:nvPicPr>
        <p:blipFill>
          <a:blip r:embed="rId4" cstate="print"/>
          <a:stretch>
            <a:fillRect/>
          </a:stretch>
        </p:blipFill>
        <p:spPr>
          <a:xfrm>
            <a:off x="1513564" y="4114800"/>
            <a:ext cx="4094756" cy="2743200"/>
          </a:xfrm>
          <a:prstGeom prst="rect">
            <a:avLst/>
          </a:prstGeom>
        </p:spPr>
      </p:pic>
      <p:pic>
        <p:nvPicPr>
          <p:cNvPr id="14" name="Picture 13" descr="Angie Machu Malicoat mowing cemetery.JPG"/>
          <p:cNvPicPr>
            <a:picLocks noChangeAspect="1"/>
          </p:cNvPicPr>
          <p:nvPr/>
        </p:nvPicPr>
        <p:blipFill>
          <a:blip r:embed="rId5" cstate="print"/>
          <a:stretch>
            <a:fillRect/>
          </a:stretch>
        </p:blipFill>
        <p:spPr>
          <a:xfrm>
            <a:off x="1600200" y="1371600"/>
            <a:ext cx="4230624" cy="2767970"/>
          </a:xfrm>
          <a:prstGeom prst="rect">
            <a:avLst/>
          </a:prstGeom>
        </p:spPr>
      </p:pic>
      <p:pic>
        <p:nvPicPr>
          <p:cNvPr id="2" name="Picture 1" descr="Marker_2.jpg"/>
          <p:cNvPicPr>
            <a:picLocks noChangeAspect="1"/>
          </p:cNvPicPr>
          <p:nvPr/>
        </p:nvPicPr>
        <p:blipFill>
          <a:blip r:embed="rId6"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7"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sp>
        <p:nvSpPr>
          <p:cNvPr id="18" name="TextBox 17"/>
          <p:cNvSpPr txBox="1"/>
          <p:nvPr/>
        </p:nvSpPr>
        <p:spPr>
          <a:xfrm>
            <a:off x="5334000" y="1371600"/>
            <a:ext cx="3810000" cy="2523768"/>
          </a:xfrm>
          <a:prstGeom prst="rect">
            <a:avLst/>
          </a:prstGeom>
          <a:solidFill>
            <a:schemeClr val="bg1"/>
          </a:solidFill>
        </p:spPr>
        <p:txBody>
          <a:bodyPr wrap="square" rtlCol="0">
            <a:spAutoFit/>
          </a:bodyPr>
          <a:lstStyle/>
          <a:p>
            <a:r>
              <a:rPr lang="en-US" sz="2800" b="1" dirty="0">
                <a:solidFill>
                  <a:srgbClr val="C00000"/>
                </a:solidFill>
              </a:rPr>
              <a:t>On the Riding Mowers:</a:t>
            </a:r>
            <a:br>
              <a:rPr lang="en-US" sz="2800" b="1" dirty="0">
                <a:solidFill>
                  <a:srgbClr val="C00000"/>
                </a:solidFill>
              </a:rPr>
            </a:br>
            <a:endParaRPr lang="en-US" sz="2800" b="1" dirty="0">
              <a:solidFill>
                <a:srgbClr val="C00000"/>
              </a:solidFill>
            </a:endParaRPr>
          </a:p>
          <a:p>
            <a:r>
              <a:rPr lang="en-US" sz="2800" b="1" dirty="0">
                <a:solidFill>
                  <a:srgbClr val="C00000"/>
                </a:solidFill>
              </a:rPr>
              <a:t>Angie </a:t>
            </a:r>
            <a:r>
              <a:rPr lang="en-US" sz="2800" b="1" dirty="0" err="1" smtClean="0">
                <a:solidFill>
                  <a:srgbClr val="C00000"/>
                </a:solidFill>
              </a:rPr>
              <a:t>Malicoat</a:t>
            </a:r>
            <a:r>
              <a:rPr lang="en-US" sz="2800" b="1" dirty="0">
                <a:solidFill>
                  <a:srgbClr val="C00000"/>
                </a:solidFill>
              </a:rPr>
              <a:t/>
            </a:r>
            <a:br>
              <a:rPr lang="en-US" sz="2800" b="1" dirty="0">
                <a:solidFill>
                  <a:srgbClr val="C00000"/>
                </a:solidFill>
              </a:rPr>
            </a:br>
            <a:r>
              <a:rPr lang="en-US" sz="2800" b="1" dirty="0">
                <a:solidFill>
                  <a:srgbClr val="C00000"/>
                </a:solidFill>
              </a:rPr>
              <a:t>T. J. </a:t>
            </a:r>
            <a:r>
              <a:rPr lang="en-US" sz="2800" b="1" dirty="0" err="1">
                <a:solidFill>
                  <a:srgbClr val="C00000"/>
                </a:solidFill>
              </a:rPr>
              <a:t>Mikulec</a:t>
            </a:r>
            <a:r>
              <a:rPr lang="en-US" sz="2800" b="1" dirty="0">
                <a:solidFill>
                  <a:srgbClr val="C00000"/>
                </a:solidFill>
              </a:rPr>
              <a:t/>
            </a:r>
            <a:br>
              <a:rPr lang="en-US" sz="2800" b="1" dirty="0">
                <a:solidFill>
                  <a:srgbClr val="C00000"/>
                </a:solidFill>
              </a:rPr>
            </a:br>
            <a:r>
              <a:rPr lang="en-US" sz="2800" b="1" dirty="0">
                <a:solidFill>
                  <a:srgbClr val="C00000"/>
                </a:solidFill>
              </a:rPr>
              <a:t>Leslie </a:t>
            </a:r>
            <a:r>
              <a:rPr lang="en-US" sz="2800" b="1" dirty="0" err="1">
                <a:solidFill>
                  <a:srgbClr val="C00000"/>
                </a:solidFill>
              </a:rPr>
              <a:t>Loessin</a:t>
            </a:r>
            <a:endParaRPr lang="en-US" dirty="0">
              <a:solidFill>
                <a:srgbClr val="C00000"/>
              </a:solidFill>
            </a:endParaRPr>
          </a:p>
          <a:p>
            <a:endParaRPr lang="en-US" dirty="0"/>
          </a:p>
        </p:txBody>
      </p:sp>
      <p:sp>
        <p:nvSpPr>
          <p:cNvPr id="11" name="Rounded Rectangle 10"/>
          <p:cNvSpPr/>
          <p:nvPr/>
        </p:nvSpPr>
        <p:spPr>
          <a:xfrm>
            <a:off x="7620000" y="27432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Next</a:t>
            </a:r>
            <a:br>
              <a:rPr lang="en-US" b="1" dirty="0" smtClean="0">
                <a:solidFill>
                  <a:schemeClr val="tx1"/>
                </a:solidFill>
              </a:rPr>
            </a:br>
            <a:r>
              <a:rPr lang="en-US" b="1" dirty="0" smtClean="0">
                <a:solidFill>
                  <a:schemeClr val="tx1"/>
                </a:solidFill>
              </a:rPr>
              <a:t>Workday</a:t>
            </a:r>
            <a:br>
              <a:rPr lang="en-US" b="1" dirty="0" smtClean="0">
                <a:solidFill>
                  <a:schemeClr val="tx1"/>
                </a:solidFill>
              </a:rPr>
            </a:br>
            <a:r>
              <a:rPr lang="en-US" b="1" dirty="0" smtClean="0">
                <a:solidFill>
                  <a:schemeClr val="tx1"/>
                </a:solidFill>
              </a:rPr>
              <a:t>is</a:t>
            </a:r>
            <a:br>
              <a:rPr lang="en-US" b="1" dirty="0" smtClean="0">
                <a:solidFill>
                  <a:schemeClr val="tx1"/>
                </a:solidFill>
              </a:rPr>
            </a:br>
            <a:r>
              <a:rPr lang="en-US" b="1" dirty="0" smtClean="0">
                <a:solidFill>
                  <a:schemeClr val="tx1"/>
                </a:solidFill>
              </a:rPr>
              <a:t>Saturday</a:t>
            </a:r>
            <a:br>
              <a:rPr lang="en-US" b="1" dirty="0" smtClean="0">
                <a:solidFill>
                  <a:schemeClr val="tx1"/>
                </a:solidFill>
              </a:rPr>
            </a:br>
            <a:r>
              <a:rPr lang="en-US" b="1" dirty="0" smtClean="0">
                <a:solidFill>
                  <a:schemeClr val="tx1"/>
                </a:solidFill>
              </a:rPr>
              <a:t>Sept. 30</a:t>
            </a:r>
            <a:br>
              <a:rPr lang="en-US" b="1" dirty="0" smtClean="0">
                <a:solidFill>
                  <a:schemeClr val="tx1"/>
                </a:solidFill>
              </a:rPr>
            </a:br>
            <a:r>
              <a:rPr lang="en-US" b="1" dirty="0" smtClean="0">
                <a:solidFill>
                  <a:schemeClr val="tx1"/>
                </a:solidFill>
              </a:rPr>
              <a:t>8 - 12</a:t>
            </a:r>
            <a:endParaRPr lang="en-US" dirty="0"/>
          </a:p>
        </p:txBody>
      </p:sp>
    </p:spTree>
    <p:custDataLst>
      <p:tags r:id="rId1"/>
    </p:custDataLst>
  </p:cSld>
  <p:clrMapOvr>
    <a:masterClrMapping/>
  </p:clrMapOvr>
  <p:transition advTm="2940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8"/>
                                        </p:tgtEl>
                                        <p:attrNameLst>
                                          <p:attrName>style.visibility</p:attrName>
                                        </p:attrNameLst>
                                      </p:cBhvr>
                                      <p:to>
                                        <p:strVal val="visible"/>
                                      </p:to>
                                    </p:set>
                                    <p:anim calcmode="discrete" valueType="clr">
                                      <p:cBhvr override="childStyle">
                                        <p:cTn id="43"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8"/>
                                        </p:tgtEl>
                                        <p:attrNameLst>
                                          <p:attrName>fillcolor</p:attrName>
                                        </p:attrNameLst>
                                      </p:cBhvr>
                                      <p:tavLst>
                                        <p:tav tm="0">
                                          <p:val>
                                            <p:clrVal>
                                              <a:schemeClr val="accent2"/>
                                            </p:clrVal>
                                          </p:val>
                                        </p:tav>
                                        <p:tav tm="50000">
                                          <p:val>
                                            <p:clrVal>
                                              <a:schemeClr val="hlink"/>
                                            </p:clrVal>
                                          </p:val>
                                        </p:tav>
                                      </p:tavLst>
                                    </p:anim>
                                    <p:set>
                                      <p:cBhvr>
                                        <p:cTn id="45"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381000" y="2971800"/>
            <a:ext cx="8229600" cy="1752600"/>
          </a:xfrm>
        </p:spPr>
        <p:txBody>
          <a:bodyPr>
            <a:normAutofit fontScale="92500" lnSpcReduction="10000"/>
          </a:bodyPr>
          <a:lstStyle/>
          <a:p>
            <a:r>
              <a:rPr lang="en-US" b="1" dirty="0">
                <a:solidFill>
                  <a:srgbClr val="FFC000"/>
                </a:solidFill>
              </a:rPr>
              <a:t>The Machu Family originated in </a:t>
            </a:r>
            <a:r>
              <a:rPr lang="en-US" b="1" dirty="0" err="1">
                <a:solidFill>
                  <a:srgbClr val="FFC000"/>
                </a:solidFill>
              </a:rPr>
              <a:t>Seninka</a:t>
            </a:r>
            <a:r>
              <a:rPr lang="en-US" b="1" dirty="0">
                <a:solidFill>
                  <a:srgbClr val="FFC000"/>
                </a:solidFill>
              </a:rPr>
              <a:t>,</a:t>
            </a:r>
            <a:r>
              <a:rPr lang="en-US" dirty="0">
                <a:solidFill>
                  <a:srgbClr val="FFC000"/>
                </a:solidFill>
              </a:rPr>
              <a:t/>
            </a:r>
            <a:br>
              <a:rPr lang="en-US" dirty="0">
                <a:solidFill>
                  <a:srgbClr val="FFC000"/>
                </a:solidFill>
              </a:rPr>
            </a:br>
            <a:r>
              <a:rPr lang="en-US" dirty="0">
                <a:solidFill>
                  <a:schemeClr val="bg1"/>
                </a:solidFill>
              </a:rPr>
              <a:t>a short distance south of </a:t>
            </a:r>
            <a:r>
              <a:rPr lang="en-US" b="1" dirty="0" err="1">
                <a:solidFill>
                  <a:srgbClr val="FFC000"/>
                </a:solidFill>
              </a:rPr>
              <a:t>Vsetin</a:t>
            </a:r>
            <a:r>
              <a:rPr lang="en-US" dirty="0">
                <a:solidFill>
                  <a:schemeClr val="bg1"/>
                </a:solidFill>
              </a:rPr>
              <a:t> </a:t>
            </a:r>
            <a:br>
              <a:rPr lang="en-US" dirty="0">
                <a:solidFill>
                  <a:schemeClr val="bg1"/>
                </a:solidFill>
              </a:rPr>
            </a:br>
            <a:r>
              <a:rPr lang="en-US" dirty="0">
                <a:solidFill>
                  <a:schemeClr val="bg1"/>
                </a:solidFill>
              </a:rPr>
              <a:t>in the eastern, </a:t>
            </a:r>
            <a:r>
              <a:rPr lang="en-US" b="1" dirty="0">
                <a:solidFill>
                  <a:srgbClr val="FFC000"/>
                </a:solidFill>
              </a:rPr>
              <a:t>Moravian region </a:t>
            </a:r>
            <a:r>
              <a:rPr lang="en-US" dirty="0">
                <a:solidFill>
                  <a:schemeClr val="bg1"/>
                </a:solidFill>
              </a:rPr>
              <a:t>of today’s </a:t>
            </a:r>
            <a:r>
              <a:rPr lang="en-US" b="1" dirty="0">
                <a:solidFill>
                  <a:srgbClr val="FFC000"/>
                </a:solidFill>
              </a:rPr>
              <a:t/>
            </a:r>
            <a:br>
              <a:rPr lang="en-US" b="1" dirty="0">
                <a:solidFill>
                  <a:srgbClr val="FFC000"/>
                </a:solidFill>
              </a:rPr>
            </a:br>
            <a:r>
              <a:rPr lang="en-US" b="1" dirty="0">
                <a:solidFill>
                  <a:srgbClr val="FFC000"/>
                </a:solidFill>
              </a:rPr>
              <a:t>Czech Republic </a:t>
            </a:r>
            <a:r>
              <a:rPr lang="en-US" i="1" dirty="0">
                <a:solidFill>
                  <a:schemeClr val="bg1"/>
                </a:solidFill>
              </a:rPr>
              <a:t>(or, </a:t>
            </a:r>
            <a:r>
              <a:rPr lang="en-US" i="1" dirty="0" err="1">
                <a:solidFill>
                  <a:schemeClr val="bg1"/>
                </a:solidFill>
              </a:rPr>
              <a:t>Czechia</a:t>
            </a:r>
            <a:r>
              <a:rPr lang="en-US" i="1" dirty="0">
                <a:solidFill>
                  <a:schemeClr val="bg1"/>
                </a:solidFill>
              </a:rPr>
              <a:t>).</a:t>
            </a:r>
          </a:p>
        </p:txBody>
      </p:sp>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p:nvPr/>
        </p:nvGrpSpPr>
        <p:grpSpPr>
          <a:xfrm>
            <a:off x="0" y="0"/>
            <a:ext cx="3048000" cy="30480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1030" name="Picture 6" descr="https://blogger.googleusercontent.com/img/b/R29vZ2xl/AVvXsEgje0eB1HYj0AqdkVPFEJDDI2oCJw4a-A8kSmQLSxBE0DzPy-otzEgynnfOQo3dRNqMaKnC5J2zlsoE_WHhTBoWeGNM2bH7r6cY2kTeNsiVDqTahFkYGuI_Nrah7x5PLGyZVb05TDeaEw1dcaB-2_hK0w0eqyf9xnSAYPwSyUy0Qkb5pApZ4soJSaLq/s253/Vsetin%20location.jpg"/>
          <p:cNvPicPr>
            <a:picLocks noChangeAspect="1" noChangeArrowheads="1"/>
          </p:cNvPicPr>
          <p:nvPr/>
        </p:nvPicPr>
        <p:blipFill>
          <a:blip r:embed="rId4" cstate="print"/>
          <a:srcRect/>
          <a:stretch>
            <a:fillRect/>
          </a:stretch>
        </p:blipFill>
        <p:spPr bwMode="auto">
          <a:xfrm>
            <a:off x="4114800" y="228600"/>
            <a:ext cx="4808275" cy="2641700"/>
          </a:xfrm>
          <a:prstGeom prst="rect">
            <a:avLst/>
          </a:prstGeom>
          <a:noFill/>
        </p:spPr>
      </p:pic>
      <p:pic>
        <p:nvPicPr>
          <p:cNvPr id="1032" name="Picture 8" descr="Czech Flag colors - meaning and history - Czech Republic"/>
          <p:cNvPicPr>
            <a:picLocks noChangeAspect="1" noChangeArrowheads="1"/>
          </p:cNvPicPr>
          <p:nvPr/>
        </p:nvPicPr>
        <p:blipFill>
          <a:blip r:embed="rId5" cstate="print"/>
          <a:srcRect/>
          <a:stretch>
            <a:fillRect/>
          </a:stretch>
        </p:blipFill>
        <p:spPr bwMode="auto">
          <a:xfrm>
            <a:off x="2590800" y="4694633"/>
            <a:ext cx="3810000" cy="2163367"/>
          </a:xfrm>
          <a:prstGeom prst="rect">
            <a:avLst/>
          </a:prstGeom>
          <a:noFill/>
        </p:spPr>
      </p:pic>
    </p:spTree>
    <p:custDataLst>
      <p:tags r:id="rId1"/>
    </p:custDataLst>
  </p:cSld>
  <p:clrMapOvr>
    <a:masterClrMapping/>
  </p:clrMapOvr>
  <p:transition advTm="171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heckerboard(across)">
                                      <p:cBhvr>
                                        <p:cTn id="19"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rry and Angie working at cemetery.jpg"/>
          <p:cNvPicPr>
            <a:picLocks noChangeAspect="1"/>
          </p:cNvPicPr>
          <p:nvPr/>
        </p:nvPicPr>
        <p:blipFill>
          <a:blip r:embed="rId3" cstate="print"/>
          <a:stretch>
            <a:fillRect/>
          </a:stretch>
        </p:blipFill>
        <p:spPr>
          <a:xfrm>
            <a:off x="2438400" y="1371600"/>
            <a:ext cx="4267200" cy="5715000"/>
          </a:xfrm>
          <a:prstGeom prst="rect">
            <a:avLst/>
          </a:prstGeom>
        </p:spPr>
      </p:pic>
      <p:pic>
        <p:nvPicPr>
          <p:cNvPr id="2" name="Picture 1" descr="Marker_2.jpg"/>
          <p:cNvPicPr>
            <a:picLocks noChangeAspect="1"/>
          </p:cNvPicPr>
          <p:nvPr/>
        </p:nvPicPr>
        <p:blipFill>
          <a:blip r:embed="rId4"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5"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pic>
        <p:nvPicPr>
          <p:cNvPr id="12" name="Picture 11" descr="Angie and Marvin trimming trees.JPG"/>
          <p:cNvPicPr>
            <a:picLocks noChangeAspect="1"/>
          </p:cNvPicPr>
          <p:nvPr/>
        </p:nvPicPr>
        <p:blipFill>
          <a:blip r:embed="rId6" cstate="print"/>
          <a:stretch>
            <a:fillRect/>
          </a:stretch>
        </p:blipFill>
        <p:spPr>
          <a:xfrm>
            <a:off x="6019800" y="1371600"/>
            <a:ext cx="3124200" cy="2831464"/>
          </a:xfrm>
          <a:prstGeom prst="rect">
            <a:avLst/>
          </a:prstGeom>
        </p:spPr>
      </p:pic>
      <p:sp>
        <p:nvSpPr>
          <p:cNvPr id="13" name="TextBox 12"/>
          <p:cNvSpPr txBox="1"/>
          <p:nvPr/>
        </p:nvSpPr>
        <p:spPr>
          <a:xfrm>
            <a:off x="6019800" y="4191000"/>
            <a:ext cx="3124200" cy="3046988"/>
          </a:xfrm>
          <a:prstGeom prst="rect">
            <a:avLst/>
          </a:prstGeom>
          <a:solidFill>
            <a:schemeClr val="bg1"/>
          </a:solidFill>
        </p:spPr>
        <p:txBody>
          <a:bodyPr wrap="square" rtlCol="0">
            <a:spAutoFit/>
          </a:bodyPr>
          <a:lstStyle/>
          <a:p>
            <a:r>
              <a:rPr lang="en-US" sz="2400" b="1" dirty="0" smtClean="0">
                <a:solidFill>
                  <a:srgbClr val="002060"/>
                </a:solidFill>
              </a:rPr>
              <a:t>Angie </a:t>
            </a:r>
            <a:r>
              <a:rPr lang="en-US" sz="2400" b="1" dirty="0" err="1" smtClean="0">
                <a:solidFill>
                  <a:srgbClr val="002060"/>
                </a:solidFill>
              </a:rPr>
              <a:t>Malicoat</a:t>
            </a:r>
            <a:r>
              <a:rPr lang="en-US" sz="2400" b="1" dirty="0" smtClean="0">
                <a:solidFill>
                  <a:srgbClr val="002060"/>
                </a:solidFill>
              </a:rPr>
              <a:t> </a:t>
            </a:r>
            <a:r>
              <a:rPr lang="en-US" sz="2400" b="1" dirty="0" smtClean="0"/>
              <a:t>regularly volunteers on Cemetery Workdays, here with brother </a:t>
            </a:r>
            <a:r>
              <a:rPr lang="en-US" sz="2400" b="1" dirty="0" smtClean="0">
                <a:solidFill>
                  <a:srgbClr val="002060"/>
                </a:solidFill>
              </a:rPr>
              <a:t>Marvin Machu </a:t>
            </a:r>
            <a:r>
              <a:rPr lang="en-US" sz="2400" b="1" dirty="0" smtClean="0"/>
              <a:t>and nephew </a:t>
            </a:r>
            <a:r>
              <a:rPr lang="en-US" sz="2400" b="1" dirty="0" smtClean="0">
                <a:solidFill>
                  <a:srgbClr val="002060"/>
                </a:solidFill>
              </a:rPr>
              <a:t>Terry </a:t>
            </a:r>
            <a:r>
              <a:rPr lang="en-US" sz="2400" b="1" dirty="0" err="1" smtClean="0">
                <a:solidFill>
                  <a:srgbClr val="002060"/>
                </a:solidFill>
              </a:rPr>
              <a:t>Loessin</a:t>
            </a:r>
            <a:endParaRPr lang="en-US" sz="2400" b="1" dirty="0" smtClean="0">
              <a:solidFill>
                <a:srgbClr val="002060"/>
              </a:solidFill>
            </a:endParaRPr>
          </a:p>
          <a:p>
            <a:r>
              <a:rPr lang="en-US" sz="2400" b="1" dirty="0" smtClean="0"/>
              <a:t>loves pushing mower!</a:t>
            </a:r>
          </a:p>
          <a:p>
            <a:endParaRPr lang="en-US" sz="2400" b="1" dirty="0"/>
          </a:p>
        </p:txBody>
      </p:sp>
      <p:sp>
        <p:nvSpPr>
          <p:cNvPr id="10" name="Rounded Rectangle 9"/>
          <p:cNvSpPr/>
          <p:nvPr/>
        </p:nvSpPr>
        <p:spPr>
          <a:xfrm>
            <a:off x="2743200" y="13716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Next</a:t>
            </a:r>
            <a:br>
              <a:rPr lang="en-US" b="1" dirty="0" smtClean="0">
                <a:solidFill>
                  <a:schemeClr val="tx1"/>
                </a:solidFill>
              </a:rPr>
            </a:br>
            <a:r>
              <a:rPr lang="en-US" b="1" dirty="0" smtClean="0">
                <a:solidFill>
                  <a:schemeClr val="tx1"/>
                </a:solidFill>
              </a:rPr>
              <a:t>Workday</a:t>
            </a:r>
            <a:br>
              <a:rPr lang="en-US" b="1" dirty="0" smtClean="0">
                <a:solidFill>
                  <a:schemeClr val="tx1"/>
                </a:solidFill>
              </a:rPr>
            </a:br>
            <a:r>
              <a:rPr lang="en-US" b="1" dirty="0" smtClean="0">
                <a:solidFill>
                  <a:schemeClr val="tx1"/>
                </a:solidFill>
              </a:rPr>
              <a:t>is</a:t>
            </a:r>
            <a:br>
              <a:rPr lang="en-US" b="1" dirty="0" smtClean="0">
                <a:solidFill>
                  <a:schemeClr val="tx1"/>
                </a:solidFill>
              </a:rPr>
            </a:br>
            <a:r>
              <a:rPr lang="en-US" b="1" dirty="0" smtClean="0">
                <a:solidFill>
                  <a:schemeClr val="tx1"/>
                </a:solidFill>
              </a:rPr>
              <a:t>Saturday</a:t>
            </a:r>
            <a:br>
              <a:rPr lang="en-US" b="1" dirty="0" smtClean="0">
                <a:solidFill>
                  <a:schemeClr val="tx1"/>
                </a:solidFill>
              </a:rPr>
            </a:br>
            <a:r>
              <a:rPr lang="en-US" b="1" dirty="0" smtClean="0">
                <a:solidFill>
                  <a:schemeClr val="tx1"/>
                </a:solidFill>
              </a:rPr>
              <a:t>Sept. 30</a:t>
            </a:r>
            <a:br>
              <a:rPr lang="en-US" b="1" dirty="0" smtClean="0">
                <a:solidFill>
                  <a:schemeClr val="tx1"/>
                </a:solidFill>
              </a:rPr>
            </a:br>
            <a:r>
              <a:rPr lang="en-US" b="1" dirty="0" smtClean="0">
                <a:solidFill>
                  <a:schemeClr val="tx1"/>
                </a:solidFill>
              </a:rPr>
              <a:t>8 - 12</a:t>
            </a:r>
            <a:endParaRPr lang="en-US" dirty="0"/>
          </a:p>
        </p:txBody>
      </p:sp>
    </p:spTree>
    <p:custDataLst>
      <p:tags r:id="rId1"/>
    </p:custDataLst>
  </p:cSld>
  <p:clrMapOvr>
    <a:masterClrMapping/>
  </p:clrMapOvr>
  <p:transition advTm="202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3"/>
                                        </p:tgtEl>
                                        <p:attrNameLst>
                                          <p:attrName>style.visibility</p:attrName>
                                        </p:attrNameLst>
                                      </p:cBhvr>
                                      <p:to>
                                        <p:strVal val="visible"/>
                                      </p:to>
                                    </p:set>
                                    <p:anim calcmode="discrete" valueType="clr">
                                      <p:cBhvr override="childStyle">
                                        <p:cTn id="2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3"/>
                                        </p:tgtEl>
                                        <p:attrNameLst>
                                          <p:attrName>fillcolor</p:attrName>
                                        </p:attrNameLst>
                                      </p:cBhvr>
                                      <p:tavLst>
                                        <p:tav tm="0">
                                          <p:val>
                                            <p:clrVal>
                                              <a:schemeClr val="accent2"/>
                                            </p:clrVal>
                                          </p:val>
                                        </p:tav>
                                        <p:tav tm="50000">
                                          <p:val>
                                            <p:clrVal>
                                              <a:schemeClr val="hlink"/>
                                            </p:clrVal>
                                          </p:val>
                                        </p:tav>
                                      </p:tavLst>
                                    </p:anim>
                                    <p:set>
                                      <p:cBhvr>
                                        <p:cTn id="24"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4"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pic>
        <p:nvPicPr>
          <p:cNvPr id="10" name="Picture 9" descr="Sandy Machu Strmiska mowing.JPG"/>
          <p:cNvPicPr>
            <a:picLocks noChangeAspect="1"/>
          </p:cNvPicPr>
          <p:nvPr/>
        </p:nvPicPr>
        <p:blipFill>
          <a:blip r:embed="rId5" cstate="print"/>
          <a:stretch>
            <a:fillRect/>
          </a:stretch>
        </p:blipFill>
        <p:spPr>
          <a:xfrm>
            <a:off x="2576732" y="1407941"/>
            <a:ext cx="3276601" cy="3335906"/>
          </a:xfrm>
          <a:prstGeom prst="rect">
            <a:avLst/>
          </a:prstGeom>
        </p:spPr>
      </p:pic>
      <p:sp>
        <p:nvSpPr>
          <p:cNvPr id="13" name="TextBox 12"/>
          <p:cNvSpPr txBox="1"/>
          <p:nvPr/>
        </p:nvSpPr>
        <p:spPr>
          <a:xfrm>
            <a:off x="5848643" y="1463040"/>
            <a:ext cx="3200400" cy="1569660"/>
          </a:xfrm>
          <a:prstGeom prst="rect">
            <a:avLst/>
          </a:prstGeom>
          <a:solidFill>
            <a:schemeClr val="bg1"/>
          </a:solidFill>
        </p:spPr>
        <p:txBody>
          <a:bodyPr wrap="square" rtlCol="0">
            <a:spAutoFit/>
          </a:bodyPr>
          <a:lstStyle/>
          <a:p>
            <a:r>
              <a:rPr lang="en-US" sz="2400" b="1" i="1" dirty="0" smtClean="0">
                <a:solidFill>
                  <a:srgbClr val="00B050"/>
                </a:solidFill>
              </a:rPr>
              <a:t>Left:  </a:t>
            </a:r>
            <a:r>
              <a:rPr lang="en-US" sz="2400" b="1" dirty="0" smtClean="0">
                <a:solidFill>
                  <a:srgbClr val="00B050"/>
                </a:solidFill>
              </a:rPr>
              <a:t>Machu Cemetery Association President </a:t>
            </a:r>
            <a:r>
              <a:rPr lang="en-US" sz="2400" b="1" dirty="0" smtClean="0">
                <a:solidFill>
                  <a:srgbClr val="006600"/>
                </a:solidFill>
              </a:rPr>
              <a:t>Sandra </a:t>
            </a:r>
            <a:r>
              <a:rPr lang="en-US" sz="2400" b="1" dirty="0" err="1" smtClean="0">
                <a:solidFill>
                  <a:srgbClr val="006600"/>
                </a:solidFill>
              </a:rPr>
              <a:t>Strmiska</a:t>
            </a:r>
            <a:r>
              <a:rPr lang="en-US" sz="2400" b="1" dirty="0" smtClean="0">
                <a:solidFill>
                  <a:srgbClr val="006600"/>
                </a:solidFill>
              </a:rPr>
              <a:t> </a:t>
            </a:r>
            <a:br>
              <a:rPr lang="en-US" sz="2400" b="1" dirty="0" smtClean="0">
                <a:solidFill>
                  <a:srgbClr val="006600"/>
                </a:solidFill>
              </a:rPr>
            </a:br>
            <a:r>
              <a:rPr lang="en-US" sz="2400" b="1" dirty="0" smtClean="0">
                <a:solidFill>
                  <a:srgbClr val="00B050"/>
                </a:solidFill>
              </a:rPr>
              <a:t>giving it her all!</a:t>
            </a:r>
            <a:endParaRPr lang="en-US" sz="2400" b="1" dirty="0">
              <a:solidFill>
                <a:srgbClr val="00B050"/>
              </a:solidFill>
            </a:endParaRPr>
          </a:p>
        </p:txBody>
      </p:sp>
      <p:pic>
        <p:nvPicPr>
          <p:cNvPr id="11" name="Picture 10" descr="Sharon mowing at cemetery.jpg"/>
          <p:cNvPicPr>
            <a:picLocks noChangeAspect="1"/>
          </p:cNvPicPr>
          <p:nvPr/>
        </p:nvPicPr>
        <p:blipFill>
          <a:blip r:embed="rId6" cstate="print"/>
          <a:stretch>
            <a:fillRect/>
          </a:stretch>
        </p:blipFill>
        <p:spPr>
          <a:xfrm>
            <a:off x="6281237" y="3048000"/>
            <a:ext cx="2862762" cy="3810000"/>
          </a:xfrm>
          <a:prstGeom prst="rect">
            <a:avLst/>
          </a:prstGeom>
        </p:spPr>
      </p:pic>
      <p:sp>
        <p:nvSpPr>
          <p:cNvPr id="12" name="TextBox 11"/>
          <p:cNvSpPr txBox="1"/>
          <p:nvPr/>
        </p:nvSpPr>
        <p:spPr>
          <a:xfrm>
            <a:off x="2590800" y="5029200"/>
            <a:ext cx="3429000" cy="1569660"/>
          </a:xfrm>
          <a:prstGeom prst="rect">
            <a:avLst/>
          </a:prstGeom>
          <a:solidFill>
            <a:schemeClr val="bg1"/>
          </a:solidFill>
        </p:spPr>
        <p:txBody>
          <a:bodyPr wrap="square" rtlCol="0">
            <a:spAutoFit/>
          </a:bodyPr>
          <a:lstStyle/>
          <a:p>
            <a:pPr algn="r"/>
            <a:r>
              <a:rPr lang="en-US" sz="2400" b="1" i="1" dirty="0" smtClean="0">
                <a:solidFill>
                  <a:srgbClr val="00B050"/>
                </a:solidFill>
              </a:rPr>
              <a:t>Right:  </a:t>
            </a:r>
            <a:br>
              <a:rPr lang="en-US" sz="2400" b="1" i="1" dirty="0" smtClean="0">
                <a:solidFill>
                  <a:srgbClr val="00B050"/>
                </a:solidFill>
              </a:rPr>
            </a:br>
            <a:r>
              <a:rPr lang="en-US" sz="2400" b="1" dirty="0" smtClean="0">
                <a:solidFill>
                  <a:srgbClr val="006600"/>
                </a:solidFill>
              </a:rPr>
              <a:t>Sharon </a:t>
            </a:r>
            <a:r>
              <a:rPr lang="en-US" sz="2400" b="1" dirty="0" err="1" smtClean="0">
                <a:solidFill>
                  <a:srgbClr val="006600"/>
                </a:solidFill>
              </a:rPr>
              <a:t>Mikulec</a:t>
            </a:r>
            <a:r>
              <a:rPr lang="en-US" sz="2400" b="1" dirty="0" smtClean="0">
                <a:solidFill>
                  <a:srgbClr val="006600"/>
                </a:solidFill>
              </a:rPr>
              <a:t> </a:t>
            </a:r>
            <a:br>
              <a:rPr lang="en-US" sz="2400" b="1" dirty="0" smtClean="0">
                <a:solidFill>
                  <a:srgbClr val="006600"/>
                </a:solidFill>
              </a:rPr>
            </a:br>
            <a:r>
              <a:rPr lang="en-US" sz="2400" b="1" dirty="0" smtClean="0">
                <a:solidFill>
                  <a:srgbClr val="00B050"/>
                </a:solidFill>
              </a:rPr>
              <a:t>wielding a </a:t>
            </a:r>
            <a:r>
              <a:rPr lang="en-US" sz="2400" b="1" dirty="0" err="1" smtClean="0">
                <a:solidFill>
                  <a:srgbClr val="00B050"/>
                </a:solidFill>
              </a:rPr>
              <a:t>weedeater</a:t>
            </a:r>
            <a:r>
              <a:rPr lang="en-US" sz="2400" b="1" dirty="0" smtClean="0">
                <a:solidFill>
                  <a:srgbClr val="00B050"/>
                </a:solidFill>
              </a:rPr>
              <a:t> and making it all pretty!</a:t>
            </a:r>
            <a:endParaRPr lang="en-US" sz="2400" b="1" dirty="0">
              <a:solidFill>
                <a:srgbClr val="00B050"/>
              </a:solidFill>
            </a:endParaRPr>
          </a:p>
        </p:txBody>
      </p:sp>
      <p:sp>
        <p:nvSpPr>
          <p:cNvPr id="14" name="Rounded Rectangle 13"/>
          <p:cNvSpPr/>
          <p:nvPr/>
        </p:nvSpPr>
        <p:spPr>
          <a:xfrm>
            <a:off x="4495800" y="13716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Next</a:t>
            </a:r>
            <a:br>
              <a:rPr lang="en-US" b="1" dirty="0" smtClean="0">
                <a:solidFill>
                  <a:schemeClr val="tx1"/>
                </a:solidFill>
              </a:rPr>
            </a:br>
            <a:r>
              <a:rPr lang="en-US" b="1" dirty="0" smtClean="0">
                <a:solidFill>
                  <a:schemeClr val="tx1"/>
                </a:solidFill>
              </a:rPr>
              <a:t>Workday</a:t>
            </a:r>
            <a:br>
              <a:rPr lang="en-US" b="1" dirty="0" smtClean="0">
                <a:solidFill>
                  <a:schemeClr val="tx1"/>
                </a:solidFill>
              </a:rPr>
            </a:br>
            <a:r>
              <a:rPr lang="en-US" b="1" dirty="0" smtClean="0">
                <a:solidFill>
                  <a:schemeClr val="tx1"/>
                </a:solidFill>
              </a:rPr>
              <a:t>is</a:t>
            </a:r>
            <a:br>
              <a:rPr lang="en-US" b="1" dirty="0" smtClean="0">
                <a:solidFill>
                  <a:schemeClr val="tx1"/>
                </a:solidFill>
              </a:rPr>
            </a:br>
            <a:r>
              <a:rPr lang="en-US" b="1" dirty="0" smtClean="0">
                <a:solidFill>
                  <a:schemeClr val="tx1"/>
                </a:solidFill>
              </a:rPr>
              <a:t>Saturday</a:t>
            </a:r>
            <a:br>
              <a:rPr lang="en-US" b="1" dirty="0" smtClean="0">
                <a:solidFill>
                  <a:schemeClr val="tx1"/>
                </a:solidFill>
              </a:rPr>
            </a:br>
            <a:r>
              <a:rPr lang="en-US" b="1" dirty="0" smtClean="0">
                <a:solidFill>
                  <a:schemeClr val="tx1"/>
                </a:solidFill>
              </a:rPr>
              <a:t>Sept. 30</a:t>
            </a:r>
            <a:br>
              <a:rPr lang="en-US" b="1" dirty="0" smtClean="0">
                <a:solidFill>
                  <a:schemeClr val="tx1"/>
                </a:solidFill>
              </a:rPr>
            </a:br>
            <a:r>
              <a:rPr lang="en-US" b="1" dirty="0" smtClean="0">
                <a:solidFill>
                  <a:schemeClr val="tx1"/>
                </a:solidFill>
              </a:rPr>
              <a:t>8 - 12</a:t>
            </a:r>
            <a:endParaRPr lang="en-US" dirty="0"/>
          </a:p>
        </p:txBody>
      </p:sp>
    </p:spTree>
    <p:custDataLst>
      <p:tags r:id="rId1"/>
    </p:custDataLst>
  </p:cSld>
  <p:clrMapOvr>
    <a:masterClrMapping/>
  </p:clrMapOvr>
  <p:transition advTm="202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3"/>
                                        </p:tgtEl>
                                        <p:attrNameLst>
                                          <p:attrName>style.visibility</p:attrName>
                                        </p:attrNameLst>
                                      </p:cBhvr>
                                      <p:to>
                                        <p:strVal val="visible"/>
                                      </p:to>
                                    </p:set>
                                    <p:anim calcmode="discrete" valueType="clr">
                                      <p:cBhvr override="childStyle">
                                        <p:cTn id="2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3"/>
                                        </p:tgtEl>
                                        <p:attrNameLst>
                                          <p:attrName>fillcolor</p:attrName>
                                        </p:attrNameLst>
                                      </p:cBhvr>
                                      <p:tavLst>
                                        <p:tav tm="0">
                                          <p:val>
                                            <p:clrVal>
                                              <a:schemeClr val="accent2"/>
                                            </p:clrVal>
                                          </p:val>
                                        </p:tav>
                                        <p:tav tm="50000">
                                          <p:val>
                                            <p:clrVal>
                                              <a:schemeClr val="hlink"/>
                                            </p:clrVal>
                                          </p:val>
                                        </p:tav>
                                      </p:tavLst>
                                    </p:anim>
                                    <p:set>
                                      <p:cBhvr>
                                        <p:cTn id="24" dur="80"/>
                                        <p:tgtEl>
                                          <p:spTgt spid="13"/>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2"/>
                                        </p:tgtEl>
                                        <p:attrNameLst>
                                          <p:attrName>style.visibility</p:attrName>
                                        </p:attrNameLst>
                                      </p:cBhvr>
                                      <p:to>
                                        <p:strVal val="visible"/>
                                      </p:to>
                                    </p:set>
                                    <p:anim calcmode="discrete" valueType="clr">
                                      <p:cBhvr override="childStyle">
                                        <p:cTn id="2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2"/>
                                        </p:tgtEl>
                                        <p:attrNameLst>
                                          <p:attrName>fillcolor</p:attrName>
                                        </p:attrNameLst>
                                      </p:cBhvr>
                                      <p:tavLst>
                                        <p:tav tm="0">
                                          <p:val>
                                            <p:clrVal>
                                              <a:schemeClr val="accent2"/>
                                            </p:clrVal>
                                          </p:val>
                                        </p:tav>
                                        <p:tav tm="50000">
                                          <p:val>
                                            <p:clrVal>
                                              <a:schemeClr val="hlink"/>
                                            </p:clrVal>
                                          </p:val>
                                        </p:tav>
                                      </p:tavLst>
                                    </p:anim>
                                    <p:set>
                                      <p:cBhvr>
                                        <p:cTn id="31"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r>
              <a:rPr lang="en-US" sz="4000" b="1" dirty="0">
                <a:solidFill>
                  <a:schemeClr val="bg1"/>
                </a:solidFill>
              </a:rPr>
              <a:t/>
            </a: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4"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sp>
        <p:nvSpPr>
          <p:cNvPr id="12" name="TextBox 11"/>
          <p:cNvSpPr txBox="1"/>
          <p:nvPr/>
        </p:nvSpPr>
        <p:spPr>
          <a:xfrm>
            <a:off x="2590800" y="5181600"/>
            <a:ext cx="6553200" cy="1569660"/>
          </a:xfrm>
          <a:prstGeom prst="rect">
            <a:avLst/>
          </a:prstGeom>
          <a:solidFill>
            <a:schemeClr val="bg1"/>
          </a:solidFill>
        </p:spPr>
        <p:txBody>
          <a:bodyPr wrap="square" rtlCol="0">
            <a:spAutoFit/>
          </a:bodyPr>
          <a:lstStyle/>
          <a:p>
            <a:r>
              <a:rPr lang="en-US" sz="2400" b="1" dirty="0" smtClean="0">
                <a:solidFill>
                  <a:srgbClr val="006600"/>
                </a:solidFill>
              </a:rPr>
              <a:t>Debbie Haag </a:t>
            </a:r>
            <a:r>
              <a:rPr lang="en-US" sz="2400" b="1" dirty="0" smtClean="0">
                <a:solidFill>
                  <a:srgbClr val="00B050"/>
                </a:solidFill>
              </a:rPr>
              <a:t>&amp; </a:t>
            </a:r>
            <a:r>
              <a:rPr lang="en-US" sz="2400" b="1" dirty="0" err="1" smtClean="0">
                <a:solidFill>
                  <a:srgbClr val="006600"/>
                </a:solidFill>
              </a:rPr>
              <a:t>Rubie</a:t>
            </a:r>
            <a:r>
              <a:rPr lang="en-US" sz="2400" b="1" dirty="0" smtClean="0">
                <a:solidFill>
                  <a:srgbClr val="006600"/>
                </a:solidFill>
              </a:rPr>
              <a:t> </a:t>
            </a:r>
            <a:r>
              <a:rPr lang="en-US" sz="2400" b="1" dirty="0" err="1" smtClean="0">
                <a:solidFill>
                  <a:srgbClr val="006600"/>
                </a:solidFill>
              </a:rPr>
              <a:t>Loessin</a:t>
            </a:r>
            <a:r>
              <a:rPr lang="en-US" sz="2400" b="1" dirty="0" smtClean="0">
                <a:solidFill>
                  <a:srgbClr val="006600"/>
                </a:solidFill>
              </a:rPr>
              <a:t> </a:t>
            </a:r>
            <a:r>
              <a:rPr lang="en-US" sz="2400" b="1" dirty="0" smtClean="0">
                <a:solidFill>
                  <a:srgbClr val="00B050"/>
                </a:solidFill>
              </a:rPr>
              <a:t/>
            </a:r>
            <a:br>
              <a:rPr lang="en-US" sz="2400" b="1" dirty="0" smtClean="0">
                <a:solidFill>
                  <a:srgbClr val="00B050"/>
                </a:solidFill>
              </a:rPr>
            </a:br>
            <a:r>
              <a:rPr lang="en-US" sz="2400" b="1" dirty="0" smtClean="0">
                <a:solidFill>
                  <a:srgbClr val="00B050"/>
                </a:solidFill>
              </a:rPr>
              <a:t>working the </a:t>
            </a:r>
            <a:r>
              <a:rPr lang="en-US" sz="2400" b="1" dirty="0" err="1" smtClean="0">
                <a:solidFill>
                  <a:srgbClr val="00B050"/>
                </a:solidFill>
              </a:rPr>
              <a:t>waterhoses</a:t>
            </a:r>
            <a:r>
              <a:rPr lang="en-US" sz="2400" b="1" dirty="0" smtClean="0">
                <a:solidFill>
                  <a:srgbClr val="00B050"/>
                </a:solidFill>
              </a:rPr>
              <a:t>, and</a:t>
            </a:r>
          </a:p>
          <a:p>
            <a:r>
              <a:rPr lang="en-US" sz="2400" i="1" dirty="0" smtClean="0">
                <a:solidFill>
                  <a:srgbClr val="00B050"/>
                </a:solidFill>
              </a:rPr>
              <a:t>(at right) </a:t>
            </a:r>
            <a:r>
              <a:rPr lang="en-US" sz="2400" b="1" dirty="0" err="1" smtClean="0">
                <a:solidFill>
                  <a:srgbClr val="006600"/>
                </a:solidFill>
              </a:rPr>
              <a:t>Kolton</a:t>
            </a:r>
            <a:r>
              <a:rPr lang="en-US" sz="2400" b="1" dirty="0" smtClean="0">
                <a:solidFill>
                  <a:srgbClr val="006600"/>
                </a:solidFill>
              </a:rPr>
              <a:t> , a </a:t>
            </a:r>
            <a:r>
              <a:rPr lang="en-US" sz="2400" b="1" u="sng" dirty="0" smtClean="0">
                <a:solidFill>
                  <a:srgbClr val="006600"/>
                </a:solidFill>
              </a:rPr>
              <a:t>7</a:t>
            </a:r>
            <a:r>
              <a:rPr lang="en-US" sz="2400" b="1" u="sng" baseline="30000" dirty="0" smtClean="0">
                <a:solidFill>
                  <a:srgbClr val="006600"/>
                </a:solidFill>
              </a:rPr>
              <a:t>th</a:t>
            </a:r>
            <a:r>
              <a:rPr lang="en-US" sz="2400" b="1" u="sng" dirty="0" smtClean="0">
                <a:solidFill>
                  <a:srgbClr val="006600"/>
                </a:solidFill>
              </a:rPr>
              <a:t> Generation Machu</a:t>
            </a:r>
            <a:r>
              <a:rPr lang="en-US" sz="2400" b="1" dirty="0" smtClean="0">
                <a:solidFill>
                  <a:srgbClr val="006600"/>
                </a:solidFill>
              </a:rPr>
              <a:t>, </a:t>
            </a:r>
            <a:r>
              <a:rPr lang="en-US" sz="2400" b="1" dirty="0" smtClean="0">
                <a:solidFill>
                  <a:srgbClr val="00B050"/>
                </a:solidFill>
              </a:rPr>
              <a:t/>
            </a:r>
            <a:br>
              <a:rPr lang="en-US" sz="2400" b="1" dirty="0" smtClean="0">
                <a:solidFill>
                  <a:srgbClr val="00B050"/>
                </a:solidFill>
              </a:rPr>
            </a:br>
            <a:r>
              <a:rPr lang="en-US" sz="2400" b="1" dirty="0" smtClean="0">
                <a:solidFill>
                  <a:srgbClr val="00B050"/>
                </a:solidFill>
              </a:rPr>
              <a:t>pruning an oleander!</a:t>
            </a:r>
            <a:endParaRPr lang="en-US" sz="2400" b="1" dirty="0">
              <a:solidFill>
                <a:srgbClr val="00B050"/>
              </a:solidFill>
            </a:endParaRPr>
          </a:p>
        </p:txBody>
      </p:sp>
      <p:sp>
        <p:nvSpPr>
          <p:cNvPr id="14" name="Rounded Rectangle 13"/>
          <p:cNvSpPr/>
          <p:nvPr/>
        </p:nvSpPr>
        <p:spPr>
          <a:xfrm>
            <a:off x="4495800" y="13716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Next</a:t>
            </a:r>
            <a:br>
              <a:rPr lang="en-US" b="1" dirty="0" smtClean="0">
                <a:solidFill>
                  <a:schemeClr val="tx1"/>
                </a:solidFill>
              </a:rPr>
            </a:br>
            <a:r>
              <a:rPr lang="en-US" b="1" dirty="0" smtClean="0">
                <a:solidFill>
                  <a:schemeClr val="tx1"/>
                </a:solidFill>
              </a:rPr>
              <a:t>Workday</a:t>
            </a:r>
            <a:br>
              <a:rPr lang="en-US" b="1" dirty="0" smtClean="0">
                <a:solidFill>
                  <a:schemeClr val="tx1"/>
                </a:solidFill>
              </a:rPr>
            </a:br>
            <a:r>
              <a:rPr lang="en-US" b="1" dirty="0" smtClean="0">
                <a:solidFill>
                  <a:schemeClr val="tx1"/>
                </a:solidFill>
              </a:rPr>
              <a:t>is</a:t>
            </a:r>
            <a:br>
              <a:rPr lang="en-US" b="1" dirty="0" smtClean="0">
                <a:solidFill>
                  <a:schemeClr val="tx1"/>
                </a:solidFill>
              </a:rPr>
            </a:br>
            <a:r>
              <a:rPr lang="en-US" b="1" dirty="0" smtClean="0">
                <a:solidFill>
                  <a:schemeClr val="tx1"/>
                </a:solidFill>
              </a:rPr>
              <a:t>Saturday</a:t>
            </a:r>
            <a:br>
              <a:rPr lang="en-US" b="1" dirty="0" smtClean="0">
                <a:solidFill>
                  <a:schemeClr val="tx1"/>
                </a:solidFill>
              </a:rPr>
            </a:br>
            <a:r>
              <a:rPr lang="en-US" b="1" dirty="0" smtClean="0">
                <a:solidFill>
                  <a:schemeClr val="tx1"/>
                </a:solidFill>
              </a:rPr>
              <a:t>Sept. 30</a:t>
            </a:r>
            <a:br>
              <a:rPr lang="en-US" b="1" dirty="0" smtClean="0">
                <a:solidFill>
                  <a:schemeClr val="tx1"/>
                </a:solidFill>
              </a:rPr>
            </a:br>
            <a:r>
              <a:rPr lang="en-US" b="1" dirty="0" smtClean="0">
                <a:solidFill>
                  <a:schemeClr val="tx1"/>
                </a:solidFill>
              </a:rPr>
              <a:t>8 - 12</a:t>
            </a:r>
            <a:endParaRPr lang="en-US" dirty="0"/>
          </a:p>
        </p:txBody>
      </p:sp>
      <p:pic>
        <p:nvPicPr>
          <p:cNvPr id="15" name="Picture 14" descr="Debbie and Rubie watering at cemetery.jpeg"/>
          <p:cNvPicPr>
            <a:picLocks noChangeAspect="1"/>
          </p:cNvPicPr>
          <p:nvPr/>
        </p:nvPicPr>
        <p:blipFill>
          <a:blip r:embed="rId5" cstate="print"/>
          <a:stretch>
            <a:fillRect/>
          </a:stretch>
        </p:blipFill>
        <p:spPr>
          <a:xfrm>
            <a:off x="2667000" y="1371600"/>
            <a:ext cx="3865938" cy="3810000"/>
          </a:xfrm>
          <a:prstGeom prst="rect">
            <a:avLst/>
          </a:prstGeom>
        </p:spPr>
      </p:pic>
      <p:pic>
        <p:nvPicPr>
          <p:cNvPr id="16" name="Picture 15" descr="Kolton Whisenant cemetery worker.jpeg"/>
          <p:cNvPicPr>
            <a:picLocks noChangeAspect="1"/>
          </p:cNvPicPr>
          <p:nvPr/>
        </p:nvPicPr>
        <p:blipFill>
          <a:blip r:embed="rId6" cstate="print"/>
          <a:stretch>
            <a:fillRect/>
          </a:stretch>
        </p:blipFill>
        <p:spPr>
          <a:xfrm>
            <a:off x="6553200" y="1295399"/>
            <a:ext cx="2590800" cy="4685085"/>
          </a:xfrm>
          <a:prstGeom prst="rect">
            <a:avLst/>
          </a:prstGeom>
        </p:spPr>
      </p:pic>
      <p:sp>
        <p:nvSpPr>
          <p:cNvPr id="11" name="Rounded Rectangle 10"/>
          <p:cNvSpPr/>
          <p:nvPr/>
        </p:nvSpPr>
        <p:spPr>
          <a:xfrm>
            <a:off x="6019800" y="19050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Next</a:t>
            </a:r>
            <a:br>
              <a:rPr lang="en-US" b="1" dirty="0" smtClean="0">
                <a:solidFill>
                  <a:schemeClr val="tx1"/>
                </a:solidFill>
              </a:rPr>
            </a:br>
            <a:r>
              <a:rPr lang="en-US" b="1" dirty="0" smtClean="0">
                <a:solidFill>
                  <a:schemeClr val="tx1"/>
                </a:solidFill>
              </a:rPr>
              <a:t>Workday</a:t>
            </a:r>
            <a:br>
              <a:rPr lang="en-US" b="1" dirty="0" smtClean="0">
                <a:solidFill>
                  <a:schemeClr val="tx1"/>
                </a:solidFill>
              </a:rPr>
            </a:br>
            <a:r>
              <a:rPr lang="en-US" b="1" dirty="0" smtClean="0">
                <a:solidFill>
                  <a:schemeClr val="tx1"/>
                </a:solidFill>
              </a:rPr>
              <a:t>is</a:t>
            </a:r>
            <a:br>
              <a:rPr lang="en-US" b="1" dirty="0" smtClean="0">
                <a:solidFill>
                  <a:schemeClr val="tx1"/>
                </a:solidFill>
              </a:rPr>
            </a:br>
            <a:r>
              <a:rPr lang="en-US" b="1" dirty="0" smtClean="0">
                <a:solidFill>
                  <a:schemeClr val="tx1"/>
                </a:solidFill>
              </a:rPr>
              <a:t>Saturday</a:t>
            </a:r>
            <a:br>
              <a:rPr lang="en-US" b="1" dirty="0" smtClean="0">
                <a:solidFill>
                  <a:schemeClr val="tx1"/>
                </a:solidFill>
              </a:rPr>
            </a:br>
            <a:r>
              <a:rPr lang="en-US" b="1" dirty="0" smtClean="0">
                <a:solidFill>
                  <a:schemeClr val="tx1"/>
                </a:solidFill>
              </a:rPr>
              <a:t>Sept. 30</a:t>
            </a:r>
            <a:br>
              <a:rPr lang="en-US" b="1" dirty="0" smtClean="0">
                <a:solidFill>
                  <a:schemeClr val="tx1"/>
                </a:solidFill>
              </a:rPr>
            </a:br>
            <a:r>
              <a:rPr lang="en-US" b="1" dirty="0" smtClean="0">
                <a:solidFill>
                  <a:schemeClr val="tx1"/>
                </a:solidFill>
              </a:rPr>
              <a:t>8 - 12</a:t>
            </a:r>
            <a:endParaRPr lang="en-US" dirty="0"/>
          </a:p>
        </p:txBody>
      </p:sp>
    </p:spTree>
    <p:custDataLst>
      <p:tags r:id="rId1"/>
    </p:custDataLst>
  </p:cSld>
  <p:clrMapOvr>
    <a:masterClrMapping/>
  </p:clrMapOvr>
  <p:transition advTm="2093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2"/>
                                        </p:tgtEl>
                                        <p:attrNameLst>
                                          <p:attrName>style.visibility</p:attrName>
                                        </p:attrNameLst>
                                      </p:cBhvr>
                                      <p:to>
                                        <p:strVal val="visible"/>
                                      </p:to>
                                    </p:set>
                                    <p:anim calcmode="discrete" valueType="clr">
                                      <p:cBhvr override="childStyle">
                                        <p:cTn id="2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2"/>
                                        </p:tgtEl>
                                        <p:attrNameLst>
                                          <p:attrName>fillcolor</p:attrName>
                                        </p:attrNameLst>
                                      </p:cBhvr>
                                      <p:tavLst>
                                        <p:tav tm="0">
                                          <p:val>
                                            <p:clrVal>
                                              <a:schemeClr val="accent2"/>
                                            </p:clrVal>
                                          </p:val>
                                        </p:tav>
                                        <p:tav tm="50000">
                                          <p:val>
                                            <p:clrVal>
                                              <a:schemeClr val="hlink"/>
                                            </p:clrVal>
                                          </p:val>
                                        </p:tav>
                                      </p:tavLst>
                                    </p:anim>
                                    <p:set>
                                      <p:cBhvr>
                                        <p:cTn id="24"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381000"/>
            <a:ext cx="9144000" cy="3600986"/>
          </a:xfrm>
          <a:prstGeom prst="rect">
            <a:avLst/>
          </a:prstGeom>
        </p:spPr>
        <p:txBody>
          <a:bodyPr wrap="square">
            <a:spAutoFit/>
          </a:bodyPr>
          <a:lstStyle/>
          <a:p>
            <a:pPr algn="ctr"/>
            <a:r>
              <a:rPr lang="en-US" sz="4000" b="1" dirty="0">
                <a:solidFill>
                  <a:srgbClr val="FF0000"/>
                </a:solidFill>
              </a:rPr>
              <a:t>God</a:t>
            </a:r>
          </a:p>
          <a:p>
            <a:pPr algn="ctr"/>
            <a:r>
              <a:rPr lang="cs-CZ" altLang="en-US" sz="4000" b="1" dirty="0">
                <a:solidFill>
                  <a:srgbClr val="002060"/>
                </a:solidFill>
                <a:latin typeface="inherit"/>
              </a:rPr>
              <a:t>Bůh</a:t>
            </a:r>
            <a:endParaRPr lang="en-US" altLang="en-US" sz="4000" b="1" dirty="0">
              <a:solidFill>
                <a:srgbClr val="002060"/>
              </a:solidFill>
              <a:latin typeface="inherit"/>
            </a:endParaRPr>
          </a:p>
          <a:p>
            <a:pPr algn="ctr"/>
            <a:endParaRPr lang="en-US" sz="2800" b="1" dirty="0">
              <a:solidFill>
                <a:srgbClr val="FF0000"/>
              </a:solidFill>
            </a:endParaRPr>
          </a:p>
          <a:p>
            <a:pPr algn="ctr"/>
            <a:r>
              <a:rPr lang="en-US" sz="4000" b="1" dirty="0">
                <a:solidFill>
                  <a:srgbClr val="FF0000"/>
                </a:solidFill>
              </a:rPr>
              <a:t>God bless you</a:t>
            </a:r>
            <a:endParaRPr lang="en-US" altLang="en-US" sz="4000" b="1" dirty="0">
              <a:solidFill>
                <a:srgbClr val="002060"/>
              </a:solidFill>
              <a:latin typeface="inherit"/>
            </a:endParaRPr>
          </a:p>
          <a:p>
            <a:pPr algn="ctr"/>
            <a:r>
              <a:rPr lang="cs-CZ" altLang="en-US" sz="4000" b="1" dirty="0">
                <a:solidFill>
                  <a:srgbClr val="002060"/>
                </a:solidFill>
                <a:latin typeface="inherit"/>
              </a:rPr>
              <a:t>Bůh ti žehnej</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a:p>
            <a:pPr algn="ctr"/>
            <a:endParaRPr lang="en-US" sz="4000" dirty="0"/>
          </a:p>
        </p:txBody>
      </p:sp>
    </p:spTree>
    <p:custDataLst>
      <p:tags r:id="rId1"/>
    </p:custDataLst>
    <p:extLst>
      <p:ext uri="{BB962C8B-B14F-4D97-AF65-F5344CB8AC3E}">
        <p14:creationId xmlns="" xmlns:p14="http://schemas.microsoft.com/office/powerpoint/2010/main" val="3200147123"/>
      </p:ext>
    </p:extLst>
  </p:cSld>
  <p:clrMapOvr>
    <a:masterClrMapping/>
  </p:clrMapOvr>
  <p:transition advTm="18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96311"/>
            <a:ext cx="9144000" cy="3600986"/>
          </a:xfrm>
          <a:prstGeom prst="rect">
            <a:avLst/>
          </a:prstGeom>
        </p:spPr>
        <p:txBody>
          <a:bodyPr wrap="square">
            <a:spAutoFit/>
          </a:bodyPr>
          <a:lstStyle/>
          <a:p>
            <a:pPr algn="ctr"/>
            <a:r>
              <a:rPr lang="en-US" sz="4000" b="1" dirty="0">
                <a:solidFill>
                  <a:srgbClr val="FF0000"/>
                </a:solidFill>
              </a:rPr>
              <a:t>God</a:t>
            </a:r>
          </a:p>
          <a:p>
            <a:pPr algn="ctr"/>
            <a:r>
              <a:rPr lang="cs-CZ" altLang="en-US" sz="4000" b="1" dirty="0">
                <a:solidFill>
                  <a:srgbClr val="002060"/>
                </a:solidFill>
                <a:latin typeface="inherit"/>
              </a:rPr>
              <a:t>Bůh</a:t>
            </a:r>
            <a:endParaRPr lang="en-US" altLang="en-US" sz="4000" b="1" dirty="0">
              <a:solidFill>
                <a:srgbClr val="002060"/>
              </a:solidFill>
              <a:latin typeface="inherit"/>
            </a:endParaRPr>
          </a:p>
          <a:p>
            <a:pPr algn="ctr"/>
            <a:endParaRPr lang="en-US" sz="2800" b="1" dirty="0">
              <a:solidFill>
                <a:srgbClr val="FF0000"/>
              </a:solidFill>
            </a:endParaRPr>
          </a:p>
          <a:p>
            <a:pPr algn="ctr"/>
            <a:r>
              <a:rPr lang="en-US" sz="4000" b="1" dirty="0">
                <a:solidFill>
                  <a:srgbClr val="FF0000"/>
                </a:solidFill>
              </a:rPr>
              <a:t>God bless you</a:t>
            </a:r>
            <a:endParaRPr lang="en-US" altLang="en-US" sz="4000" b="1" dirty="0">
              <a:solidFill>
                <a:srgbClr val="002060"/>
              </a:solidFill>
              <a:latin typeface="inherit"/>
            </a:endParaRPr>
          </a:p>
          <a:p>
            <a:pPr algn="ctr"/>
            <a:r>
              <a:rPr lang="cs-CZ" altLang="en-US" sz="4000" b="1" dirty="0">
                <a:solidFill>
                  <a:srgbClr val="002060"/>
                </a:solidFill>
                <a:latin typeface="inherit"/>
              </a:rPr>
              <a:t>Bůh ti žehnej</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a:p>
            <a:pPr algn="ctr"/>
            <a:endParaRPr lang="en-US" sz="4000" dirty="0"/>
          </a:p>
        </p:txBody>
      </p:sp>
      <p:sp>
        <p:nvSpPr>
          <p:cNvPr id="6" name="TextBox 5">
            <a:extLst>
              <a:ext uri="{FF2B5EF4-FFF2-40B4-BE49-F238E27FC236}">
                <a16:creationId xmlns="" xmlns:a16="http://schemas.microsoft.com/office/drawing/2014/main" id="{1393FEA3-EF83-E4A4-F79B-33A1D945D9D5}"/>
              </a:ext>
            </a:extLst>
          </p:cNvPr>
          <p:cNvSpPr txBox="1"/>
          <p:nvPr/>
        </p:nvSpPr>
        <p:spPr>
          <a:xfrm>
            <a:off x="-4618" y="3057236"/>
            <a:ext cx="3890818" cy="3970318"/>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p:spPr>
        <p:txBody>
          <a:bodyPr wrap="square" rtlCol="0">
            <a:spAutoFit/>
          </a:bodyPr>
          <a:lstStyle/>
          <a:p>
            <a:r>
              <a:rPr lang="en-US" b="1" i="0" dirty="0">
                <a:solidFill>
                  <a:srgbClr val="FF0000"/>
                </a:solidFill>
                <a:effectLst/>
                <a:latin typeface="Arial" panose="020B0604020202020204" pitchFamily="34" charset="0"/>
              </a:rPr>
              <a:t>THE LORD’S PRAYER:</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Our Father, who art in heaven,</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hallowed be thy name;</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thy kingdom come,</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thy will be done,</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on earth as it is in heaven.</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Give us this day, our daily bread,</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and forgive us our trespasses</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as we forgive those who trespass against us.</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And lead us not into temptation,</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but deliver us from evil.</a:t>
            </a:r>
          </a:p>
          <a:p>
            <a:r>
              <a:rPr lang="en-US" b="1" i="0" dirty="0">
                <a:solidFill>
                  <a:srgbClr val="FF0000"/>
                </a:solidFill>
                <a:effectLst/>
                <a:latin typeface="Arial" panose="020B0604020202020204" pitchFamily="34" charset="0"/>
              </a:rPr>
              <a:t>Amen.</a:t>
            </a:r>
            <a:endParaRPr lang="en-US" b="1" i="0" dirty="0">
              <a:solidFill>
                <a:srgbClr val="FF0000"/>
              </a:solidFill>
              <a:effectLst/>
              <a:latin typeface="Times New Roman" panose="02020603050405020304" pitchFamily="18" charset="0"/>
            </a:endParaRPr>
          </a:p>
          <a:p>
            <a:endParaRPr lang="en-US" dirty="0"/>
          </a:p>
        </p:txBody>
      </p:sp>
      <p:sp>
        <p:nvSpPr>
          <p:cNvPr id="12" name="TextBox 11">
            <a:extLst>
              <a:ext uri="{FF2B5EF4-FFF2-40B4-BE49-F238E27FC236}">
                <a16:creationId xmlns="" xmlns:a16="http://schemas.microsoft.com/office/drawing/2014/main" id="{6CE1C641-DDF1-37D0-CED6-C908DE7DFCEE}"/>
              </a:ext>
            </a:extLst>
          </p:cNvPr>
          <p:cNvSpPr txBox="1"/>
          <p:nvPr/>
        </p:nvSpPr>
        <p:spPr>
          <a:xfrm>
            <a:off x="4495800" y="3064163"/>
            <a:ext cx="4648200" cy="397031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Otče</a:t>
            </a:r>
            <a:r>
              <a:rPr kumimoji="0" lang="en-US"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š, jenž jsi v nebes</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ch,</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posvé</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ť</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se jméno tvé;</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prijd' kr</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lovstv</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tvé,</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bud' vůle tv</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jako v nebi, tak i na zemi.</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Chléb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š vezdejš</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dej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 dnes,</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 otpus</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ť</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 naše viny,</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jakož i my odp</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ou</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ťí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me naš</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 vinn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kům.</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 ne uvod'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 v pokušen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ale zbav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 od zlého.</a:t>
            </a:r>
            <a:endParaRPr kumimoji="0" lang="sk-SK" altLang="en-US" sz="800" b="1"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Amen.</a:t>
            </a:r>
            <a:endParaRPr kumimoji="0" lang="sk-SK" altLang="en-US" sz="2400" b="1" i="0" u="none" strike="noStrike" cap="none" normalizeH="0" baseline="0" dirty="0">
              <a:ln>
                <a:noFill/>
              </a:ln>
              <a:solidFill>
                <a:srgbClr val="002060"/>
              </a:solidFill>
              <a:effectLst/>
              <a:latin typeface="Arial" panose="020B0604020202020204" pitchFamily="34" charset="0"/>
            </a:endParaRPr>
          </a:p>
          <a:p>
            <a:endParaRPr lang="en-US" dirty="0"/>
          </a:p>
        </p:txBody>
      </p:sp>
    </p:spTree>
    <p:custDataLst>
      <p:tags r:id="rId1"/>
    </p:custDataLst>
    <p:extLst>
      <p:ext uri="{BB962C8B-B14F-4D97-AF65-F5344CB8AC3E}">
        <p14:creationId xmlns="" xmlns:p14="http://schemas.microsoft.com/office/powerpoint/2010/main" val="543092497"/>
      </p:ext>
    </p:extLst>
  </p:cSld>
  <p:clrMapOvr>
    <a:masterClrMapping/>
  </p:clrMapOvr>
  <p:transition advTm="129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4" name="Picture 13" descr="Joe and Tracy Zetak Machu with Albin Hattie and Vlasta.jpg"/>
          <p:cNvPicPr>
            <a:picLocks noChangeAspect="1"/>
          </p:cNvPicPr>
          <p:nvPr/>
        </p:nvPicPr>
        <p:blipFill>
          <a:blip r:embed="rId4" cstate="print"/>
          <a:stretch>
            <a:fillRect/>
          </a:stretch>
        </p:blipFill>
        <p:spPr>
          <a:xfrm>
            <a:off x="-15241" y="2802988"/>
            <a:ext cx="2997592" cy="4142428"/>
          </a:xfrm>
          <a:prstGeom prst="rect">
            <a:avLst/>
          </a:prstGeom>
        </p:spPr>
      </p:pic>
      <p:pic>
        <p:nvPicPr>
          <p:cNvPr id="15" name="Picture 14" descr="Joe and Tracy Machu Family.jpg"/>
          <p:cNvPicPr>
            <a:picLocks noChangeAspect="1"/>
          </p:cNvPicPr>
          <p:nvPr/>
        </p:nvPicPr>
        <p:blipFill>
          <a:blip r:embed="rId5" cstate="print"/>
          <a:stretch>
            <a:fillRect/>
          </a:stretch>
        </p:blipFill>
        <p:spPr>
          <a:xfrm>
            <a:off x="2982350" y="2754923"/>
            <a:ext cx="6175717" cy="4117145"/>
          </a:xfrm>
          <a:prstGeom prst="rect">
            <a:avLst/>
          </a:prstGeom>
        </p:spPr>
      </p:pic>
      <p:sp>
        <p:nvSpPr>
          <p:cNvPr id="17" name="TextBox 16"/>
          <p:cNvSpPr txBox="1"/>
          <p:nvPr/>
        </p:nvSpPr>
        <p:spPr>
          <a:xfrm>
            <a:off x="2971800" y="0"/>
            <a:ext cx="6172200" cy="3046988"/>
          </a:xfrm>
          <a:prstGeom prst="rect">
            <a:avLst/>
          </a:prstGeom>
          <a:solidFill>
            <a:schemeClr val="tx1"/>
          </a:solidFill>
        </p:spPr>
        <p:txBody>
          <a:bodyPr wrap="square" rtlCol="0">
            <a:spAutoFit/>
          </a:bodyPr>
          <a:lstStyle/>
          <a:p>
            <a:r>
              <a:rPr lang="en-US" sz="2400" dirty="0" err="1" smtClean="0">
                <a:solidFill>
                  <a:schemeClr val="bg1"/>
                </a:solidFill>
              </a:rPr>
              <a:t>Pavel</a:t>
            </a:r>
            <a:r>
              <a:rPr lang="en-US" sz="2400" dirty="0" smtClean="0">
                <a:solidFill>
                  <a:schemeClr val="bg1"/>
                </a:solidFill>
              </a:rPr>
              <a:t> &amp; </a:t>
            </a:r>
            <a:r>
              <a:rPr lang="en-US" sz="2400" dirty="0" err="1" smtClean="0">
                <a:solidFill>
                  <a:schemeClr val="bg1"/>
                </a:solidFill>
              </a:rPr>
              <a:t>Rozina’s</a:t>
            </a:r>
            <a:r>
              <a:rPr lang="en-US" sz="2400" dirty="0" smtClean="0">
                <a:solidFill>
                  <a:schemeClr val="bg1"/>
                </a:solidFill>
              </a:rPr>
              <a:t> grandson Joe M. Machu </a:t>
            </a:r>
            <a:br>
              <a:rPr lang="en-US" sz="2400" dirty="0" smtClean="0">
                <a:solidFill>
                  <a:schemeClr val="bg1"/>
                </a:solidFill>
              </a:rPr>
            </a:br>
            <a:r>
              <a:rPr lang="en-US" sz="2400" dirty="0" smtClean="0">
                <a:solidFill>
                  <a:schemeClr val="bg1"/>
                </a:solidFill>
              </a:rPr>
              <a:t>(son of John T.) married Tracy </a:t>
            </a:r>
            <a:r>
              <a:rPr lang="en-US" sz="2400" dirty="0" err="1" smtClean="0">
                <a:solidFill>
                  <a:schemeClr val="bg1"/>
                </a:solidFill>
              </a:rPr>
              <a:t>Zetak</a:t>
            </a:r>
            <a:r>
              <a:rPr lang="en-US" sz="2400" dirty="0" smtClean="0">
                <a:solidFill>
                  <a:schemeClr val="bg1"/>
                </a:solidFill>
              </a:rPr>
              <a:t> </a:t>
            </a:r>
            <a:br>
              <a:rPr lang="en-US" sz="2400" dirty="0" smtClean="0">
                <a:solidFill>
                  <a:schemeClr val="bg1"/>
                </a:solidFill>
              </a:rPr>
            </a:br>
            <a:r>
              <a:rPr lang="en-US" sz="2400" dirty="0" smtClean="0">
                <a:solidFill>
                  <a:schemeClr val="bg1"/>
                </a:solidFill>
              </a:rPr>
              <a:t>in a huge double wedding with John L. Machu and Frances </a:t>
            </a:r>
            <a:r>
              <a:rPr lang="en-US" sz="2400" dirty="0" err="1" smtClean="0">
                <a:solidFill>
                  <a:schemeClr val="bg1"/>
                </a:solidFill>
              </a:rPr>
              <a:t>Kopecky</a:t>
            </a:r>
            <a:r>
              <a:rPr lang="en-US" sz="2400" dirty="0" smtClean="0">
                <a:solidFill>
                  <a:schemeClr val="bg1"/>
                </a:solidFill>
              </a:rPr>
              <a:t>. </a:t>
            </a:r>
          </a:p>
          <a:p>
            <a:r>
              <a:rPr lang="en-US" sz="2400" i="1" dirty="0" smtClean="0">
                <a:solidFill>
                  <a:schemeClr val="bg1"/>
                </a:solidFill>
              </a:rPr>
              <a:t>Left:  </a:t>
            </a:r>
            <a:r>
              <a:rPr lang="en-US" sz="2400" b="1" dirty="0" smtClean="0">
                <a:solidFill>
                  <a:srgbClr val="FFC000"/>
                </a:solidFill>
              </a:rPr>
              <a:t>Joe and Tracy Machu </a:t>
            </a:r>
            <a:r>
              <a:rPr lang="en-US" sz="2400" dirty="0" smtClean="0">
                <a:solidFill>
                  <a:schemeClr val="bg1"/>
                </a:solidFill>
              </a:rPr>
              <a:t>with children </a:t>
            </a:r>
            <a:br>
              <a:rPr lang="en-US" sz="2400" dirty="0" smtClean="0">
                <a:solidFill>
                  <a:schemeClr val="bg1"/>
                </a:solidFill>
              </a:rPr>
            </a:br>
            <a:r>
              <a:rPr lang="en-US" sz="2400" dirty="0" smtClean="0">
                <a:solidFill>
                  <a:schemeClr val="bg1"/>
                </a:solidFill>
              </a:rPr>
              <a:t>          </a:t>
            </a:r>
            <a:r>
              <a:rPr lang="en-US" sz="2400" dirty="0" err="1" smtClean="0">
                <a:solidFill>
                  <a:schemeClr val="bg1"/>
                </a:solidFill>
              </a:rPr>
              <a:t>Vlasta</a:t>
            </a:r>
            <a:r>
              <a:rPr lang="en-US" sz="2400" dirty="0" smtClean="0">
                <a:solidFill>
                  <a:schemeClr val="bg1"/>
                </a:solidFill>
              </a:rPr>
              <a:t>, Hattie, and </a:t>
            </a:r>
            <a:r>
              <a:rPr lang="en-US" sz="2400" dirty="0" err="1" smtClean="0">
                <a:solidFill>
                  <a:schemeClr val="bg1"/>
                </a:solidFill>
              </a:rPr>
              <a:t>Albin</a:t>
            </a:r>
            <a:r>
              <a:rPr lang="en-US" sz="2400" dirty="0" smtClean="0">
                <a:solidFill>
                  <a:schemeClr val="bg1"/>
                </a:solidFill>
              </a:rPr>
              <a:t> E. on knee.  </a:t>
            </a:r>
          </a:p>
          <a:p>
            <a:r>
              <a:rPr lang="en-US" sz="2400" i="1" dirty="0" smtClean="0">
                <a:solidFill>
                  <a:schemeClr val="bg1"/>
                </a:solidFill>
              </a:rPr>
              <a:t>Right: </a:t>
            </a:r>
            <a:r>
              <a:rPr lang="en-US" sz="2400" dirty="0" smtClean="0">
                <a:solidFill>
                  <a:schemeClr val="bg1"/>
                </a:solidFill>
              </a:rPr>
              <a:t>Expanded family with daughters Mildred</a:t>
            </a:r>
            <a:br>
              <a:rPr lang="en-US" sz="2400" dirty="0" smtClean="0">
                <a:solidFill>
                  <a:schemeClr val="bg1"/>
                </a:solidFill>
              </a:rPr>
            </a:br>
            <a:r>
              <a:rPr lang="en-US" sz="2400" dirty="0" smtClean="0">
                <a:solidFill>
                  <a:schemeClr val="bg1"/>
                </a:solidFill>
              </a:rPr>
              <a:t>            and Alice added, and grandchildren.</a:t>
            </a:r>
            <a:endParaRPr lang="en-US" sz="2400" dirty="0">
              <a:solidFill>
                <a:schemeClr val="bg1"/>
              </a:solidFill>
            </a:endParaRPr>
          </a:p>
        </p:txBody>
      </p:sp>
    </p:spTree>
    <p:custDataLst>
      <p:tags r:id="rId1"/>
    </p:custDataLst>
  </p:cSld>
  <p:clrMapOvr>
    <a:masterClrMapping/>
  </p:clrMapOvr>
  <p:transition advTm="260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9" name="Picture 8" descr="Albin Hattie Sybil Vlasta Machu.jpg"/>
          <p:cNvPicPr>
            <a:picLocks noChangeAspect="1"/>
          </p:cNvPicPr>
          <p:nvPr/>
        </p:nvPicPr>
        <p:blipFill>
          <a:blip r:embed="rId4" cstate="print"/>
          <a:stretch>
            <a:fillRect/>
          </a:stretch>
        </p:blipFill>
        <p:spPr>
          <a:xfrm>
            <a:off x="0" y="2601377"/>
            <a:ext cx="2971800" cy="4368639"/>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5"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2" name="Picture 11" descr="Grandpa_Hattie_Sybil_Mildred.jpg"/>
          <p:cNvPicPr>
            <a:picLocks noChangeAspect="1"/>
          </p:cNvPicPr>
          <p:nvPr/>
        </p:nvPicPr>
        <p:blipFill>
          <a:blip r:embed="rId6" cstate="print"/>
          <a:stretch>
            <a:fillRect/>
          </a:stretch>
        </p:blipFill>
        <p:spPr>
          <a:xfrm>
            <a:off x="3022209" y="298938"/>
            <a:ext cx="5891733" cy="4196626"/>
          </a:xfrm>
          <a:prstGeom prst="rect">
            <a:avLst/>
          </a:prstGeom>
        </p:spPr>
      </p:pic>
      <p:sp>
        <p:nvSpPr>
          <p:cNvPr id="13" name="TextBox 12"/>
          <p:cNvSpPr txBox="1"/>
          <p:nvPr/>
        </p:nvSpPr>
        <p:spPr>
          <a:xfrm>
            <a:off x="2954215" y="4389120"/>
            <a:ext cx="5967047" cy="2308324"/>
          </a:xfrm>
          <a:prstGeom prst="rect">
            <a:avLst/>
          </a:prstGeom>
          <a:solidFill>
            <a:schemeClr val="accent3">
              <a:lumMod val="50000"/>
            </a:schemeClr>
          </a:solidFill>
        </p:spPr>
        <p:txBody>
          <a:bodyPr wrap="square" rtlCol="0">
            <a:spAutoFit/>
          </a:bodyPr>
          <a:lstStyle/>
          <a:p>
            <a:r>
              <a:rPr lang="en-US" sz="2400" b="1" i="1" dirty="0" smtClean="0"/>
              <a:t>Above: </a:t>
            </a:r>
            <a:r>
              <a:rPr lang="en-US" sz="2400" b="1" dirty="0" err="1" smtClean="0"/>
              <a:t>Albin</a:t>
            </a:r>
            <a:r>
              <a:rPr lang="en-US" sz="2400" b="1" dirty="0" smtClean="0"/>
              <a:t> E. Machu, </a:t>
            </a:r>
            <a:br>
              <a:rPr lang="en-US" sz="2400" b="1" dirty="0" smtClean="0"/>
            </a:br>
            <a:r>
              <a:rPr lang="en-US" sz="2400" b="1" dirty="0" smtClean="0"/>
              <a:t>             Hattie Machu </a:t>
            </a:r>
            <a:r>
              <a:rPr lang="en-US" sz="2400" b="1" dirty="0" err="1" smtClean="0"/>
              <a:t>Holubec</a:t>
            </a:r>
            <a:r>
              <a:rPr lang="en-US" sz="2400" b="1" dirty="0" smtClean="0"/>
              <a:t> </a:t>
            </a:r>
            <a:r>
              <a:rPr lang="en-US" sz="2400" b="1" dirty="0" err="1" smtClean="0"/>
              <a:t>Kollaja</a:t>
            </a:r>
            <a:r>
              <a:rPr lang="en-US" sz="2400" b="1" dirty="0" smtClean="0"/>
              <a:t>, </a:t>
            </a:r>
            <a:br>
              <a:rPr lang="en-US" sz="2400" b="1" dirty="0" smtClean="0"/>
            </a:br>
            <a:r>
              <a:rPr lang="en-US" sz="2400" b="1" dirty="0" smtClean="0"/>
              <a:t>             Sybil Machu </a:t>
            </a:r>
            <a:r>
              <a:rPr lang="en-US" sz="2400" b="1" dirty="0" err="1" smtClean="0"/>
              <a:t>Stojanik</a:t>
            </a:r>
            <a:r>
              <a:rPr lang="en-US" sz="2400" b="1" dirty="0" smtClean="0"/>
              <a:t>, </a:t>
            </a:r>
            <a:br>
              <a:rPr lang="en-US" sz="2400" b="1" dirty="0" smtClean="0"/>
            </a:br>
            <a:r>
              <a:rPr lang="en-US" sz="2400" b="1" dirty="0" smtClean="0"/>
              <a:t>             Mildred Machu Townsend</a:t>
            </a:r>
          </a:p>
          <a:p>
            <a:endParaRPr lang="en-US" sz="2400" b="1" dirty="0" smtClean="0"/>
          </a:p>
          <a:p>
            <a:r>
              <a:rPr lang="en-US" sz="2400" b="1" i="1" dirty="0" smtClean="0"/>
              <a:t>Left: </a:t>
            </a:r>
            <a:r>
              <a:rPr lang="en-US" sz="2400" b="1" dirty="0" err="1" smtClean="0"/>
              <a:t>Albin</a:t>
            </a:r>
            <a:r>
              <a:rPr lang="en-US" sz="2400" b="1" dirty="0" smtClean="0"/>
              <a:t> E., Hattie, Sybil and </a:t>
            </a:r>
            <a:r>
              <a:rPr lang="en-US" sz="2400" b="1" dirty="0" err="1" smtClean="0"/>
              <a:t>Vlasta</a:t>
            </a:r>
            <a:r>
              <a:rPr lang="en-US" sz="2400" b="1" dirty="0" smtClean="0"/>
              <a:t> Machu</a:t>
            </a:r>
            <a:endParaRPr lang="en-US" sz="2400" b="1" dirty="0"/>
          </a:p>
        </p:txBody>
      </p:sp>
    </p:spTree>
    <p:custDataLst>
      <p:tags r:id="rId1"/>
    </p:custDataLst>
  </p:cSld>
  <p:clrMapOvr>
    <a:masterClrMapping/>
  </p:clrMapOvr>
  <p:transition advTm="204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4" name="Picture 13" descr="Edward and Mildred Machu Townsend w  Edwin and Alice Machu Stojanik.jpg"/>
          <p:cNvPicPr>
            <a:picLocks noChangeAspect="1"/>
          </p:cNvPicPr>
          <p:nvPr/>
        </p:nvPicPr>
        <p:blipFill>
          <a:blip r:embed="rId3" cstate="print"/>
          <a:stretch>
            <a:fillRect/>
          </a:stretch>
        </p:blipFill>
        <p:spPr>
          <a:xfrm>
            <a:off x="2096087" y="1101244"/>
            <a:ext cx="7047914" cy="5756756"/>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5" name="TextBox 14"/>
          <p:cNvSpPr txBox="1"/>
          <p:nvPr/>
        </p:nvSpPr>
        <p:spPr>
          <a:xfrm>
            <a:off x="2991729" y="-51582"/>
            <a:ext cx="6172200" cy="1200329"/>
          </a:xfrm>
          <a:prstGeom prst="rect">
            <a:avLst/>
          </a:prstGeom>
          <a:noFill/>
        </p:spPr>
        <p:txBody>
          <a:bodyPr wrap="square" rtlCol="0">
            <a:spAutoFit/>
          </a:bodyPr>
          <a:lstStyle/>
          <a:p>
            <a:r>
              <a:rPr lang="en-US" sz="2400" b="1" dirty="0" smtClean="0">
                <a:solidFill>
                  <a:srgbClr val="663300"/>
                </a:solidFill>
              </a:rPr>
              <a:t>Edward and Mildred Machu Townsend wedding </a:t>
            </a:r>
            <a:br>
              <a:rPr lang="en-US" sz="2400" b="1" dirty="0" smtClean="0">
                <a:solidFill>
                  <a:srgbClr val="663300"/>
                </a:solidFill>
              </a:rPr>
            </a:br>
            <a:r>
              <a:rPr lang="en-US" sz="2400" b="1" dirty="0" smtClean="0">
                <a:solidFill>
                  <a:srgbClr val="663300"/>
                </a:solidFill>
              </a:rPr>
              <a:t>     </a:t>
            </a:r>
            <a:r>
              <a:rPr lang="en-US" sz="2400" dirty="0" smtClean="0">
                <a:solidFill>
                  <a:srgbClr val="663300"/>
                </a:solidFill>
              </a:rPr>
              <a:t>Attendants: Edwin and Alice Machu </a:t>
            </a:r>
            <a:r>
              <a:rPr lang="en-US" sz="2400" dirty="0" err="1" smtClean="0">
                <a:solidFill>
                  <a:srgbClr val="663300"/>
                </a:solidFill>
              </a:rPr>
              <a:t>Stojanik</a:t>
            </a:r>
            <a:endParaRPr lang="en-US" sz="2400" dirty="0">
              <a:solidFill>
                <a:srgbClr val="663300"/>
              </a:solidFill>
            </a:endParaRPr>
          </a:p>
        </p:txBody>
      </p:sp>
    </p:spTree>
    <p:custDataLst>
      <p:tags r:id="rId1"/>
    </p:custDataLst>
  </p:cSld>
  <p:clrMapOvr>
    <a:masterClrMapping/>
  </p:clrMapOvr>
  <p:transition advTm="2271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9" name="Picture 8" descr="Willie and Sybil Machu Stojanik.jpg"/>
          <p:cNvPicPr>
            <a:picLocks noChangeAspect="1"/>
          </p:cNvPicPr>
          <p:nvPr/>
        </p:nvPicPr>
        <p:blipFill>
          <a:blip r:embed="rId3" cstate="print"/>
          <a:stretch>
            <a:fillRect/>
          </a:stretch>
        </p:blipFill>
        <p:spPr>
          <a:xfrm>
            <a:off x="2743200" y="1823894"/>
            <a:ext cx="6400800" cy="5271696"/>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5" name="TextBox 14"/>
          <p:cNvSpPr txBox="1"/>
          <p:nvPr/>
        </p:nvSpPr>
        <p:spPr>
          <a:xfrm>
            <a:off x="2971800" y="0"/>
            <a:ext cx="6344529" cy="892552"/>
          </a:xfrm>
          <a:prstGeom prst="rect">
            <a:avLst/>
          </a:prstGeom>
          <a:noFill/>
        </p:spPr>
        <p:txBody>
          <a:bodyPr wrap="square" rtlCol="0">
            <a:spAutoFit/>
          </a:bodyPr>
          <a:lstStyle/>
          <a:p>
            <a:r>
              <a:rPr lang="en-US" sz="2800" b="1" dirty="0" smtClean="0">
                <a:solidFill>
                  <a:schemeClr val="accent2">
                    <a:lumMod val="50000"/>
                  </a:schemeClr>
                </a:solidFill>
              </a:rPr>
              <a:t>Willie and Sybil Machu </a:t>
            </a:r>
            <a:r>
              <a:rPr lang="en-US" sz="2800" b="1" dirty="0" err="1" smtClean="0">
                <a:solidFill>
                  <a:schemeClr val="accent2">
                    <a:lumMod val="50000"/>
                  </a:schemeClr>
                </a:solidFill>
              </a:rPr>
              <a:t>Stojanik</a:t>
            </a:r>
            <a:r>
              <a:rPr lang="en-US" sz="2800" b="1" dirty="0" smtClean="0">
                <a:solidFill>
                  <a:schemeClr val="accent2">
                    <a:lumMod val="50000"/>
                  </a:schemeClr>
                </a:solidFill>
              </a:rPr>
              <a:t> wedding</a:t>
            </a:r>
            <a:br>
              <a:rPr lang="en-US" sz="2800" b="1" dirty="0" smtClean="0">
                <a:solidFill>
                  <a:schemeClr val="accent2">
                    <a:lumMod val="50000"/>
                  </a:schemeClr>
                </a:solidFill>
              </a:rPr>
            </a:br>
            <a:endParaRPr lang="en-US" sz="2400" dirty="0">
              <a:solidFill>
                <a:schemeClr val="accent2">
                  <a:lumMod val="50000"/>
                </a:schemeClr>
              </a:solidFill>
            </a:endParaRPr>
          </a:p>
        </p:txBody>
      </p:sp>
      <p:pic>
        <p:nvPicPr>
          <p:cNvPr id="13" name="Picture 12" descr="Sybil Machu age 2 in 1918.jpg"/>
          <p:cNvPicPr>
            <a:picLocks noChangeAspect="1"/>
          </p:cNvPicPr>
          <p:nvPr/>
        </p:nvPicPr>
        <p:blipFill>
          <a:blip r:embed="rId5" cstate="print"/>
          <a:stretch>
            <a:fillRect/>
          </a:stretch>
        </p:blipFill>
        <p:spPr>
          <a:xfrm>
            <a:off x="0" y="2971800"/>
            <a:ext cx="2720340" cy="3886200"/>
          </a:xfrm>
          <a:prstGeom prst="rect">
            <a:avLst/>
          </a:prstGeom>
        </p:spPr>
      </p:pic>
      <p:sp>
        <p:nvSpPr>
          <p:cNvPr id="16" name="TextBox 15"/>
          <p:cNvSpPr txBox="1"/>
          <p:nvPr/>
        </p:nvSpPr>
        <p:spPr>
          <a:xfrm>
            <a:off x="2971800" y="990600"/>
            <a:ext cx="6172200" cy="523220"/>
          </a:xfrm>
          <a:prstGeom prst="rect">
            <a:avLst/>
          </a:prstGeom>
          <a:noFill/>
        </p:spPr>
        <p:txBody>
          <a:bodyPr wrap="square" rtlCol="0">
            <a:spAutoFit/>
          </a:bodyPr>
          <a:lstStyle/>
          <a:p>
            <a:r>
              <a:rPr lang="en-US" sz="2800" b="1" i="1" dirty="0" smtClean="0">
                <a:solidFill>
                  <a:schemeClr val="accent2">
                    <a:lumMod val="50000"/>
                  </a:schemeClr>
                </a:solidFill>
              </a:rPr>
              <a:t>Below left: </a:t>
            </a:r>
            <a:r>
              <a:rPr lang="en-US" sz="2800" b="1" dirty="0" smtClean="0">
                <a:solidFill>
                  <a:schemeClr val="accent2">
                    <a:lumMod val="50000"/>
                  </a:schemeClr>
                </a:solidFill>
              </a:rPr>
              <a:t>Sybil Machu, age 2, in 1918.</a:t>
            </a:r>
            <a:endParaRPr lang="en-US" sz="2800" b="1" dirty="0">
              <a:solidFill>
                <a:schemeClr val="accent2">
                  <a:lumMod val="50000"/>
                </a:schemeClr>
              </a:solidFill>
            </a:endParaRPr>
          </a:p>
        </p:txBody>
      </p:sp>
    </p:spTree>
    <p:custDataLst>
      <p:tags r:id="rId1"/>
    </p:custDataLst>
  </p:cSld>
  <p:clrMapOvr>
    <a:masterClrMapping/>
  </p:clrMapOvr>
  <p:transition advTm="191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
                                        </p:tgtEl>
                                        <p:attrNameLst>
                                          <p:attrName>style.visibility</p:attrName>
                                        </p:attrNameLst>
                                      </p:cBhvr>
                                      <p:to>
                                        <p:strVal val="visible"/>
                                      </p:to>
                                    </p:set>
                                    <p:anim calcmode="discrete" valueType="clr">
                                      <p:cBhvr override="childStyle">
                                        <p:cTn id="2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
                                        </p:tgtEl>
                                        <p:attrNameLst>
                                          <p:attrName>fillcolor</p:attrName>
                                        </p:attrNameLst>
                                      </p:cBhvr>
                                      <p:tavLst>
                                        <p:tav tm="0">
                                          <p:val>
                                            <p:clrVal>
                                              <a:schemeClr val="accent2"/>
                                            </p:clrVal>
                                          </p:val>
                                        </p:tav>
                                        <p:tav tm="50000">
                                          <p:val>
                                            <p:clrVal>
                                              <a:schemeClr val="hlink"/>
                                            </p:clrVal>
                                          </p:val>
                                        </p:tav>
                                      </p:tavLst>
                                    </p:anim>
                                    <p:set>
                                      <p:cBhvr>
                                        <p:cTn id="23"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chu Cemetery photo.jpg"/>
          <p:cNvPicPr>
            <a:picLocks noChangeAspect="1"/>
          </p:cNvPicPr>
          <p:nvPr/>
        </p:nvPicPr>
        <p:blipFill>
          <a:blip r:embed="rId3" cstate="print"/>
          <a:stretch>
            <a:fillRect/>
          </a:stretch>
        </p:blipFill>
        <p:spPr>
          <a:xfrm>
            <a:off x="2057400" y="-1447800"/>
            <a:ext cx="7924799" cy="4461839"/>
          </a:xfrm>
          <a:prstGeom prst="rect">
            <a:avLst/>
          </a:prstGeom>
        </p:spPr>
      </p:pic>
      <p:sp>
        <p:nvSpPr>
          <p:cNvPr id="3" name="TextBox 2"/>
          <p:cNvSpPr txBox="1"/>
          <p:nvPr/>
        </p:nvSpPr>
        <p:spPr>
          <a:xfrm>
            <a:off x="3124200" y="948690"/>
            <a:ext cx="6019800" cy="5909310"/>
          </a:xfrm>
          <a:prstGeom prst="rect">
            <a:avLst/>
          </a:prstGeom>
          <a:solidFill>
            <a:schemeClr val="tx1"/>
          </a:solidFill>
        </p:spPr>
        <p:txBody>
          <a:bodyPr wrap="square" rtlCol="0">
            <a:spAutoFit/>
          </a:bodyPr>
          <a:lstStyle/>
          <a:p>
            <a:r>
              <a:rPr lang="en-US" sz="2800" dirty="0" smtClean="0">
                <a:solidFill>
                  <a:schemeClr val="bg1"/>
                </a:solidFill>
              </a:rPr>
              <a:t/>
            </a:r>
            <a:br>
              <a:rPr lang="en-US" sz="2800" dirty="0" smtClean="0">
                <a:solidFill>
                  <a:schemeClr val="bg1"/>
                </a:solidFill>
              </a:rPr>
            </a:br>
            <a:r>
              <a:rPr lang="en-US" sz="2800" dirty="0" smtClean="0">
                <a:solidFill>
                  <a:schemeClr val="bg1"/>
                </a:solidFill>
              </a:rPr>
              <a:t>Please </a:t>
            </a:r>
            <a:r>
              <a:rPr lang="en-US" sz="2800" dirty="0">
                <a:solidFill>
                  <a:schemeClr val="bg1"/>
                </a:solidFill>
              </a:rPr>
              <a:t>consider making a Memorial Donation in the name of a loved one toward </a:t>
            </a:r>
            <a:r>
              <a:rPr lang="en-US" sz="2800" dirty="0">
                <a:solidFill>
                  <a:srgbClr val="FFC000"/>
                </a:solidFill>
              </a:rPr>
              <a:t>the Perpetual Care and Restoration projects of our Cemetery.</a:t>
            </a: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r>
              <a:rPr lang="en-US" sz="2800" b="1" i="1" dirty="0">
                <a:solidFill>
                  <a:srgbClr val="92D050"/>
                </a:solidFill>
              </a:rPr>
              <a:t>Send donations to:</a:t>
            </a:r>
            <a:endParaRPr lang="en-US" sz="2800" i="1" dirty="0">
              <a:solidFill>
                <a:srgbClr val="92D050"/>
              </a:solidFill>
            </a:endParaRPr>
          </a:p>
          <a:p>
            <a:endParaRPr lang="en-US" sz="1000" dirty="0">
              <a:solidFill>
                <a:srgbClr val="92D050"/>
              </a:solidFill>
            </a:endParaRPr>
          </a:p>
          <a:p>
            <a:r>
              <a:rPr lang="en-US" sz="2400" dirty="0">
                <a:solidFill>
                  <a:srgbClr val="92D050"/>
                </a:solidFill>
              </a:rPr>
              <a:t>Machu Cemetery Association</a:t>
            </a:r>
            <a:r>
              <a:rPr lang="en-US" sz="2800" dirty="0">
                <a:solidFill>
                  <a:srgbClr val="92D050"/>
                </a:solidFill>
              </a:rPr>
              <a:t/>
            </a:r>
            <a:br>
              <a:rPr lang="en-US" sz="2800" dirty="0">
                <a:solidFill>
                  <a:srgbClr val="92D050"/>
                </a:solidFill>
              </a:rPr>
            </a:br>
            <a:r>
              <a:rPr lang="en-US" sz="2800" dirty="0">
                <a:solidFill>
                  <a:srgbClr val="92D050"/>
                </a:solidFill>
              </a:rPr>
              <a:t>c/o </a:t>
            </a:r>
            <a:r>
              <a:rPr lang="en-US" sz="2800" dirty="0" smtClean="0">
                <a:solidFill>
                  <a:srgbClr val="92D050"/>
                </a:solidFill>
              </a:rPr>
              <a:t>Lisa </a:t>
            </a:r>
            <a:r>
              <a:rPr lang="en-US" sz="2800" dirty="0" err="1" smtClean="0">
                <a:solidFill>
                  <a:srgbClr val="92D050"/>
                </a:solidFill>
              </a:rPr>
              <a:t>Whisenant</a:t>
            </a:r>
            <a:r>
              <a:rPr lang="en-US" sz="2800" dirty="0">
                <a:solidFill>
                  <a:srgbClr val="92D050"/>
                </a:solidFill>
              </a:rPr>
              <a:t/>
            </a:r>
            <a:br>
              <a:rPr lang="en-US" sz="2800" dirty="0">
                <a:solidFill>
                  <a:srgbClr val="92D050"/>
                </a:solidFill>
              </a:rPr>
            </a:br>
            <a:r>
              <a:rPr lang="en-US" sz="2800" dirty="0" smtClean="0">
                <a:solidFill>
                  <a:srgbClr val="92D050"/>
                </a:solidFill>
              </a:rPr>
              <a:t>2900 Zachary Lane</a:t>
            </a:r>
            <a:r>
              <a:rPr lang="en-US" sz="2800" dirty="0">
                <a:solidFill>
                  <a:srgbClr val="92D050"/>
                </a:solidFill>
              </a:rPr>
              <a:t/>
            </a:r>
            <a:br>
              <a:rPr lang="en-US" sz="2800" dirty="0">
                <a:solidFill>
                  <a:srgbClr val="92D050"/>
                </a:solidFill>
              </a:rPr>
            </a:br>
            <a:r>
              <a:rPr lang="en-US" sz="2800" dirty="0">
                <a:solidFill>
                  <a:srgbClr val="92D050"/>
                </a:solidFill>
              </a:rPr>
              <a:t>Taylor, TX 76574</a:t>
            </a:r>
          </a:p>
          <a:p>
            <a:endParaRPr lang="en-US" sz="2800" dirty="0">
              <a:solidFill>
                <a:srgbClr val="92D050"/>
              </a:solidFill>
            </a:endParaRPr>
          </a:p>
          <a:p>
            <a:pPr algn="r"/>
            <a:r>
              <a:rPr lang="en-US" sz="2800" dirty="0">
                <a:solidFill>
                  <a:srgbClr val="00B0F0"/>
                </a:solidFill>
              </a:rPr>
              <a:t>machu-cemetery.org</a:t>
            </a:r>
          </a:p>
        </p:txBody>
      </p:sp>
      <p:pic>
        <p:nvPicPr>
          <p:cNvPr id="4" name="Picture 3" descr="Pavilion w crepe myrtle.jpeg"/>
          <p:cNvPicPr>
            <a:picLocks noChangeAspect="1"/>
          </p:cNvPicPr>
          <p:nvPr/>
        </p:nvPicPr>
        <p:blipFill>
          <a:blip r:embed="rId4" cstate="print"/>
          <a:stretch>
            <a:fillRect/>
          </a:stretch>
        </p:blipFill>
        <p:spPr>
          <a:xfrm>
            <a:off x="0" y="0"/>
            <a:ext cx="3154326" cy="6858000"/>
          </a:xfrm>
          <a:prstGeom prst="rect">
            <a:avLst/>
          </a:prstGeom>
        </p:spPr>
      </p:pic>
    </p:spTree>
    <p:custDataLst>
      <p:tags r:id="rId1"/>
    </p:custDataLst>
  </p:cSld>
  <p:clrMapOvr>
    <a:masterClrMapping/>
  </p:clrMapOvr>
  <p:transition advTm="2174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228600" y="0"/>
            <a:ext cx="3200400" cy="2971800"/>
            <a:chOff x="-228600" y="0"/>
            <a:chExt cx="3200400" cy="2971800"/>
          </a:xfrm>
        </p:grpSpPr>
        <p:pic>
          <p:nvPicPr>
            <p:cNvPr id="4104"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7" name="TextBox 6"/>
            <p:cNvSpPr txBox="1"/>
            <p:nvPr/>
          </p:nvSpPr>
          <p:spPr>
            <a:xfrm>
              <a:off x="-228600" y="2461425"/>
              <a:ext cx="3167091" cy="384721"/>
            </a:xfrm>
            <a:prstGeom prst="rect">
              <a:avLst/>
            </a:prstGeom>
            <a:noFill/>
          </p:spPr>
          <p:txBody>
            <a:bodyPr wrap="square" rtlCol="0">
              <a:spAutoFit/>
            </a:bodyPr>
            <a:lstStyle/>
            <a:p>
              <a:pPr algn="r"/>
              <a:r>
                <a:rPr lang="en-US" sz="1900" b="1" dirty="0"/>
                <a:t>YOUR MACHU ANCESTORS?</a:t>
              </a:r>
            </a:p>
          </p:txBody>
        </p:sp>
      </p:grpSp>
      <p:sp>
        <p:nvSpPr>
          <p:cNvPr id="9" name="TextBox 8"/>
          <p:cNvSpPr txBox="1"/>
          <p:nvPr/>
        </p:nvSpPr>
        <p:spPr>
          <a:xfrm>
            <a:off x="2971800" y="0"/>
            <a:ext cx="6172200" cy="1200329"/>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r>
              <a:rPr lang="en-US" sz="3600" u="sng" dirty="0">
                <a:solidFill>
                  <a:srgbClr val="FFC000"/>
                </a:solidFill>
              </a:rPr>
              <a:t>Our Patriarch and Matriarch</a:t>
            </a:r>
            <a:r>
              <a:rPr lang="en-US" sz="3600" dirty="0">
                <a:solidFill>
                  <a:srgbClr val="FFC000"/>
                </a:solidFill>
              </a:rPr>
              <a:t>:</a:t>
            </a:r>
            <a:endParaRPr lang="en-US" sz="3600" b="1" dirty="0">
              <a:solidFill>
                <a:srgbClr val="FFC000"/>
              </a:solidFill>
            </a:endParaRPr>
          </a:p>
        </p:txBody>
      </p:sp>
      <p:sp>
        <p:nvSpPr>
          <p:cNvPr id="10" name="TextBox 9"/>
          <p:cNvSpPr txBox="1"/>
          <p:nvPr/>
        </p:nvSpPr>
        <p:spPr>
          <a:xfrm>
            <a:off x="2971800" y="1219200"/>
            <a:ext cx="6400800" cy="523220"/>
          </a:xfrm>
          <a:prstGeom prst="rect">
            <a:avLst/>
          </a:prstGeom>
          <a:noFill/>
        </p:spPr>
        <p:txBody>
          <a:bodyPr wrap="square" rtlCol="0">
            <a:spAutoFit/>
          </a:bodyPr>
          <a:lstStyle/>
          <a:p>
            <a:r>
              <a:rPr lang="en-US" sz="2800" b="1" dirty="0">
                <a:solidFill>
                  <a:srgbClr val="FF0000"/>
                </a:solidFill>
              </a:rPr>
              <a:t>1864:  </a:t>
            </a:r>
            <a:r>
              <a:rPr lang="en-US" sz="2800" b="1" dirty="0" err="1">
                <a:solidFill>
                  <a:srgbClr val="FFC000"/>
                </a:solidFill>
              </a:rPr>
              <a:t>Pavel</a:t>
            </a:r>
            <a:r>
              <a:rPr lang="en-US" sz="2800" b="1" dirty="0">
                <a:solidFill>
                  <a:srgbClr val="FFC000"/>
                </a:solidFill>
              </a:rPr>
              <a:t> Machu </a:t>
            </a:r>
            <a:r>
              <a:rPr lang="en-US" sz="2800" dirty="0">
                <a:solidFill>
                  <a:schemeClr val="bg1"/>
                </a:solidFill>
              </a:rPr>
              <a:t>marries </a:t>
            </a:r>
            <a:r>
              <a:rPr lang="en-US" sz="2800" b="1" dirty="0" err="1">
                <a:solidFill>
                  <a:srgbClr val="FFC000"/>
                </a:solidFill>
              </a:rPr>
              <a:t>Rozina</a:t>
            </a:r>
            <a:r>
              <a:rPr lang="en-US" sz="2800" b="1" dirty="0">
                <a:solidFill>
                  <a:srgbClr val="FFC000"/>
                </a:solidFill>
              </a:rPr>
              <a:t> </a:t>
            </a:r>
            <a:r>
              <a:rPr lang="en-US" sz="2800" b="1" dirty="0" err="1">
                <a:solidFill>
                  <a:srgbClr val="FFC000"/>
                </a:solidFill>
              </a:rPr>
              <a:t>Trlica</a:t>
            </a:r>
            <a:r>
              <a:rPr lang="en-US" sz="2800" dirty="0">
                <a:solidFill>
                  <a:schemeClr val="bg1"/>
                </a:solidFill>
              </a:rPr>
              <a:t>. </a:t>
            </a:r>
          </a:p>
        </p:txBody>
      </p:sp>
      <p:sp>
        <p:nvSpPr>
          <p:cNvPr id="11" name="TextBox 10"/>
          <p:cNvSpPr txBox="1"/>
          <p:nvPr/>
        </p:nvSpPr>
        <p:spPr>
          <a:xfrm>
            <a:off x="2964767" y="1786597"/>
            <a:ext cx="6172200" cy="1323439"/>
          </a:xfrm>
          <a:prstGeom prst="rect">
            <a:avLst/>
          </a:prstGeom>
          <a:solidFill>
            <a:schemeClr val="tx1"/>
          </a:solidFill>
        </p:spPr>
        <p:txBody>
          <a:bodyPr wrap="square" rtlCol="0">
            <a:spAutoFit/>
          </a:bodyPr>
          <a:lstStyle/>
          <a:p>
            <a:r>
              <a:rPr lang="en-US" sz="2800" b="1" dirty="0">
                <a:solidFill>
                  <a:srgbClr val="FF0000"/>
                </a:solidFill>
              </a:rPr>
              <a:t>1870: </a:t>
            </a:r>
            <a:r>
              <a:rPr lang="en-US" sz="2800" dirty="0" err="1">
                <a:solidFill>
                  <a:schemeClr val="bg1"/>
                </a:solidFill>
              </a:rPr>
              <a:t>Pavel</a:t>
            </a:r>
            <a:r>
              <a:rPr lang="en-US" sz="2800" dirty="0">
                <a:solidFill>
                  <a:schemeClr val="bg1"/>
                </a:solidFill>
              </a:rPr>
              <a:t> applies for permission </a:t>
            </a:r>
            <a:br>
              <a:rPr lang="en-US" sz="2800" dirty="0">
                <a:solidFill>
                  <a:schemeClr val="bg1"/>
                </a:solidFill>
              </a:rPr>
            </a:br>
            <a:r>
              <a:rPr lang="en-US" sz="2800" dirty="0">
                <a:solidFill>
                  <a:schemeClr val="bg1"/>
                </a:solidFill>
              </a:rPr>
              <a:t>            to emigrate to the USA. </a:t>
            </a:r>
          </a:p>
          <a:p>
            <a:endParaRPr lang="en-US" sz="2400" dirty="0"/>
          </a:p>
        </p:txBody>
      </p:sp>
      <p:sp>
        <p:nvSpPr>
          <p:cNvPr id="12" name="TextBox 11"/>
          <p:cNvSpPr txBox="1"/>
          <p:nvPr/>
        </p:nvSpPr>
        <p:spPr>
          <a:xfrm>
            <a:off x="2971800" y="2743200"/>
            <a:ext cx="6172200" cy="5201424"/>
          </a:xfrm>
          <a:prstGeom prst="rect">
            <a:avLst/>
          </a:prstGeom>
          <a:solidFill>
            <a:schemeClr val="tx1"/>
          </a:solidFill>
        </p:spPr>
        <p:txBody>
          <a:bodyPr wrap="square" rtlCol="0">
            <a:spAutoFit/>
          </a:bodyPr>
          <a:lstStyle/>
          <a:p>
            <a:r>
              <a:rPr lang="en-US" sz="2800" b="1" dirty="0">
                <a:solidFill>
                  <a:srgbClr val="FF0000"/>
                </a:solidFill>
              </a:rPr>
              <a:t>April 7, 1870:</a:t>
            </a:r>
            <a:r>
              <a:rPr lang="en-US" sz="2800" dirty="0">
                <a:solidFill>
                  <a:schemeClr val="bg1"/>
                </a:solidFill>
              </a:rPr>
              <a:t> The family sets sail </a:t>
            </a:r>
            <a:br>
              <a:rPr lang="en-US" sz="2800" dirty="0">
                <a:solidFill>
                  <a:schemeClr val="bg1"/>
                </a:solidFill>
              </a:rPr>
            </a:br>
            <a:r>
              <a:rPr lang="en-US" sz="2800" dirty="0">
                <a:solidFill>
                  <a:schemeClr val="bg1"/>
                </a:solidFill>
              </a:rPr>
              <a:t>          from the port of Bremen, Germany.</a:t>
            </a:r>
          </a:p>
          <a:p>
            <a:endParaRPr lang="en-US" sz="2800" dirty="0">
              <a:solidFill>
                <a:schemeClr val="bg1"/>
              </a:solidFill>
            </a:endParaRPr>
          </a:p>
          <a:p>
            <a:r>
              <a:rPr lang="en-US" sz="2800" b="1" dirty="0">
                <a:solidFill>
                  <a:srgbClr val="FF0000"/>
                </a:solidFill>
              </a:rPr>
              <a:t>June 2, 1870: </a:t>
            </a:r>
            <a:r>
              <a:rPr lang="en-US" sz="2800" dirty="0">
                <a:solidFill>
                  <a:schemeClr val="bg1"/>
                </a:solidFill>
              </a:rPr>
              <a:t>The Machu family arrives </a:t>
            </a:r>
            <a:br>
              <a:rPr lang="en-US" sz="2800" dirty="0">
                <a:solidFill>
                  <a:schemeClr val="bg1"/>
                </a:solidFill>
              </a:rPr>
            </a:br>
            <a:r>
              <a:rPr lang="en-US" sz="2800" dirty="0">
                <a:solidFill>
                  <a:schemeClr val="bg1"/>
                </a:solidFill>
              </a:rPr>
              <a:t>                         in Galveston, Texas.  </a:t>
            </a:r>
          </a:p>
          <a:p>
            <a:endParaRPr lang="en-US" sz="800" dirty="0">
              <a:solidFill>
                <a:schemeClr val="bg1"/>
              </a:solidFill>
            </a:endParaRPr>
          </a:p>
          <a:p>
            <a:r>
              <a:rPr lang="en-US" sz="2800" dirty="0">
                <a:solidFill>
                  <a:schemeClr val="bg1"/>
                </a:solidFill>
              </a:rPr>
              <a:t>Three children came to U.S. with them:</a:t>
            </a:r>
            <a:br>
              <a:rPr lang="en-US" sz="2800" dirty="0">
                <a:solidFill>
                  <a:schemeClr val="bg1"/>
                </a:solidFill>
              </a:rPr>
            </a:br>
            <a:endParaRPr lang="en-US" sz="800" dirty="0">
              <a:solidFill>
                <a:schemeClr val="bg1"/>
              </a:solidFill>
            </a:endParaRPr>
          </a:p>
          <a:p>
            <a:pPr>
              <a:buFont typeface="Arial" pitchFamily="34" charset="0"/>
              <a:buChar char="•"/>
            </a:pPr>
            <a:r>
              <a:rPr lang="en-US" sz="2400" b="1" dirty="0">
                <a:solidFill>
                  <a:srgbClr val="FFC000"/>
                </a:solidFill>
              </a:rPr>
              <a:t> Anna</a:t>
            </a:r>
            <a:r>
              <a:rPr lang="en-US" sz="2400" dirty="0">
                <a:solidFill>
                  <a:schemeClr val="bg1"/>
                </a:solidFill>
              </a:rPr>
              <a:t>, who later married Joseph F. </a:t>
            </a:r>
            <a:r>
              <a:rPr lang="en-US" sz="2400" dirty="0" err="1">
                <a:solidFill>
                  <a:schemeClr val="bg1"/>
                </a:solidFill>
              </a:rPr>
              <a:t>Cervenka</a:t>
            </a:r>
            <a:r>
              <a:rPr lang="en-US" sz="2400" dirty="0">
                <a:solidFill>
                  <a:schemeClr val="bg1"/>
                </a:solidFill>
              </a:rPr>
              <a:t>, </a:t>
            </a:r>
          </a:p>
          <a:p>
            <a:pPr>
              <a:buFont typeface="Arial" pitchFamily="34" charset="0"/>
              <a:buChar char="•"/>
            </a:pPr>
            <a:r>
              <a:rPr lang="en-US" sz="2400" dirty="0">
                <a:solidFill>
                  <a:srgbClr val="FFC000"/>
                </a:solidFill>
              </a:rPr>
              <a:t> </a:t>
            </a:r>
            <a:r>
              <a:rPr lang="en-US" sz="2400" b="1" dirty="0" smtClean="0">
                <a:solidFill>
                  <a:srgbClr val="FFC000"/>
                </a:solidFill>
              </a:rPr>
              <a:t>Jan (John) </a:t>
            </a:r>
            <a:r>
              <a:rPr lang="en-US" sz="2400" b="1" dirty="0">
                <a:solidFill>
                  <a:srgbClr val="FFC000"/>
                </a:solidFill>
              </a:rPr>
              <a:t>T.</a:t>
            </a:r>
            <a:r>
              <a:rPr lang="en-US" sz="2400" dirty="0">
                <a:solidFill>
                  <a:schemeClr val="bg1"/>
                </a:solidFill>
              </a:rPr>
              <a:t>, who married </a:t>
            </a:r>
            <a:r>
              <a:rPr lang="en-US" sz="2400" dirty="0" err="1">
                <a:solidFill>
                  <a:schemeClr val="bg1"/>
                </a:solidFill>
              </a:rPr>
              <a:t>Veronika</a:t>
            </a:r>
            <a:r>
              <a:rPr lang="en-US" sz="2400" dirty="0">
                <a:solidFill>
                  <a:schemeClr val="bg1"/>
                </a:solidFill>
              </a:rPr>
              <a:t> </a:t>
            </a:r>
            <a:r>
              <a:rPr lang="en-US" sz="2400" dirty="0" err="1">
                <a:solidFill>
                  <a:schemeClr val="bg1"/>
                </a:solidFill>
              </a:rPr>
              <a:t>Pokorny</a:t>
            </a:r>
            <a:r>
              <a:rPr lang="en-US" sz="2400" dirty="0">
                <a:solidFill>
                  <a:schemeClr val="bg1"/>
                </a:solidFill>
              </a:rPr>
              <a:t>, </a:t>
            </a:r>
          </a:p>
          <a:p>
            <a:pPr>
              <a:buFont typeface="Arial" pitchFamily="34" charset="0"/>
              <a:buChar char="•"/>
            </a:pPr>
            <a:r>
              <a:rPr lang="en-US" sz="2400" b="1" dirty="0">
                <a:solidFill>
                  <a:srgbClr val="FFC000"/>
                </a:solidFill>
              </a:rPr>
              <a:t> </a:t>
            </a:r>
            <a:r>
              <a:rPr lang="en-US" sz="2400" b="1" dirty="0" err="1" smtClean="0">
                <a:solidFill>
                  <a:srgbClr val="FFC000"/>
                </a:solidFill>
              </a:rPr>
              <a:t>Pavel</a:t>
            </a:r>
            <a:r>
              <a:rPr lang="en-US" sz="2400" b="1" dirty="0" smtClean="0">
                <a:solidFill>
                  <a:srgbClr val="FFC000"/>
                </a:solidFill>
              </a:rPr>
              <a:t> (Paul) </a:t>
            </a:r>
            <a:r>
              <a:rPr lang="en-US" sz="2400" b="1" dirty="0">
                <a:solidFill>
                  <a:srgbClr val="FFC000"/>
                </a:solidFill>
              </a:rPr>
              <a:t>H. </a:t>
            </a:r>
            <a:r>
              <a:rPr lang="en-US" sz="2400" dirty="0">
                <a:solidFill>
                  <a:schemeClr val="bg1"/>
                </a:solidFill>
              </a:rPr>
              <a:t>who married </a:t>
            </a:r>
            <a:r>
              <a:rPr lang="en-US" sz="2400" dirty="0" err="1">
                <a:solidFill>
                  <a:schemeClr val="bg1"/>
                </a:solidFill>
              </a:rPr>
              <a:t>Rozie</a:t>
            </a:r>
            <a:r>
              <a:rPr lang="en-US" sz="2400" dirty="0">
                <a:solidFill>
                  <a:schemeClr val="bg1"/>
                </a:solidFill>
              </a:rPr>
              <a:t> </a:t>
            </a:r>
            <a:r>
              <a:rPr lang="en-US" sz="2400" dirty="0" err="1">
                <a:solidFill>
                  <a:schemeClr val="bg1"/>
                </a:solidFill>
              </a:rPr>
              <a:t>Wentrcek</a:t>
            </a:r>
            <a:r>
              <a:rPr lang="en-US" sz="2400" dirty="0">
                <a:solidFill>
                  <a:schemeClr val="bg1"/>
                </a:solidFill>
              </a:rPr>
              <a:t>.</a:t>
            </a:r>
            <a:r>
              <a:rPr lang="en-US" sz="2800" dirty="0">
                <a:solidFill>
                  <a:schemeClr val="bg1"/>
                </a:solidFill>
              </a:rPr>
              <a:t> </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pic>
        <p:nvPicPr>
          <p:cNvPr id="15" name="Picture 14" descr="Pavel and Rozina Machu.jpg"/>
          <p:cNvPicPr>
            <a:picLocks noChangeAspect="1"/>
          </p:cNvPicPr>
          <p:nvPr/>
        </p:nvPicPr>
        <p:blipFill>
          <a:blip r:embed="rId4" cstate="print"/>
          <a:stretch>
            <a:fillRect/>
          </a:stretch>
        </p:blipFill>
        <p:spPr>
          <a:xfrm>
            <a:off x="-1" y="2895600"/>
            <a:ext cx="3051815" cy="3962400"/>
          </a:xfrm>
          <a:prstGeom prst="rect">
            <a:avLst/>
          </a:prstGeom>
        </p:spPr>
      </p:pic>
    </p:spTree>
    <p:custDataLst>
      <p:tags r:id="rId1"/>
    </p:custDataLst>
  </p:cSld>
  <p:clrMapOvr>
    <a:masterClrMapping/>
  </p:clrMapOvr>
  <p:transition advTm="3707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bg/>
                                          </p:spTgt>
                                        </p:tgtEl>
                                        <p:attrNameLst>
                                          <p:attrName>style.visibility</p:attrName>
                                        </p:attrNameLst>
                                      </p:cBhvr>
                                      <p:to>
                                        <p:strVal val="visible"/>
                                      </p:to>
                                    </p:set>
                                    <p:anim calcmode="lin" valueType="num">
                                      <p:cBhvr additive="base">
                                        <p:cTn id="24"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iterate type="lt">
                                    <p:tmPct val="0"/>
                                  </p:iterate>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iterate type="lt">
                                    <p:tmPct val="0"/>
                                  </p:iterate>
                                  <p:childTnLst>
                                    <p:set>
                                      <p:cBhvr>
                                        <p:cTn id="35" dur="1" fill="hold">
                                          <p:stCondLst>
                                            <p:cond delay="0"/>
                                          </p:stCondLst>
                                        </p:cTn>
                                        <p:tgtEl>
                                          <p:spTgt spid="12">
                                            <p:txEl>
                                              <p:pRg st="2" end="2"/>
                                            </p:txEl>
                                          </p:spTgt>
                                        </p:tgtEl>
                                        <p:attrNameLst>
                                          <p:attrName>style.visibility</p:attrName>
                                        </p:attrNameLst>
                                      </p:cBhvr>
                                      <p:to>
                                        <p:strVal val="visible"/>
                                      </p:to>
                                    </p:set>
                                    <p:anim calcmode="lin" valueType="num">
                                      <p:cBhvr additive="base">
                                        <p:cTn id="36"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iterate type="lt">
                                    <p:tmPct val="0"/>
                                  </p:iterate>
                                  <p:childTnLst>
                                    <p:set>
                                      <p:cBhvr>
                                        <p:cTn id="41" dur="1" fill="hold">
                                          <p:stCondLst>
                                            <p:cond delay="0"/>
                                          </p:stCondLst>
                                        </p:cTn>
                                        <p:tgtEl>
                                          <p:spTgt spid="12">
                                            <p:txEl>
                                              <p:pRg st="4" end="4"/>
                                            </p:txEl>
                                          </p:spTgt>
                                        </p:tgtEl>
                                        <p:attrNameLst>
                                          <p:attrName>style.visibility</p:attrName>
                                        </p:attrNameLst>
                                      </p:cBhvr>
                                      <p:to>
                                        <p:strVal val="visible"/>
                                      </p:to>
                                    </p:set>
                                    <p:anim calcmode="lin" valueType="num">
                                      <p:cBhvr additive="base">
                                        <p:cTn id="42"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iterate type="lt">
                                    <p:tmPct val="0"/>
                                  </p:iterate>
                                  <p:childTnLst>
                                    <p:set>
                                      <p:cBhvr>
                                        <p:cTn id="47" dur="1" fill="hold">
                                          <p:stCondLst>
                                            <p:cond delay="0"/>
                                          </p:stCondLst>
                                        </p:cTn>
                                        <p:tgtEl>
                                          <p:spTgt spid="12">
                                            <p:txEl>
                                              <p:pRg st="5" end="5"/>
                                            </p:txEl>
                                          </p:spTgt>
                                        </p:tgtEl>
                                        <p:attrNameLst>
                                          <p:attrName>style.visibility</p:attrName>
                                        </p:attrNameLst>
                                      </p:cBhvr>
                                      <p:to>
                                        <p:strVal val="visible"/>
                                      </p:to>
                                    </p:set>
                                    <p:anim calcmode="lin" valueType="num">
                                      <p:cBhvr additive="base">
                                        <p:cTn id="48"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iterate type="lt">
                                    <p:tmPct val="0"/>
                                  </p:iterate>
                                  <p:childTnLst>
                                    <p:set>
                                      <p:cBhvr>
                                        <p:cTn id="53" dur="1" fill="hold">
                                          <p:stCondLst>
                                            <p:cond delay="0"/>
                                          </p:stCondLst>
                                        </p:cTn>
                                        <p:tgtEl>
                                          <p:spTgt spid="12">
                                            <p:txEl>
                                              <p:pRg st="6" end="6"/>
                                            </p:txEl>
                                          </p:spTgt>
                                        </p:tgtEl>
                                        <p:attrNameLst>
                                          <p:attrName>style.visibility</p:attrName>
                                        </p:attrNameLst>
                                      </p:cBhvr>
                                      <p:to>
                                        <p:strVal val="visible"/>
                                      </p:to>
                                    </p:set>
                                    <p:anim calcmode="lin" valueType="num">
                                      <p:cBhvr additive="base">
                                        <p:cTn id="54"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iterate type="lt">
                                    <p:tmPct val="0"/>
                                  </p:iterate>
                                  <p:childTnLst>
                                    <p:set>
                                      <p:cBhvr>
                                        <p:cTn id="59" dur="1" fill="hold">
                                          <p:stCondLst>
                                            <p:cond delay="0"/>
                                          </p:stCondLst>
                                        </p:cTn>
                                        <p:tgtEl>
                                          <p:spTgt spid="12">
                                            <p:txEl>
                                              <p:pRg st="7" end="7"/>
                                            </p:txEl>
                                          </p:spTgt>
                                        </p:tgtEl>
                                        <p:attrNameLst>
                                          <p:attrName>style.visibility</p:attrName>
                                        </p:attrNameLst>
                                      </p:cBhvr>
                                      <p:to>
                                        <p:strVal val="visible"/>
                                      </p:to>
                                    </p:set>
                                    <p:anim calcmode="lin" valueType="num">
                                      <p:cBhvr additive="base">
                                        <p:cTn id="60"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uiExpand="1" build="p"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52400" y="457200"/>
            <a:ext cx="8839200" cy="6001643"/>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b="1" dirty="0"/>
              <a:t>WOULD YOU LIKE A COPY </a:t>
            </a:r>
            <a:br>
              <a:rPr lang="en-US" sz="3200" b="1" dirty="0"/>
            </a:br>
            <a:r>
              <a:rPr lang="en-US" sz="3200" b="1" dirty="0"/>
              <a:t>OF THIS PRESENTATION?</a:t>
            </a:r>
            <a:br>
              <a:rPr lang="en-US" sz="3200" b="1" dirty="0"/>
            </a:br>
            <a:r>
              <a:rPr lang="en-US" sz="3200" b="1" dirty="0"/>
              <a:t/>
            </a:r>
            <a:br>
              <a:rPr lang="en-US" sz="3200" b="1" dirty="0"/>
            </a:br>
            <a:r>
              <a:rPr lang="en-US" sz="3200" b="1" dirty="0"/>
              <a:t>HERE IS A GREAT RESOURCE</a:t>
            </a:r>
            <a:br>
              <a:rPr lang="en-US" sz="3200" b="1" dirty="0"/>
            </a:br>
            <a:r>
              <a:rPr lang="en-US" sz="3200" b="1" dirty="0"/>
              <a:t>FOR INTRODUCING YOUR YOUNGSTERS</a:t>
            </a:r>
            <a:br>
              <a:rPr lang="en-US" sz="3200" b="1" dirty="0"/>
            </a:br>
            <a:r>
              <a:rPr lang="en-US" sz="3200" b="1" dirty="0"/>
              <a:t>(and those new In-Laws)</a:t>
            </a:r>
            <a:br>
              <a:rPr lang="en-US" sz="3200" b="1" dirty="0"/>
            </a:br>
            <a:r>
              <a:rPr lang="en-US" sz="3200" b="1" dirty="0"/>
              <a:t/>
            </a:r>
            <a:br>
              <a:rPr lang="en-US" sz="3200" b="1" dirty="0"/>
            </a:br>
            <a:r>
              <a:rPr lang="en-US" sz="3200" b="1" dirty="0"/>
              <a:t>TO OUR FAMILY HISTORY &amp; ANCESTORS</a:t>
            </a:r>
          </a:p>
          <a:p>
            <a:pPr algn="ctr"/>
            <a:endParaRPr lang="en-US" sz="3200" b="1" dirty="0"/>
          </a:p>
          <a:p>
            <a:pPr algn="ctr"/>
            <a:r>
              <a:rPr lang="en-US" sz="3200" b="1" i="1" dirty="0">
                <a:solidFill>
                  <a:srgbClr val="002060"/>
                </a:solidFill>
              </a:rPr>
              <a:t>View Anytime or Download it at:</a:t>
            </a:r>
          </a:p>
          <a:p>
            <a:pPr algn="ctr"/>
            <a:r>
              <a:rPr lang="en-US" sz="3200" b="1" dirty="0" smtClean="0">
                <a:solidFill>
                  <a:srgbClr val="C00000"/>
                </a:solidFill>
              </a:rPr>
              <a:t>Machu-cemetery.org/Gallery.php</a:t>
            </a:r>
            <a:endParaRPr lang="en-US" sz="3200" dirty="0" smtClean="0">
              <a:solidFill>
                <a:srgbClr val="C00000"/>
              </a:solidFill>
            </a:endParaRPr>
          </a:p>
          <a:p>
            <a:pPr algn="ctr"/>
            <a:endParaRPr lang="en-US" sz="3200" dirty="0">
              <a:solidFill>
                <a:srgbClr val="C00000"/>
              </a:solidFill>
            </a:endParaRPr>
          </a:p>
        </p:txBody>
      </p:sp>
      <p:sp>
        <p:nvSpPr>
          <p:cNvPr id="4" name="Explosion 2 3"/>
          <p:cNvSpPr/>
          <p:nvPr/>
        </p:nvSpPr>
        <p:spPr>
          <a:xfrm>
            <a:off x="0" y="0"/>
            <a:ext cx="2514600" cy="259080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Over 40 Archival Photos</a:t>
            </a:r>
          </a:p>
        </p:txBody>
      </p:sp>
    </p:spTree>
    <p:custDataLst>
      <p:tags r:id="rId1"/>
    </p:custDataLst>
  </p:cSld>
  <p:clrMapOvr>
    <a:masterClrMapping/>
  </p:clrMapOvr>
  <p:transition advTm="510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2"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2" end="2"/>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17"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3" end="3"/>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0" fill="hold"/>
                                        <p:tgtEl>
                                          <p:spTgt spid="4"/>
                                        </p:tgtEl>
                                        <p:attrNameLst>
                                          <p:attrName>ppt_w</p:attrName>
                                        </p:attrNameLst>
                                      </p:cBhvr>
                                      <p:tavLst>
                                        <p:tav tm="0" fmla="#ppt_w*sin(2.5*pi*$)">
                                          <p:val>
                                            <p:fltVal val="0"/>
                                          </p:val>
                                        </p:tav>
                                        <p:tav tm="100000">
                                          <p:val>
                                            <p:fltVal val="1"/>
                                          </p:val>
                                        </p:tav>
                                      </p:tavLst>
                                    </p:anim>
                                    <p:anim calcmode="lin" valueType="num">
                                      <p:cBhvr>
                                        <p:cTn id="25"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5.7"/>
</p:tagLst>
</file>

<file path=ppt/tags/tag10.xml><?xml version="1.0" encoding="utf-8"?>
<p:tagLst xmlns:a="http://schemas.openxmlformats.org/drawingml/2006/main" xmlns:r="http://schemas.openxmlformats.org/officeDocument/2006/relationships" xmlns:p="http://schemas.openxmlformats.org/presentationml/2006/main">
  <p:tag name="TIMING" val="|0.2|9.3|1.3|1.3|5.8|7.7|5.6"/>
</p:tagLst>
</file>

<file path=ppt/tags/tag11.xml><?xml version="1.0" encoding="utf-8"?>
<p:tagLst xmlns:a="http://schemas.openxmlformats.org/drawingml/2006/main" xmlns:r="http://schemas.openxmlformats.org/officeDocument/2006/relationships" xmlns:p="http://schemas.openxmlformats.org/presentationml/2006/main">
  <p:tag name="TIMING" val="|0.6|5.1"/>
</p:tagLst>
</file>

<file path=ppt/tags/tag12.xml><?xml version="1.0" encoding="utf-8"?>
<p:tagLst xmlns:a="http://schemas.openxmlformats.org/drawingml/2006/main" xmlns:r="http://schemas.openxmlformats.org/officeDocument/2006/relationships" xmlns:p="http://schemas.openxmlformats.org/presentationml/2006/main">
  <p:tag name="TIMING" val="|0.5"/>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7"/>
</p:tagLst>
</file>

<file path=ppt/tags/tag15.xml><?xml version="1.0" encoding="utf-8"?>
<p:tagLst xmlns:a="http://schemas.openxmlformats.org/drawingml/2006/main" xmlns:r="http://schemas.openxmlformats.org/officeDocument/2006/relationships" xmlns:p="http://schemas.openxmlformats.org/presentationml/2006/main">
  <p:tag name="TIMING" val="|0.5|4.9|4.6|4.4"/>
</p:tagLst>
</file>

<file path=ppt/tags/tag16.xml><?xml version="1.0" encoding="utf-8"?>
<p:tagLst xmlns:a="http://schemas.openxmlformats.org/drawingml/2006/main" xmlns:r="http://schemas.openxmlformats.org/officeDocument/2006/relationships" xmlns:p="http://schemas.openxmlformats.org/presentationml/2006/main">
  <p:tag name="TIMING" val="|0.2|2.7"/>
</p:tagLst>
</file>

<file path=ppt/tags/tag17.xml><?xml version="1.0" encoding="utf-8"?>
<p:tagLst xmlns:a="http://schemas.openxmlformats.org/drawingml/2006/main" xmlns:r="http://schemas.openxmlformats.org/officeDocument/2006/relationships" xmlns:p="http://schemas.openxmlformats.org/presentationml/2006/main">
  <p:tag name="TIMING" val="|50"/>
</p:tagLst>
</file>

<file path=ppt/tags/tag18.xml><?xml version="1.0" encoding="utf-8"?>
<p:tagLst xmlns:a="http://schemas.openxmlformats.org/drawingml/2006/main" xmlns:r="http://schemas.openxmlformats.org/officeDocument/2006/relationships" xmlns:p="http://schemas.openxmlformats.org/presentationml/2006/main">
  <p:tag name="TIMING" val="|0"/>
</p:tagLst>
</file>

<file path=ppt/tags/tag19.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0.8|2.2|11.2|2.7|1.4|1.2|0.9|1.3"/>
</p:tagLst>
</file>

<file path=ppt/tags/tag20.xml><?xml version="1.0" encoding="utf-8"?>
<p:tagLst xmlns:a="http://schemas.openxmlformats.org/drawingml/2006/main" xmlns:r="http://schemas.openxmlformats.org/officeDocument/2006/relationships" xmlns:p="http://schemas.openxmlformats.org/presentationml/2006/main">
  <p:tag name="TIMING" val="|0.1|5.6|3.5|1.7|2.7"/>
</p:tagLst>
</file>

<file path=ppt/tags/tag21.xml><?xml version="1.0" encoding="utf-8"?>
<p:tagLst xmlns:a="http://schemas.openxmlformats.org/drawingml/2006/main" xmlns:r="http://schemas.openxmlformats.org/officeDocument/2006/relationships" xmlns:p="http://schemas.openxmlformats.org/presentationml/2006/main">
  <p:tag name="TIMING" val="|0|0.7|2.6|27.8"/>
</p:tagLst>
</file>

<file path=ppt/tags/tag22.xml><?xml version="1.0" encoding="utf-8"?>
<p:tagLst xmlns:a="http://schemas.openxmlformats.org/drawingml/2006/main" xmlns:r="http://schemas.openxmlformats.org/officeDocument/2006/relationships" xmlns:p="http://schemas.openxmlformats.org/presentationml/2006/main">
  <p:tag name="TIMING" val="|0.8"/>
</p:tagLst>
</file>

<file path=ppt/tags/tag23.xml><?xml version="1.0" encoding="utf-8"?>
<p:tagLst xmlns:a="http://schemas.openxmlformats.org/drawingml/2006/main" xmlns:r="http://schemas.openxmlformats.org/officeDocument/2006/relationships" xmlns:p="http://schemas.openxmlformats.org/presentationml/2006/main">
  <p:tag name="TIMING" val="|0.3|1"/>
</p:tagLst>
</file>

<file path=ppt/tags/tag24.xml><?xml version="1.0" encoding="utf-8"?>
<p:tagLst xmlns:a="http://schemas.openxmlformats.org/drawingml/2006/main" xmlns:r="http://schemas.openxmlformats.org/officeDocument/2006/relationships" xmlns:p="http://schemas.openxmlformats.org/presentationml/2006/main">
  <p:tag name="TIMING" val="|0.6"/>
</p:tagLst>
</file>

<file path=ppt/tags/tag25.xml><?xml version="1.0" encoding="utf-8"?>
<p:tagLst xmlns:a="http://schemas.openxmlformats.org/drawingml/2006/main" xmlns:r="http://schemas.openxmlformats.org/officeDocument/2006/relationships" xmlns:p="http://schemas.openxmlformats.org/presentationml/2006/main">
  <p:tag name="TIMING" val="|0.4|26.6"/>
</p:tagLst>
</file>

<file path=ppt/tags/tag26.xml><?xml version="1.0" encoding="utf-8"?>
<p:tagLst xmlns:a="http://schemas.openxmlformats.org/drawingml/2006/main" xmlns:r="http://schemas.openxmlformats.org/officeDocument/2006/relationships" xmlns:p="http://schemas.openxmlformats.org/presentationml/2006/main">
  <p:tag name="TIMING" val="|0.4|7.9"/>
</p:tagLst>
</file>

<file path=ppt/tags/tag27.xml><?xml version="1.0" encoding="utf-8"?>
<p:tagLst xmlns:a="http://schemas.openxmlformats.org/drawingml/2006/main" xmlns:r="http://schemas.openxmlformats.org/officeDocument/2006/relationships" xmlns:p="http://schemas.openxmlformats.org/presentationml/2006/main">
  <p:tag name="TIMING" val="|0.6|9.9"/>
</p:tagLst>
</file>

<file path=ppt/tags/tag28.xml><?xml version="1.0" encoding="utf-8"?>
<p:tagLst xmlns:a="http://schemas.openxmlformats.org/drawingml/2006/main" xmlns:r="http://schemas.openxmlformats.org/officeDocument/2006/relationships" xmlns:p="http://schemas.openxmlformats.org/presentationml/2006/main">
  <p:tag name="TIMING" val="|0.3|1.1|1.8|1"/>
</p:tagLst>
</file>

<file path=ppt/tags/tag29.xml><?xml version="1.0" encoding="utf-8"?>
<p:tagLst xmlns:a="http://schemas.openxmlformats.org/drawingml/2006/main" xmlns:r="http://schemas.openxmlformats.org/officeDocument/2006/relationships" xmlns:p="http://schemas.openxmlformats.org/presentationml/2006/main">
  <p:tag name="TIMING" val="|0|0.7"/>
</p:tagLst>
</file>

<file path=ppt/tags/tag3.xml><?xml version="1.0" encoding="utf-8"?>
<p:tagLst xmlns:a="http://schemas.openxmlformats.org/drawingml/2006/main" xmlns:r="http://schemas.openxmlformats.org/officeDocument/2006/relationships" xmlns:p="http://schemas.openxmlformats.org/presentationml/2006/main">
  <p:tag name="TIMING" val="|3.7"/>
</p:tagLst>
</file>

<file path=ppt/tags/tag30.xml><?xml version="1.0" encoding="utf-8"?>
<p:tagLst xmlns:a="http://schemas.openxmlformats.org/drawingml/2006/main" xmlns:r="http://schemas.openxmlformats.org/officeDocument/2006/relationships" xmlns:p="http://schemas.openxmlformats.org/presentationml/2006/main">
  <p:tag name="TIMING" val="|10.3"/>
</p:tagLst>
</file>

<file path=ppt/tags/tag31.xml><?xml version="1.0" encoding="utf-8"?>
<p:tagLst xmlns:a="http://schemas.openxmlformats.org/drawingml/2006/main" xmlns:r="http://schemas.openxmlformats.org/officeDocument/2006/relationships" xmlns:p="http://schemas.openxmlformats.org/presentationml/2006/main">
  <p:tag name="TIMING" val="|5.3|6"/>
</p:tagLst>
</file>

<file path=ppt/tags/tag32.xml><?xml version="1.0" encoding="utf-8"?>
<p:tagLst xmlns:a="http://schemas.openxmlformats.org/drawingml/2006/main" xmlns:r="http://schemas.openxmlformats.org/officeDocument/2006/relationships" xmlns:p="http://schemas.openxmlformats.org/presentationml/2006/main">
  <p:tag name="TIMING" val="|1.5|8.2"/>
</p:tagLst>
</file>

<file path=ppt/tags/tag33.xml><?xml version="1.0" encoding="utf-8"?>
<p:tagLst xmlns:a="http://schemas.openxmlformats.org/drawingml/2006/main" xmlns:r="http://schemas.openxmlformats.org/officeDocument/2006/relationships" xmlns:p="http://schemas.openxmlformats.org/presentationml/2006/main">
  <p:tag name="TIMING" val="|0.3"/>
</p:tagLst>
</file>

<file path=ppt/tags/tag34.xml><?xml version="1.0" encoding="utf-8"?>
<p:tagLst xmlns:a="http://schemas.openxmlformats.org/drawingml/2006/main" xmlns:r="http://schemas.openxmlformats.org/officeDocument/2006/relationships" xmlns:p="http://schemas.openxmlformats.org/presentationml/2006/main">
  <p:tag name="TIMING" val="|0.3|1.5"/>
</p:tagLst>
</file>

<file path=ppt/tags/tag35.xml><?xml version="1.0" encoding="utf-8"?>
<p:tagLst xmlns:a="http://schemas.openxmlformats.org/drawingml/2006/main" xmlns:r="http://schemas.openxmlformats.org/officeDocument/2006/relationships" xmlns:p="http://schemas.openxmlformats.org/presentationml/2006/main">
  <p:tag name="TIMING" val="|2.2"/>
</p:tagLst>
</file>

<file path=ppt/tags/tag36.xml><?xml version="1.0" encoding="utf-8"?>
<p:tagLst xmlns:a="http://schemas.openxmlformats.org/drawingml/2006/main" xmlns:r="http://schemas.openxmlformats.org/officeDocument/2006/relationships" xmlns:p="http://schemas.openxmlformats.org/presentationml/2006/main">
  <p:tag name="TIMING" val="|2.3"/>
</p:tagLst>
</file>

<file path=ppt/tags/tag37.xml><?xml version="1.0" encoding="utf-8"?>
<p:tagLst xmlns:a="http://schemas.openxmlformats.org/drawingml/2006/main" xmlns:r="http://schemas.openxmlformats.org/officeDocument/2006/relationships" xmlns:p="http://schemas.openxmlformats.org/presentationml/2006/main">
  <p:tag name="TIMING" val="|0.4|5.7|5.6|5.5"/>
</p:tagLst>
</file>

<file path=ppt/tags/tag38.xml><?xml version="1.0" encoding="utf-8"?>
<p:tagLst xmlns:a="http://schemas.openxmlformats.org/drawingml/2006/main" xmlns:r="http://schemas.openxmlformats.org/officeDocument/2006/relationships" xmlns:p="http://schemas.openxmlformats.org/presentationml/2006/main">
  <p:tag name="TIMING" val="|2.2|1.1|0.9|1.6|1.4|2"/>
</p:tagLst>
</file>

<file path=ppt/tags/tag39.xml><?xml version="1.0" encoding="utf-8"?>
<p:tagLst xmlns:a="http://schemas.openxmlformats.org/drawingml/2006/main" xmlns:r="http://schemas.openxmlformats.org/officeDocument/2006/relationships" xmlns:p="http://schemas.openxmlformats.org/presentationml/2006/main">
  <p:tag name="TIMING" val="|0.5"/>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40.xml><?xml version="1.0" encoding="utf-8"?>
<p:tagLst xmlns:a="http://schemas.openxmlformats.org/drawingml/2006/main" xmlns:r="http://schemas.openxmlformats.org/officeDocument/2006/relationships" xmlns:p="http://schemas.openxmlformats.org/presentationml/2006/main">
  <p:tag name="TIMING" val="|0.9"/>
</p:tagLst>
</file>

<file path=ppt/tags/tag41.xml><?xml version="1.0" encoding="utf-8"?>
<p:tagLst xmlns:a="http://schemas.openxmlformats.org/drawingml/2006/main" xmlns:r="http://schemas.openxmlformats.org/officeDocument/2006/relationships" xmlns:p="http://schemas.openxmlformats.org/presentationml/2006/main">
  <p:tag name="TIMING" val="|0.8"/>
</p:tagLst>
</file>

<file path=ppt/tags/tag42.xml><?xml version="1.0" encoding="utf-8"?>
<p:tagLst xmlns:a="http://schemas.openxmlformats.org/drawingml/2006/main" xmlns:r="http://schemas.openxmlformats.org/officeDocument/2006/relationships" xmlns:p="http://schemas.openxmlformats.org/presentationml/2006/main">
  <p:tag name="TIMING" val="|0.4"/>
</p:tagLst>
</file>

<file path=ppt/tags/tag43.xml><?xml version="1.0" encoding="utf-8"?>
<p:tagLst xmlns:a="http://schemas.openxmlformats.org/drawingml/2006/main" xmlns:r="http://schemas.openxmlformats.org/officeDocument/2006/relationships" xmlns:p="http://schemas.openxmlformats.org/presentationml/2006/main">
  <p:tag name="TIMING" val="|0.4"/>
</p:tagLst>
</file>

<file path=ppt/tags/tag44.xml><?xml version="1.0" encoding="utf-8"?>
<p:tagLst xmlns:a="http://schemas.openxmlformats.org/drawingml/2006/main" xmlns:r="http://schemas.openxmlformats.org/officeDocument/2006/relationships" xmlns:p="http://schemas.openxmlformats.org/presentationml/2006/main">
  <p:tag name="TIMING" val="|0.4|1.2"/>
</p:tagLst>
</file>

<file path=ppt/tags/tag45.xml><?xml version="1.0" encoding="utf-8"?>
<p:tagLst xmlns:a="http://schemas.openxmlformats.org/drawingml/2006/main" xmlns:r="http://schemas.openxmlformats.org/officeDocument/2006/relationships" xmlns:p="http://schemas.openxmlformats.org/presentationml/2006/main">
  <p:tag name="TIMING" val="|0.9"/>
</p:tagLst>
</file>

<file path=ppt/tags/tag46.xml><?xml version="1.0" encoding="utf-8"?>
<p:tagLst xmlns:a="http://schemas.openxmlformats.org/drawingml/2006/main" xmlns:r="http://schemas.openxmlformats.org/officeDocument/2006/relationships" xmlns:p="http://schemas.openxmlformats.org/presentationml/2006/main">
  <p:tag name="TIMING" val="|0|1.3|5.4|6.2|6.4|3"/>
</p:tagLst>
</file>

<file path=ppt/tags/tag47.xml><?xml version="1.0" encoding="utf-8"?>
<p:tagLst xmlns:a="http://schemas.openxmlformats.org/drawingml/2006/main" xmlns:r="http://schemas.openxmlformats.org/officeDocument/2006/relationships" xmlns:p="http://schemas.openxmlformats.org/presentationml/2006/main">
  <p:tag name="TIMING" val="|0.4|1.3"/>
</p:tagLst>
</file>

<file path=ppt/tags/tag48.xml><?xml version="1.0" encoding="utf-8"?>
<p:tagLst xmlns:a="http://schemas.openxmlformats.org/drawingml/2006/main" xmlns:r="http://schemas.openxmlformats.org/officeDocument/2006/relationships" xmlns:p="http://schemas.openxmlformats.org/presentationml/2006/main">
  <p:tag name="TIMING" val="|11.8|2.2"/>
</p:tagLst>
</file>

<file path=ppt/tags/tag49.xml><?xml version="1.0" encoding="utf-8"?>
<p:tagLst xmlns:a="http://schemas.openxmlformats.org/drawingml/2006/main" xmlns:r="http://schemas.openxmlformats.org/officeDocument/2006/relationships" xmlns:p="http://schemas.openxmlformats.org/presentationml/2006/main">
  <p:tag name="TIMING" val="|0|3.4|5.3"/>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50.xml><?xml version="1.0" encoding="utf-8"?>
<p:tagLst xmlns:a="http://schemas.openxmlformats.org/drawingml/2006/main" xmlns:r="http://schemas.openxmlformats.org/officeDocument/2006/relationships" xmlns:p="http://schemas.openxmlformats.org/presentationml/2006/main">
  <p:tag name="TIMING" val="|0.4|20.1|1.5"/>
</p:tagLst>
</file>

<file path=ppt/tags/tag51.xml><?xml version="1.0" encoding="utf-8"?>
<p:tagLst xmlns:a="http://schemas.openxmlformats.org/drawingml/2006/main" xmlns:r="http://schemas.openxmlformats.org/officeDocument/2006/relationships" xmlns:p="http://schemas.openxmlformats.org/presentationml/2006/main">
  <p:tag name="TIMING" val="|0.2|3.5|5.4|6.2"/>
</p:tagLst>
</file>

<file path=ppt/tags/tag52.xml><?xml version="1.0" encoding="utf-8"?>
<p:tagLst xmlns:a="http://schemas.openxmlformats.org/drawingml/2006/main" xmlns:r="http://schemas.openxmlformats.org/officeDocument/2006/relationships" xmlns:p="http://schemas.openxmlformats.org/presentationml/2006/main">
  <p:tag name="TIMING" val="|4.7|3.6|4.3"/>
</p:tagLst>
</file>

<file path=ppt/tags/tag53.xml><?xml version="1.0" encoding="utf-8"?>
<p:tagLst xmlns:a="http://schemas.openxmlformats.org/drawingml/2006/main" xmlns:r="http://schemas.openxmlformats.org/officeDocument/2006/relationships" xmlns:p="http://schemas.openxmlformats.org/presentationml/2006/main">
  <p:tag name="TIMING" val="|0.5|0.7|5.7|1.2|1.2|3"/>
</p:tagLst>
</file>

<file path=ppt/tags/tag54.xml><?xml version="1.0" encoding="utf-8"?>
<p:tagLst xmlns:a="http://schemas.openxmlformats.org/drawingml/2006/main" xmlns:r="http://schemas.openxmlformats.org/officeDocument/2006/relationships" xmlns:p="http://schemas.openxmlformats.org/presentationml/2006/main">
  <p:tag name="TIMING" val="|0.2|28|4.7|11.2"/>
</p:tagLst>
</file>

<file path=ppt/tags/tag55.xml><?xml version="1.0" encoding="utf-8"?>
<p:tagLst xmlns:a="http://schemas.openxmlformats.org/drawingml/2006/main" xmlns:r="http://schemas.openxmlformats.org/officeDocument/2006/relationships" xmlns:p="http://schemas.openxmlformats.org/presentationml/2006/main">
  <p:tag name="TIMING" val="|0.4|8.5"/>
</p:tagLst>
</file>

<file path=ppt/tags/tag56.xml><?xml version="1.0" encoding="utf-8"?>
<p:tagLst xmlns:a="http://schemas.openxmlformats.org/drawingml/2006/main" xmlns:r="http://schemas.openxmlformats.org/officeDocument/2006/relationships" xmlns:p="http://schemas.openxmlformats.org/presentationml/2006/main">
  <p:tag name="TIMING" val="|0.3|0.7|3.4|2.3|1.1|1.1"/>
</p:tagLst>
</file>

<file path=ppt/tags/tag57.xml><?xml version="1.0" encoding="utf-8"?>
<p:tagLst xmlns:a="http://schemas.openxmlformats.org/drawingml/2006/main" xmlns:r="http://schemas.openxmlformats.org/officeDocument/2006/relationships" xmlns:p="http://schemas.openxmlformats.org/presentationml/2006/main">
  <p:tag name="TIMING" val="|0.3|0.7|2.4"/>
</p:tagLst>
</file>

<file path=ppt/tags/tag58.xml><?xml version="1.0" encoding="utf-8"?>
<p:tagLst xmlns:a="http://schemas.openxmlformats.org/drawingml/2006/main" xmlns:r="http://schemas.openxmlformats.org/officeDocument/2006/relationships" xmlns:p="http://schemas.openxmlformats.org/presentationml/2006/main">
  <p:tag name="TIMING" val="|0.4|0.7|1.4|4.9"/>
</p:tagLst>
</file>

<file path=ppt/tags/tag59.xml><?xml version="1.0" encoding="utf-8"?>
<p:tagLst xmlns:a="http://schemas.openxmlformats.org/drawingml/2006/main" xmlns:r="http://schemas.openxmlformats.org/officeDocument/2006/relationships" xmlns:p="http://schemas.openxmlformats.org/presentationml/2006/main">
  <p:tag name="TIMING" val="|0.4|0.7|1.6"/>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60.xml><?xml version="1.0" encoding="utf-8"?>
<p:tagLst xmlns:a="http://schemas.openxmlformats.org/drawingml/2006/main" xmlns:r="http://schemas.openxmlformats.org/officeDocument/2006/relationships" xmlns:p="http://schemas.openxmlformats.org/presentationml/2006/main">
  <p:tag name="TIMING" val="|0.8"/>
</p:tagLst>
</file>

<file path=ppt/tags/tag61.xml><?xml version="1.0" encoding="utf-8"?>
<p:tagLst xmlns:a="http://schemas.openxmlformats.org/drawingml/2006/main" xmlns:r="http://schemas.openxmlformats.org/officeDocument/2006/relationships" xmlns:p="http://schemas.openxmlformats.org/presentationml/2006/main">
  <p:tag name="TIMING" val="|0.7|1.9|1.3"/>
</p:tagLst>
</file>

<file path=ppt/tags/tag62.xml><?xml version="1.0" encoding="utf-8"?>
<p:tagLst xmlns:a="http://schemas.openxmlformats.org/drawingml/2006/main" xmlns:r="http://schemas.openxmlformats.org/officeDocument/2006/relationships" xmlns:p="http://schemas.openxmlformats.org/presentationml/2006/main">
  <p:tag name="TIMING" val="|0.2|9.8"/>
</p:tagLst>
</file>

<file path=ppt/tags/tag63.xml><?xml version="1.0" encoding="utf-8"?>
<p:tagLst xmlns:a="http://schemas.openxmlformats.org/drawingml/2006/main" xmlns:r="http://schemas.openxmlformats.org/officeDocument/2006/relationships" xmlns:p="http://schemas.openxmlformats.org/presentationml/2006/main">
  <p:tag name="TIMING" val="|3.5"/>
</p:tagLst>
</file>

<file path=ppt/tags/tag64.xml><?xml version="1.0" encoding="utf-8"?>
<p:tagLst xmlns:a="http://schemas.openxmlformats.org/drawingml/2006/main" xmlns:r="http://schemas.openxmlformats.org/officeDocument/2006/relationships" xmlns:p="http://schemas.openxmlformats.org/presentationml/2006/main">
  <p:tag name="TIMING" val="|0.5"/>
</p:tagLst>
</file>

<file path=ppt/tags/tag65.xml><?xml version="1.0" encoding="utf-8"?>
<p:tagLst xmlns:a="http://schemas.openxmlformats.org/drawingml/2006/main" xmlns:r="http://schemas.openxmlformats.org/officeDocument/2006/relationships" xmlns:p="http://schemas.openxmlformats.org/presentationml/2006/main">
  <p:tag name="TIMING" val="|0.5|2.9|1.6"/>
</p:tagLst>
</file>

<file path=ppt/tags/tag66.xml><?xml version="1.0" encoding="utf-8"?>
<p:tagLst xmlns:a="http://schemas.openxmlformats.org/drawingml/2006/main" xmlns:r="http://schemas.openxmlformats.org/officeDocument/2006/relationships" xmlns:p="http://schemas.openxmlformats.org/presentationml/2006/main">
  <p:tag name="TIMING" val="|0.2"/>
</p:tagLst>
</file>

<file path=ppt/tags/tag67.xml><?xml version="1.0" encoding="utf-8"?>
<p:tagLst xmlns:a="http://schemas.openxmlformats.org/drawingml/2006/main" xmlns:r="http://schemas.openxmlformats.org/officeDocument/2006/relationships" xmlns:p="http://schemas.openxmlformats.org/presentationml/2006/main">
  <p:tag name="TIMING" val="|0.2|8.5"/>
</p:tagLst>
</file>

<file path=ppt/tags/tag7.xml><?xml version="1.0" encoding="utf-8"?>
<p:tagLst xmlns:a="http://schemas.openxmlformats.org/drawingml/2006/main" xmlns:r="http://schemas.openxmlformats.org/officeDocument/2006/relationships" xmlns:p="http://schemas.openxmlformats.org/presentationml/2006/main">
  <p:tag name="TIMING" val="|0.5|2.2|1.7"/>
</p:tagLst>
</file>

<file path=ppt/tags/tag8.xml><?xml version="1.0" encoding="utf-8"?>
<p:tagLst xmlns:a="http://schemas.openxmlformats.org/drawingml/2006/main" xmlns:r="http://schemas.openxmlformats.org/officeDocument/2006/relationships" xmlns:p="http://schemas.openxmlformats.org/presentationml/2006/main">
  <p:tag name="TIMING" val="|0.2|5.6|1.4|1.4|1.7|3.2|4.3|3.3|2.8|2.2"/>
</p:tagLst>
</file>

<file path=ppt/tags/tag9.xml><?xml version="1.0" encoding="utf-8"?>
<p:tagLst xmlns:a="http://schemas.openxmlformats.org/drawingml/2006/main" xmlns:r="http://schemas.openxmlformats.org/officeDocument/2006/relationships" xmlns:p="http://schemas.openxmlformats.org/presentationml/2006/main">
  <p:tag name="TIMING" val="|0.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3958</TotalTime>
  <Words>2071</Words>
  <Application>Microsoft Office PowerPoint</Application>
  <PresentationFormat>On-screen Show (4:3)</PresentationFormat>
  <Paragraphs>563</Paragraphs>
  <Slides>90</Slides>
  <Notes>2</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Terry Loessin</dc:creator>
  <cp:lastModifiedBy>Terry Loessin</cp:lastModifiedBy>
  <cp:revision>280</cp:revision>
  <dcterms:created xsi:type="dcterms:W3CDTF">2022-08-27T03:48:00Z</dcterms:created>
  <dcterms:modified xsi:type="dcterms:W3CDTF">2023-09-11T01:56:33Z</dcterms:modified>
</cp:coreProperties>
</file>