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70" r:id="rId2"/>
    <p:sldId id="265" r:id="rId3"/>
    <p:sldId id="278" r:id="rId4"/>
    <p:sldId id="256" r:id="rId5"/>
    <p:sldId id="257" r:id="rId6"/>
    <p:sldId id="258" r:id="rId7"/>
    <p:sldId id="269" r:id="rId8"/>
    <p:sldId id="298" r:id="rId9"/>
    <p:sldId id="299" r:id="rId10"/>
    <p:sldId id="320" r:id="rId11"/>
    <p:sldId id="272" r:id="rId12"/>
    <p:sldId id="301" r:id="rId13"/>
    <p:sldId id="259" r:id="rId14"/>
    <p:sldId id="260" r:id="rId15"/>
    <p:sldId id="273" r:id="rId16"/>
    <p:sldId id="275" r:id="rId17"/>
    <p:sldId id="331" r:id="rId18"/>
    <p:sldId id="274" r:id="rId19"/>
    <p:sldId id="338" r:id="rId20"/>
    <p:sldId id="335" r:id="rId21"/>
    <p:sldId id="334" r:id="rId22"/>
    <p:sldId id="322" r:id="rId23"/>
    <p:sldId id="263" r:id="rId24"/>
    <p:sldId id="333" r:id="rId25"/>
    <p:sldId id="276" r:id="rId26"/>
    <p:sldId id="261" r:id="rId27"/>
    <p:sldId id="264" r:id="rId28"/>
    <p:sldId id="336" r:id="rId29"/>
    <p:sldId id="267" r:id="rId30"/>
    <p:sldId id="266" r:id="rId31"/>
    <p:sldId id="277" r:id="rId32"/>
    <p:sldId id="262" r:id="rId33"/>
    <p:sldId id="268" r:id="rId34"/>
    <p:sldId id="271" r:id="rId35"/>
    <p:sldId id="325" r:id="rId36"/>
    <p:sldId id="326" r:id="rId37"/>
    <p:sldId id="327" r:id="rId38"/>
    <p:sldId id="328" r:id="rId39"/>
    <p:sldId id="339" r:id="rId40"/>
    <p:sldId id="280" r:id="rId41"/>
    <p:sldId id="279" r:id="rId42"/>
    <p:sldId id="281" r:id="rId43"/>
    <p:sldId id="282" r:id="rId44"/>
    <p:sldId id="284" r:id="rId45"/>
    <p:sldId id="283" r:id="rId46"/>
    <p:sldId id="340" r:id="rId47"/>
    <p:sldId id="286" r:id="rId48"/>
    <p:sldId id="287" r:id="rId49"/>
    <p:sldId id="288" r:id="rId50"/>
    <p:sldId id="321" r:id="rId51"/>
    <p:sldId id="341" r:id="rId52"/>
    <p:sldId id="289" r:id="rId53"/>
    <p:sldId id="290" r:id="rId54"/>
    <p:sldId id="291" r:id="rId55"/>
    <p:sldId id="343" r:id="rId56"/>
    <p:sldId id="314" r:id="rId57"/>
    <p:sldId id="315" r:id="rId58"/>
    <p:sldId id="300" r:id="rId59"/>
    <p:sldId id="309" r:id="rId60"/>
    <p:sldId id="297" r:id="rId61"/>
    <p:sldId id="313" r:id="rId62"/>
    <p:sldId id="342" r:id="rId63"/>
    <p:sldId id="295" r:id="rId64"/>
    <p:sldId id="310" r:id="rId65"/>
    <p:sldId id="293" r:id="rId66"/>
    <p:sldId id="296" r:id="rId67"/>
    <p:sldId id="311" r:id="rId68"/>
    <p:sldId id="312" r:id="rId69"/>
    <p:sldId id="302" r:id="rId70"/>
    <p:sldId id="304" r:id="rId71"/>
    <p:sldId id="316" r:id="rId72"/>
    <p:sldId id="317" r:id="rId73"/>
    <p:sldId id="318" r:id="rId74"/>
    <p:sldId id="319" r:id="rId75"/>
    <p:sldId id="324" r:id="rId76"/>
    <p:sldId id="33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3300"/>
    <a:srgbClr val="FF9999"/>
    <a:srgbClr val="CC0066"/>
    <a:srgbClr val="FF0066"/>
    <a:srgbClr val="99FF33"/>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165F4-6332-4442-B3AC-799A35F479DC}" type="datetimeFigureOut">
              <a:rPr lang="en-US" smtClean="0"/>
              <a:pPr/>
              <a:t>9/24/2022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2F4C6-D980-4590-95D7-09021ED488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endParaRPr lang="en-US" dirty="0"/>
          </a:p>
        </p:txBody>
      </p:sp>
      <p:sp>
        <p:nvSpPr>
          <p:cNvPr id="4" name="Slide Number Placeholder 3"/>
          <p:cNvSpPr>
            <a:spLocks noGrp="1"/>
          </p:cNvSpPr>
          <p:nvPr>
            <p:ph type="sldNum" sz="quarter" idx="10"/>
          </p:nvPr>
        </p:nvSpPr>
        <p:spPr/>
        <p:txBody>
          <a:bodyPr/>
          <a:lstStyle/>
          <a:p>
            <a:fld id="{F752F4C6-D980-4590-95D7-09021ED4885C}" type="slidenum">
              <a:rPr lang="en-US" smtClean="0"/>
              <a:pPr/>
              <a:t>64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9F941A-3BE9-4A71-B254-9C9AAD40A716}"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9F941A-3BE9-4A71-B254-9C9AAD40A716}"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F941A-3BE9-4A71-B254-9C9AAD40A716}"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F941A-3BE9-4A71-B254-9C9AAD40A716}"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F941A-3BE9-4A71-B254-9C9AAD40A716}"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F941A-3BE9-4A71-B254-9C9AAD40A716}"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F941A-3BE9-4A71-B254-9C9AAD40A716}" type="datetimeFigureOut">
              <a:rPr lang="en-US" smtClean="0"/>
              <a:pPr/>
              <a:t>9/24/2022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91334-4302-4BF8-B937-EAB47E51F3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5.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6.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6.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66.jpe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1.xml"/><Relationship Id="rId7"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4.jpeg"/><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92.jpeg"/><Relationship Id="rId5" Type="http://schemas.openxmlformats.org/officeDocument/2006/relationships/image" Target="../media/image79.jpeg"/><Relationship Id="rId4" Type="http://schemas.openxmlformats.org/officeDocument/2006/relationships/image" Target="../media/image14.jpeg"/></Relationships>
</file>

<file path=ppt/slides/_rels/slide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96.jpeg"/><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99.jpeg"/><Relationship Id="rId5" Type="http://schemas.openxmlformats.org/officeDocument/2006/relationships/image" Target="../media/image6.png"/><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102.jpe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image" Target="../media/image14.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3352800" y="0"/>
            <a:ext cx="2471842" cy="3606800"/>
          </a:xfrm>
          <a:prstGeom prst="rect">
            <a:avLst/>
          </a:prstGeom>
          <a:noFill/>
          <a:ln w="9525">
            <a:noFill/>
            <a:miter lim="800000"/>
            <a:headEnd/>
            <a:tailEnd/>
          </a:ln>
          <a:effectLst/>
        </p:spPr>
      </p:pic>
      <p:sp>
        <p:nvSpPr>
          <p:cNvPr id="2" name="TextBox 1"/>
          <p:cNvSpPr txBox="1"/>
          <p:nvPr/>
        </p:nvSpPr>
        <p:spPr>
          <a:xfrm>
            <a:off x="0" y="3886200"/>
            <a:ext cx="9144000" cy="2585323"/>
          </a:xfrm>
          <a:prstGeom prst="rect">
            <a:avLst/>
          </a:prstGeom>
          <a:solidFill>
            <a:schemeClr val="tx1"/>
          </a:solidFill>
        </p:spPr>
        <p:txBody>
          <a:bodyPr wrap="square" rtlCol="0">
            <a:spAutoFit/>
          </a:bodyPr>
          <a:lstStyle/>
          <a:p>
            <a:pPr algn="ctr"/>
            <a:r>
              <a:rPr lang="en-US" sz="4800" b="1" dirty="0">
                <a:solidFill>
                  <a:srgbClr val="FFC000"/>
                </a:solidFill>
              </a:rPr>
              <a:t>Machu Family Reunion</a:t>
            </a:r>
          </a:p>
          <a:p>
            <a:pPr algn="ctr"/>
            <a:r>
              <a:rPr lang="en-US" sz="4800" b="1" dirty="0" err="1">
                <a:solidFill>
                  <a:srgbClr val="FFC000"/>
                </a:solidFill>
              </a:rPr>
              <a:t>Beyersville</a:t>
            </a:r>
            <a:r>
              <a:rPr lang="en-US" sz="4800" b="1" dirty="0">
                <a:solidFill>
                  <a:srgbClr val="FFC000"/>
                </a:solidFill>
              </a:rPr>
              <a:t>, Texas</a:t>
            </a:r>
          </a:p>
          <a:p>
            <a:pPr algn="ctr"/>
            <a:r>
              <a:rPr lang="en-US" sz="4800" b="1" dirty="0">
                <a:solidFill>
                  <a:srgbClr val="FFC000"/>
                </a:solidFill>
              </a:rPr>
              <a:t>September 25, 2022</a:t>
            </a:r>
          </a:p>
          <a:p>
            <a:pPr algn="ctr"/>
            <a:endParaRPr lang="en-US" dirty="0">
              <a:solidFill>
                <a:srgbClr val="FFC000"/>
              </a:solidFill>
            </a:endParaRPr>
          </a:p>
        </p:txBody>
      </p:sp>
      <p:pic>
        <p:nvPicPr>
          <p:cNvPr id="6" name="Picture 6" descr="https://blogger.googleusercontent.com/img/b/R29vZ2xl/AVvXsEgje0eB1HYj0AqdkVPFEJDDI2oCJw4a-A8kSmQLSxBE0DzPy-otzEgynnfOQo3dRNqMaKnC5J2zlsoE_WHhTBoWeGNM2bH7r6cY2kTeNsiVDqTahFkYGuI_Nrah7x5PLGyZVb05TDeaEw1dcaB-2_hK0w0eqyf9xnSAYPwSyUy0Qkb5pApZ4soJSaLq/s253/Vsetin%20location.jpg"/>
          <p:cNvPicPr>
            <a:picLocks noChangeAspect="1" noChangeArrowheads="1"/>
          </p:cNvPicPr>
          <p:nvPr/>
        </p:nvPicPr>
        <p:blipFill>
          <a:blip r:embed="rId3" cstate="print"/>
          <a:srcRect/>
          <a:stretch>
            <a:fillRect/>
          </a:stretch>
        </p:blipFill>
        <p:spPr bwMode="auto">
          <a:xfrm>
            <a:off x="277389" y="152400"/>
            <a:ext cx="3075411" cy="1689652"/>
          </a:xfrm>
          <a:prstGeom prst="rect">
            <a:avLst/>
          </a:prstGeom>
          <a:noFill/>
        </p:spPr>
      </p:pic>
      <p:pic>
        <p:nvPicPr>
          <p:cNvPr id="27653" name="Picture 5" descr="Map of Texas from 1876.  Restoration Hardware Home Deco Style image 1"/>
          <p:cNvPicPr>
            <a:picLocks noChangeAspect="1" noChangeArrowheads="1"/>
          </p:cNvPicPr>
          <p:nvPr/>
        </p:nvPicPr>
        <p:blipFill>
          <a:blip r:embed="rId4" cstate="print"/>
          <a:srcRect/>
          <a:stretch>
            <a:fillRect/>
          </a:stretch>
        </p:blipFill>
        <p:spPr bwMode="auto">
          <a:xfrm>
            <a:off x="5791200" y="914400"/>
            <a:ext cx="2895599" cy="2895600"/>
          </a:xfrm>
          <a:prstGeom prst="rect">
            <a:avLst/>
          </a:prstGeom>
          <a:noFill/>
        </p:spPr>
      </p:pic>
    </p:spTree>
  </p:cSld>
  <p:clrMapOvr>
    <a:masterClrMapping/>
  </p:clrMapOvr>
  <p:transition advTm="803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7" name="Group 6"/>
          <p:cNvGrpSpPr/>
          <p:nvPr/>
        </p:nvGrpSpPr>
        <p:grpSpPr>
          <a:xfrm>
            <a:off x="3429000" y="228600"/>
            <a:ext cx="5485446" cy="6157660"/>
            <a:chOff x="3429000" y="228600"/>
            <a:chExt cx="5485446" cy="6157660"/>
          </a:xfrm>
        </p:grpSpPr>
        <p:pic>
          <p:nvPicPr>
            <p:cNvPr id="5" name="Picture 4" descr="Pavel and Rozina cemetery monument.JPG"/>
            <p:cNvPicPr>
              <a:picLocks noChangeAspect="1"/>
            </p:cNvPicPr>
            <p:nvPr/>
          </p:nvPicPr>
          <p:blipFill>
            <a:blip r:embed="rId4" cstate="print"/>
            <a:stretch>
              <a:fillRect/>
            </a:stretch>
          </p:blipFill>
          <p:spPr>
            <a:xfrm>
              <a:off x="3429000" y="228600"/>
              <a:ext cx="4114800" cy="6157660"/>
            </a:xfrm>
            <a:prstGeom prst="rect">
              <a:avLst/>
            </a:prstGeom>
          </p:spPr>
        </p:pic>
        <p:sp>
          <p:nvSpPr>
            <p:cNvPr id="6" name="Horizontal Scroll 5"/>
            <p:cNvSpPr/>
            <p:nvPr/>
          </p:nvSpPr>
          <p:spPr>
            <a:xfrm rot="21005678">
              <a:off x="6756289" y="1360605"/>
              <a:ext cx="2158157" cy="2895600"/>
            </a:xfrm>
            <a:prstGeom prst="horizontalScroll">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Pavel</a:t>
              </a:r>
              <a:r>
                <a:rPr lang="en-US" sz="2400" b="1" dirty="0"/>
                <a:t/>
              </a:r>
              <a:br>
                <a:rPr lang="en-US" sz="2400" b="1" dirty="0"/>
              </a:br>
              <a:r>
                <a:rPr lang="en-US" sz="2400" b="1" dirty="0"/>
                <a:t>&amp;</a:t>
              </a:r>
              <a:br>
                <a:rPr lang="en-US" sz="2400" b="1" dirty="0"/>
              </a:br>
              <a:r>
                <a:rPr lang="en-US" sz="2400" b="1" dirty="0" err="1"/>
                <a:t>Rozina’s</a:t>
              </a:r>
              <a:r>
                <a:rPr lang="en-US" sz="2400" b="1" dirty="0"/>
                <a:t/>
              </a:r>
              <a:br>
                <a:rPr lang="en-US" sz="2400" b="1" dirty="0"/>
              </a:br>
              <a:r>
                <a:rPr lang="en-US" sz="2400" b="1" dirty="0"/>
                <a:t>Monument</a:t>
              </a:r>
            </a:p>
          </p:txBody>
        </p:sp>
      </p:grpSp>
      <p:sp>
        <p:nvSpPr>
          <p:cNvPr id="8" name="TextBox 7"/>
          <p:cNvSpPr txBox="1"/>
          <p:nvPr/>
        </p:nvSpPr>
        <p:spPr>
          <a:xfrm>
            <a:off x="2514600" y="6477000"/>
            <a:ext cx="6629400" cy="369332"/>
          </a:xfrm>
          <a:prstGeom prst="rect">
            <a:avLst/>
          </a:prstGeom>
          <a:noFill/>
        </p:spPr>
        <p:txBody>
          <a:bodyPr wrap="square" rtlCol="0">
            <a:spAutoFit/>
          </a:bodyPr>
          <a:lstStyle/>
          <a:p>
            <a:pPr algn="r"/>
            <a:r>
              <a:rPr lang="en-US" dirty="0" smtClean="0"/>
              <a:t>www.machu-cemetery.org/gallery.php</a:t>
            </a:r>
            <a:endParaRPr lang="en-US" dirty="0"/>
          </a:p>
        </p:txBody>
      </p:sp>
    </p:spTree>
    <p:custDataLst>
      <p:tags r:id="rId1"/>
    </p:custDataLst>
  </p:cSld>
  <p:clrMapOvr>
    <a:masterClrMapping/>
  </p:clrMapOvr>
  <p:transition advTm="278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M_Rozina Trlica Machu surround by family.JPG"/>
          <p:cNvPicPr>
            <a:picLocks noChangeAspect="1"/>
          </p:cNvPicPr>
          <p:nvPr/>
        </p:nvPicPr>
        <p:blipFill>
          <a:blip r:embed="rId3" cstate="print"/>
          <a:stretch>
            <a:fillRect/>
          </a:stretch>
        </p:blipFill>
        <p:spPr>
          <a:xfrm>
            <a:off x="-35417" y="1190708"/>
            <a:ext cx="9331817" cy="5761382"/>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0"/>
            <a:ext cx="6172200" cy="2123658"/>
          </a:xfrm>
          <a:prstGeom prst="rect">
            <a:avLst/>
          </a:prstGeom>
          <a:solidFill>
            <a:schemeClr val="tx1"/>
          </a:solidFill>
        </p:spPr>
        <p:txBody>
          <a:bodyPr wrap="square" rtlCol="0">
            <a:spAutoFit/>
          </a:bodyPr>
          <a:lstStyle/>
          <a:p>
            <a:r>
              <a:rPr lang="en-US" sz="2800" dirty="0">
                <a:solidFill>
                  <a:schemeClr val="bg1"/>
                </a:solidFill>
              </a:rPr>
              <a:t/>
            </a:r>
            <a:br>
              <a:rPr lang="en-US" sz="2800" dirty="0">
                <a:solidFill>
                  <a:schemeClr val="bg1"/>
                </a:solidFill>
              </a:rPr>
            </a:br>
            <a:r>
              <a:rPr lang="en-US" sz="2800" b="1" dirty="0">
                <a:solidFill>
                  <a:schemeClr val="bg1"/>
                </a:solidFill>
              </a:rPr>
              <a:t>After </a:t>
            </a:r>
            <a:r>
              <a:rPr lang="en-US" sz="2800" b="1" dirty="0" err="1">
                <a:solidFill>
                  <a:schemeClr val="bg1"/>
                </a:solidFill>
              </a:rPr>
              <a:t>Pavel</a:t>
            </a:r>
            <a:r>
              <a:rPr lang="en-US" sz="2800" b="1" dirty="0">
                <a:solidFill>
                  <a:schemeClr val="bg1"/>
                </a:solidFill>
              </a:rPr>
              <a:t> died, </a:t>
            </a:r>
            <a:br>
              <a:rPr lang="en-US" sz="2800" b="1" dirty="0">
                <a:solidFill>
                  <a:schemeClr val="bg1"/>
                </a:solidFill>
              </a:rPr>
            </a:br>
            <a:r>
              <a:rPr lang="en-US" sz="2800" b="1" dirty="0" err="1">
                <a:solidFill>
                  <a:schemeClr val="bg1"/>
                </a:solidFill>
              </a:rPr>
              <a:t>Rozina</a:t>
            </a:r>
            <a:r>
              <a:rPr lang="en-US" sz="2800" b="1" dirty="0">
                <a:solidFill>
                  <a:schemeClr val="bg1"/>
                </a:solidFill>
              </a:rPr>
              <a:t> (</a:t>
            </a:r>
            <a:r>
              <a:rPr lang="en-US" sz="2800" b="1" dirty="0" err="1">
                <a:solidFill>
                  <a:schemeClr val="bg1"/>
                </a:solidFill>
              </a:rPr>
              <a:t>Trlica</a:t>
            </a:r>
            <a:r>
              <a:rPr lang="en-US" sz="2800" b="1" dirty="0">
                <a:solidFill>
                  <a:schemeClr val="bg1"/>
                </a:solidFill>
              </a:rPr>
              <a:t>) Machu sat for this photo with her entire Machu clan</a:t>
            </a:r>
          </a:p>
          <a:p>
            <a:endParaRPr lang="en-US" sz="2000" b="1" dirty="0">
              <a:solidFill>
                <a:schemeClr val="bg1"/>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cxnSp>
        <p:nvCxnSpPr>
          <p:cNvPr id="14" name="Straight Arrow Connector 13"/>
          <p:cNvCxnSpPr/>
          <p:nvPr/>
        </p:nvCxnSpPr>
        <p:spPr>
          <a:xfrm>
            <a:off x="4343400" y="1371600"/>
            <a:ext cx="0" cy="23622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304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3170099"/>
          </a:xfrm>
          <a:prstGeom prst="rect">
            <a:avLst/>
          </a:prstGeom>
        </p:spPr>
        <p:txBody>
          <a:bodyPr wrap="square">
            <a:spAutoFit/>
          </a:bodyPr>
          <a:lstStyle/>
          <a:p>
            <a:pPr algn="ctr"/>
            <a:r>
              <a:rPr lang="en-US" sz="4000" b="1" dirty="0">
                <a:solidFill>
                  <a:srgbClr val="FF0000"/>
                </a:solidFill>
              </a:rPr>
              <a:t>Please </a:t>
            </a:r>
          </a:p>
          <a:p>
            <a:pPr algn="ctr"/>
            <a:r>
              <a:rPr lang="en-US" sz="4000" b="1" dirty="0" err="1">
                <a:solidFill>
                  <a:schemeClr val="tx2">
                    <a:lumMod val="75000"/>
                  </a:schemeClr>
                </a:solidFill>
              </a:rPr>
              <a:t>Prosim</a:t>
            </a:r>
            <a:r>
              <a:rPr lang="en-US" sz="4000" b="1" dirty="0">
                <a:solidFill>
                  <a:schemeClr val="tx2">
                    <a:lumMod val="75000"/>
                  </a:schemeClr>
                </a:solidFill>
              </a:rPr>
              <a:t> </a:t>
            </a:r>
            <a:r>
              <a:rPr lang="en-US" sz="4000" dirty="0">
                <a:solidFill>
                  <a:schemeClr val="tx2">
                    <a:lumMod val="75000"/>
                  </a:schemeClr>
                </a:solidFill>
              </a:rPr>
              <a:t>(</a:t>
            </a:r>
            <a:r>
              <a:rPr lang="en-US" sz="4000" dirty="0" err="1">
                <a:solidFill>
                  <a:schemeClr val="tx2">
                    <a:lumMod val="75000"/>
                  </a:schemeClr>
                </a:solidFill>
              </a:rPr>
              <a:t>proseem</a:t>
            </a:r>
            <a:r>
              <a:rPr lang="en-US" sz="4000" dirty="0">
                <a:solidFill>
                  <a:schemeClr val="tx2">
                    <a:lumMod val="75000"/>
                  </a:schemeClr>
                </a:solidFill>
              </a:rPr>
              <a:t>)</a:t>
            </a:r>
          </a:p>
          <a:p>
            <a:pPr algn="ctr"/>
            <a:endParaRPr lang="en-US" sz="4000" dirty="0"/>
          </a:p>
          <a:p>
            <a:pPr algn="ctr"/>
            <a:r>
              <a:rPr lang="en-US" sz="4000" b="1" dirty="0">
                <a:solidFill>
                  <a:srgbClr val="FF0000"/>
                </a:solidFill>
              </a:rPr>
              <a:t>Thank You </a:t>
            </a:r>
          </a:p>
          <a:p>
            <a:pPr algn="ctr"/>
            <a:r>
              <a:rPr lang="en-US" sz="4000" b="1" dirty="0" err="1">
                <a:solidFill>
                  <a:schemeClr val="tx2">
                    <a:lumMod val="75000"/>
                  </a:schemeClr>
                </a:solidFill>
              </a:rPr>
              <a:t>Dekuji</a:t>
            </a:r>
            <a:r>
              <a:rPr lang="en-US" sz="4000" dirty="0">
                <a:solidFill>
                  <a:schemeClr val="tx2">
                    <a:lumMod val="75000"/>
                  </a:schemeClr>
                </a:solidFill>
              </a:rPr>
              <a:t> (</a:t>
            </a:r>
            <a:r>
              <a:rPr lang="en-US" sz="4000" dirty="0" err="1">
                <a:solidFill>
                  <a:schemeClr val="tx2">
                    <a:lumMod val="75000"/>
                  </a:schemeClr>
                </a:solidFill>
              </a:rPr>
              <a:t>dyekuyi</a:t>
            </a:r>
            <a:r>
              <a:rPr lang="en-US" sz="4000" dirty="0">
                <a:solidFill>
                  <a:schemeClr val="tx2">
                    <a:lumMod val="75000"/>
                  </a:schemeClr>
                </a:solidFill>
              </a:rPr>
              <a:t>)</a:t>
            </a:r>
          </a:p>
        </p:txBody>
      </p:sp>
    </p:spTree>
    <p:custDataLst>
      <p:tags r:id="rId1"/>
    </p:custDataLst>
  </p:cSld>
  <p:clrMapOvr>
    <a:masterClrMapping/>
  </p:clrMapOvr>
  <p:transition advTm="293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457200" y="3886200"/>
            <a:ext cx="8229600" cy="1752600"/>
          </a:xfrm>
        </p:spPr>
        <p:txBody>
          <a:bodyPr>
            <a:normAutofit/>
          </a:bodyPr>
          <a:lstStyle/>
          <a:p>
            <a:r>
              <a:rPr lang="en-US" b="1" dirty="0">
                <a:solidFill>
                  <a:srgbClr val="FFC000"/>
                </a:solidFill>
              </a:rPr>
              <a:t>October is Czech Heritage Month</a:t>
            </a:r>
            <a:r>
              <a:rPr lang="en-US" dirty="0">
                <a:solidFill>
                  <a:srgbClr val="FFC000"/>
                </a:solidFill>
              </a:rPr>
              <a:t>,</a:t>
            </a:r>
            <a:br>
              <a:rPr lang="en-US" dirty="0">
                <a:solidFill>
                  <a:srgbClr val="FFC000"/>
                </a:solidFill>
              </a:rPr>
            </a:br>
            <a:r>
              <a:rPr lang="en-US" dirty="0">
                <a:solidFill>
                  <a:schemeClr val="bg1"/>
                </a:solidFill>
              </a:rPr>
              <a:t>and many Texas Czechs fly the flag of </a:t>
            </a:r>
            <a:br>
              <a:rPr lang="en-US" dirty="0">
                <a:solidFill>
                  <a:schemeClr val="bg1"/>
                </a:solidFill>
              </a:rPr>
            </a:br>
            <a:r>
              <a:rPr lang="en-US" dirty="0">
                <a:solidFill>
                  <a:schemeClr val="bg1"/>
                </a:solidFill>
              </a:rPr>
              <a:t>their ancestral home during this month.</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1" y="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6386" name="Picture 2" descr="CZECH FOUNDING DAY - October 28, 2022 - National Today"/>
          <p:cNvPicPr>
            <a:picLocks noChangeAspect="1" noChangeArrowheads="1"/>
          </p:cNvPicPr>
          <p:nvPr/>
        </p:nvPicPr>
        <p:blipFill>
          <a:blip r:embed="rId4" cstate="print"/>
          <a:srcRect/>
          <a:stretch>
            <a:fillRect/>
          </a:stretch>
        </p:blipFill>
        <p:spPr bwMode="auto">
          <a:xfrm>
            <a:off x="4572000" y="914400"/>
            <a:ext cx="3605416" cy="2895600"/>
          </a:xfrm>
          <a:prstGeom prst="rect">
            <a:avLst/>
          </a:prstGeom>
          <a:noFill/>
        </p:spPr>
      </p:pic>
      <p:sp>
        <p:nvSpPr>
          <p:cNvPr id="10" name="TextBox 9"/>
          <p:cNvSpPr txBox="1"/>
          <p:nvPr/>
        </p:nvSpPr>
        <p:spPr>
          <a:xfrm>
            <a:off x="0" y="5715000"/>
            <a:ext cx="9144000" cy="707886"/>
          </a:xfrm>
          <a:prstGeom prst="rect">
            <a:avLst/>
          </a:prstGeom>
          <a:noFill/>
        </p:spPr>
        <p:txBody>
          <a:bodyPr wrap="square" rtlCol="0">
            <a:spAutoFit/>
          </a:bodyPr>
          <a:lstStyle/>
          <a:p>
            <a:r>
              <a:rPr lang="en-US" sz="2000" b="1" dirty="0">
                <a:solidFill>
                  <a:schemeClr val="bg1"/>
                </a:solidFill>
              </a:rPr>
              <a:t>Czech Founding Day takes place on October 28 every year, a day of celebration and fun because it observes the founding of the first independent Czechoslovakian state.</a:t>
            </a:r>
          </a:p>
        </p:txBody>
      </p:sp>
    </p:spTree>
    <p:custDataLst>
      <p:tags r:id="rId1"/>
    </p:custDataLst>
  </p:cSld>
  <p:clrMapOvr>
    <a:masterClrMapping/>
  </p:clrMapOvr>
  <p:transition advTm="216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3"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3" cstate="print"/>
          <a:srcRect/>
          <a:stretch>
            <a:fillRect/>
          </a:stretch>
        </p:blipFill>
        <p:spPr bwMode="auto">
          <a:xfrm>
            <a:off x="0" y="0"/>
            <a:ext cx="4942702" cy="2590800"/>
          </a:xfrm>
          <a:prstGeom prst="rect">
            <a:avLst/>
          </a:prstGeom>
          <a:noFill/>
        </p:spPr>
      </p:pic>
      <p:pic>
        <p:nvPicPr>
          <p:cNvPr id="1028" name="Picture 4" descr="Daniel Darwin Filla"/>
          <p:cNvPicPr>
            <a:picLocks noChangeAspect="1" noChangeArrowheads="1"/>
          </p:cNvPicPr>
          <p:nvPr/>
        </p:nvPicPr>
        <p:blipFill>
          <a:blip r:embed="rId4" cstate="print"/>
          <a:srcRect/>
          <a:stretch>
            <a:fillRect/>
          </a:stretch>
        </p:blipFill>
        <p:spPr bwMode="auto">
          <a:xfrm>
            <a:off x="6934200" y="4648200"/>
            <a:ext cx="2209800" cy="2209800"/>
          </a:xfrm>
          <a:prstGeom prst="rect">
            <a:avLst/>
          </a:prstGeom>
          <a:noFill/>
        </p:spPr>
      </p:pic>
      <p:sp>
        <p:nvSpPr>
          <p:cNvPr id="4" name="TextBox 3"/>
          <p:cNvSpPr txBox="1"/>
          <p:nvPr/>
        </p:nvSpPr>
        <p:spPr>
          <a:xfrm>
            <a:off x="0" y="2590800"/>
            <a:ext cx="9144000" cy="3046988"/>
          </a:xfrm>
          <a:prstGeom prst="rect">
            <a:avLst/>
          </a:prstGeom>
          <a:noFill/>
        </p:spPr>
        <p:txBody>
          <a:bodyPr wrap="square" rtlCol="0">
            <a:spAutoFit/>
          </a:bodyPr>
          <a:lstStyle/>
          <a:p>
            <a:pPr fontAlgn="base"/>
            <a:r>
              <a:rPr lang="en-US" sz="3200" b="1" dirty="0">
                <a:solidFill>
                  <a:schemeClr val="bg1"/>
                </a:solidFill>
                <a:latin typeface="Garamond" pitchFamily="18" charset="0"/>
              </a:rPr>
              <a:t>Daniel Darwin </a:t>
            </a:r>
            <a:r>
              <a:rPr lang="en-US" sz="3200" b="1" dirty="0" err="1">
                <a:solidFill>
                  <a:schemeClr val="bg1"/>
                </a:solidFill>
                <a:latin typeface="Garamond" pitchFamily="18" charset="0"/>
              </a:rPr>
              <a:t>Filla</a:t>
            </a:r>
            <a:r>
              <a:rPr lang="en-US" sz="3200" b="1" dirty="0">
                <a:solidFill>
                  <a:schemeClr val="bg1"/>
                </a:solidFill>
                <a:latin typeface="Garamond" pitchFamily="18" charset="0"/>
              </a:rPr>
              <a:t>, age 83, of Taylor passed away peacefully at home on Friday, June 17, 2022.</a:t>
            </a:r>
          </a:p>
          <a:p>
            <a:pPr fontAlgn="base"/>
            <a:endParaRPr lang="en-US" sz="3200" b="1" dirty="0">
              <a:solidFill>
                <a:schemeClr val="bg1"/>
              </a:solidFill>
              <a:latin typeface="Garamond" pitchFamily="18" charset="0"/>
            </a:endParaRPr>
          </a:p>
          <a:p>
            <a:pPr fontAlgn="base"/>
            <a:r>
              <a:rPr lang="en-US" sz="3200" b="1" dirty="0">
                <a:solidFill>
                  <a:schemeClr val="bg1"/>
                </a:solidFill>
                <a:latin typeface="Garamond" pitchFamily="18" charset="0"/>
              </a:rPr>
              <a:t>Dan was born to </a:t>
            </a:r>
            <a:br>
              <a:rPr lang="en-US" sz="3200" b="1" dirty="0">
                <a:solidFill>
                  <a:schemeClr val="bg1"/>
                </a:solidFill>
                <a:latin typeface="Garamond" pitchFamily="18" charset="0"/>
              </a:rPr>
            </a:br>
            <a:r>
              <a:rPr lang="en-US" sz="3200" b="1" dirty="0">
                <a:solidFill>
                  <a:schemeClr val="bg1"/>
                </a:solidFill>
                <a:latin typeface="Garamond" pitchFamily="18" charset="0"/>
              </a:rPr>
              <a:t>Leo </a:t>
            </a:r>
            <a:r>
              <a:rPr lang="en-US" sz="3200" b="1" dirty="0" smtClean="0">
                <a:solidFill>
                  <a:schemeClr val="bg1"/>
                </a:solidFill>
                <a:latin typeface="Garamond" pitchFamily="18" charset="0"/>
              </a:rPr>
              <a:t>and </a:t>
            </a:r>
            <a:r>
              <a:rPr lang="en-US" sz="3200" b="1" dirty="0" err="1">
                <a:solidFill>
                  <a:schemeClr val="bg1"/>
                </a:solidFill>
                <a:latin typeface="Garamond" pitchFamily="18" charset="0"/>
              </a:rPr>
              <a:t>Vlasta</a:t>
            </a:r>
            <a:r>
              <a:rPr lang="en-US" sz="3200" b="1" dirty="0">
                <a:solidFill>
                  <a:schemeClr val="bg1"/>
                </a:solidFill>
                <a:latin typeface="Garamond" pitchFamily="18" charset="0"/>
              </a:rPr>
              <a:t> </a:t>
            </a:r>
            <a:r>
              <a:rPr lang="en-US" sz="3200" b="1" dirty="0" smtClean="0">
                <a:solidFill>
                  <a:schemeClr val="bg1"/>
                </a:solidFill>
                <a:latin typeface="Garamond" pitchFamily="18" charset="0"/>
              </a:rPr>
              <a:t>(Machu</a:t>
            </a:r>
            <a:r>
              <a:rPr lang="en-US" sz="3200" b="1" dirty="0">
                <a:solidFill>
                  <a:schemeClr val="bg1"/>
                </a:solidFill>
                <a:latin typeface="Garamond" pitchFamily="18" charset="0"/>
              </a:rPr>
              <a:t>) </a:t>
            </a:r>
            <a:r>
              <a:rPr lang="en-US" sz="3200" b="1" dirty="0" err="1">
                <a:solidFill>
                  <a:schemeClr val="bg1"/>
                </a:solidFill>
                <a:latin typeface="Garamond" pitchFamily="18" charset="0"/>
              </a:rPr>
              <a:t>Filla</a:t>
            </a:r>
            <a:r>
              <a:rPr lang="en-US" sz="3200" b="1" dirty="0">
                <a:solidFill>
                  <a:schemeClr val="bg1"/>
                </a:solidFill>
                <a:latin typeface="Garamond" pitchFamily="18" charset="0"/>
              </a:rPr>
              <a:t> </a:t>
            </a:r>
            <a:br>
              <a:rPr lang="en-US" sz="3200" b="1" dirty="0">
                <a:solidFill>
                  <a:schemeClr val="bg1"/>
                </a:solidFill>
                <a:latin typeface="Garamond" pitchFamily="18" charset="0"/>
              </a:rPr>
            </a:br>
            <a:r>
              <a:rPr lang="en-US" sz="3200" b="1" dirty="0">
                <a:solidFill>
                  <a:schemeClr val="bg1"/>
                </a:solidFill>
                <a:latin typeface="Garamond" pitchFamily="18" charset="0"/>
              </a:rPr>
              <a:t>on February 24, 1939, in Granger, </a:t>
            </a:r>
            <a:r>
              <a:rPr lang="en-US" sz="3200" b="1" dirty="0" smtClean="0">
                <a:solidFill>
                  <a:schemeClr val="bg1"/>
                </a:solidFill>
                <a:latin typeface="Garamond" pitchFamily="18" charset="0"/>
              </a:rPr>
              <a:t>TX.</a:t>
            </a:r>
            <a:endParaRPr lang="en-US" sz="3200" b="1" dirty="0">
              <a:solidFill>
                <a:schemeClr val="bg1"/>
              </a:solidFill>
              <a:latin typeface="Garamond" pitchFamily="18" charset="0"/>
            </a:endParaRPr>
          </a:p>
        </p:txBody>
      </p:sp>
    </p:spTree>
    <p:custDataLst>
      <p:tags r:id="rId1"/>
    </p:custDataLst>
  </p:cSld>
  <p:clrMapOvr>
    <a:masterClrMapping/>
  </p:clrMapOvr>
  <p:transition advTm="399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2585323"/>
          </a:xfrm>
          <a:prstGeom prst="rect">
            <a:avLst/>
          </a:prstGeom>
          <a:solidFill>
            <a:schemeClr val="tx1"/>
          </a:solidFill>
        </p:spPr>
        <p:txBody>
          <a:bodyPr wrap="square" rtlCol="0">
            <a:spAutoFit/>
          </a:bodyPr>
          <a:lstStyle/>
          <a:p>
            <a:pPr algn="ctr"/>
            <a:r>
              <a:rPr lang="en-US" sz="4800" b="1" dirty="0">
                <a:solidFill>
                  <a:schemeClr val="bg1"/>
                </a:solidFill>
              </a:rPr>
              <a:t>Machu Family Reunion</a:t>
            </a:r>
          </a:p>
          <a:p>
            <a:pPr algn="ctr"/>
            <a:r>
              <a:rPr lang="en-US" sz="4800" b="1" dirty="0" err="1">
                <a:solidFill>
                  <a:schemeClr val="bg1"/>
                </a:solidFill>
              </a:rPr>
              <a:t>Beyersville</a:t>
            </a:r>
            <a:r>
              <a:rPr lang="en-US" sz="4800" b="1" dirty="0">
                <a:solidFill>
                  <a:schemeClr val="bg1"/>
                </a:solidFill>
              </a:rPr>
              <a:t>, Texas</a:t>
            </a:r>
          </a:p>
          <a:p>
            <a:pPr algn="ctr"/>
            <a:r>
              <a:rPr lang="en-US" sz="4800" b="1" dirty="0">
                <a:solidFill>
                  <a:srgbClr val="FFFF00"/>
                </a:solidFill>
              </a:rPr>
              <a:t>2021</a:t>
            </a:r>
          </a:p>
          <a:p>
            <a:pPr algn="ctr"/>
            <a:endParaRPr lang="en-US" dirty="0">
              <a:solidFill>
                <a:srgbClr val="FFC000"/>
              </a:solidFill>
            </a:endParaRPr>
          </a:p>
        </p:txBody>
      </p:sp>
      <p:pic>
        <p:nvPicPr>
          <p:cNvPr id="4" name="Picture 3" descr="Machu Reunion in Beyersville 2021.jpg"/>
          <p:cNvPicPr>
            <a:picLocks noChangeAspect="1"/>
          </p:cNvPicPr>
          <p:nvPr/>
        </p:nvPicPr>
        <p:blipFill>
          <a:blip r:embed="rId2" cstate="print"/>
          <a:stretch>
            <a:fillRect/>
          </a:stretch>
        </p:blipFill>
        <p:spPr>
          <a:xfrm>
            <a:off x="0" y="2133600"/>
            <a:ext cx="9144000" cy="4724400"/>
          </a:xfrm>
          <a:prstGeom prst="rect">
            <a:avLst/>
          </a:prstGeom>
        </p:spPr>
      </p:pic>
    </p:spTree>
  </p:cSld>
  <p:clrMapOvr>
    <a:masterClrMapping/>
  </p:clrMapOvr>
  <p:transition advTm="3817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_Reunion group 2003_John L Machu descendants.jpg"/>
          <p:cNvPicPr>
            <a:picLocks noChangeAspect="1"/>
          </p:cNvPicPr>
          <p:nvPr/>
        </p:nvPicPr>
        <p:blipFill>
          <a:blip r:embed="rId2" cstate="print"/>
          <a:stretch>
            <a:fillRect/>
          </a:stretch>
        </p:blipFill>
        <p:spPr>
          <a:xfrm>
            <a:off x="3352800" y="2153573"/>
            <a:ext cx="4903304" cy="4704427"/>
          </a:xfrm>
          <a:prstGeom prst="rect">
            <a:avLst/>
          </a:prstGeom>
        </p:spPr>
      </p:pic>
      <p:grpSp>
        <p:nvGrpSpPr>
          <p:cNvPr id="8" name="Group 7"/>
          <p:cNvGrpSpPr/>
          <p:nvPr/>
        </p:nvGrpSpPr>
        <p:grpSpPr>
          <a:xfrm>
            <a:off x="0" y="0"/>
            <a:ext cx="9144000" cy="3530927"/>
            <a:chOff x="0" y="0"/>
            <a:chExt cx="9144000" cy="3530927"/>
          </a:xfrm>
        </p:grpSpPr>
        <p:sp>
          <p:nvSpPr>
            <p:cNvPr id="2" name="TextBox 1"/>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p>
            <a:p>
              <a:pPr algn="ctr"/>
              <a:r>
                <a:rPr lang="en-US" sz="3200" b="1" dirty="0">
                  <a:solidFill>
                    <a:schemeClr val="bg1"/>
                  </a:solidFill>
                </a:rPr>
                <a:t/>
              </a:r>
              <a:br>
                <a:rPr lang="en-US" sz="3200" b="1" dirty="0">
                  <a:solidFill>
                    <a:schemeClr val="bg1"/>
                  </a:solidFill>
                </a:rPr>
              </a:br>
              <a:r>
                <a:rPr lang="en-US" sz="3200" b="1" dirty="0">
                  <a:solidFill>
                    <a:srgbClr val="FFC000"/>
                  </a:solidFill>
                </a:rPr>
                <a:t>John L. Machu descendants</a:t>
              </a:r>
              <a:endParaRPr lang="en-US" sz="4000" dirty="0">
                <a:solidFill>
                  <a:srgbClr val="FFC000"/>
                </a:solidFill>
              </a:endParaRPr>
            </a:p>
          </p:txBody>
        </p:sp>
        <p:pic>
          <p:nvPicPr>
            <p:cNvPr id="2050"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7" name="Oval 6"/>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2239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r>
              <a:rPr lang="en-US" sz="2800" dirty="0" smtClean="0">
                <a:solidFill>
                  <a:schemeClr val="bg1"/>
                </a:solidFill>
              </a:rPr>
              <a:t>:</a:t>
            </a:r>
          </a:p>
          <a:p>
            <a:r>
              <a:rPr lang="en-US" sz="2800" dirty="0" smtClean="0">
                <a:solidFill>
                  <a:schemeClr val="bg1"/>
                </a:solidFill>
              </a:rPr>
              <a:t> </a:t>
            </a:r>
            <a:r>
              <a:rPr lang="en-US" sz="2400" dirty="0">
                <a:solidFill>
                  <a:schemeClr val="bg1"/>
                </a:solidFill>
              </a:rPr>
              <a:t/>
            </a:r>
            <a:br>
              <a:rPr lang="en-US" sz="2400" dirty="0">
                <a:solidFill>
                  <a:schemeClr val="bg1"/>
                </a:solidFill>
              </a:rPr>
            </a:br>
            <a:r>
              <a:rPr lang="en-US" sz="2400" b="1" dirty="0" smtClean="0">
                <a:solidFill>
                  <a:schemeClr val="bg1"/>
                </a:solidFill>
              </a:rPr>
              <a:t>Anna, </a:t>
            </a:r>
            <a:r>
              <a:rPr lang="en-US" sz="2400" b="1" dirty="0">
                <a:solidFill>
                  <a:srgbClr val="FFC000"/>
                </a:solidFill>
              </a:rPr>
              <a:t>Paul, 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9" name="Picture 8" descr="DM_Josef and Anna Machu Cervenka.JPG"/>
          <p:cNvPicPr>
            <a:picLocks noChangeAspect="1"/>
          </p:cNvPicPr>
          <p:nvPr/>
        </p:nvPicPr>
        <p:blipFill>
          <a:blip r:embed="rId3" cstate="print"/>
          <a:stretch>
            <a:fillRect/>
          </a:stretch>
        </p:blipFill>
        <p:spPr>
          <a:xfrm>
            <a:off x="3657600" y="2389129"/>
            <a:ext cx="5486400" cy="4468871"/>
          </a:xfrm>
          <a:prstGeom prst="rect">
            <a:avLst/>
          </a:prstGeom>
        </p:spPr>
      </p:pic>
      <p:sp>
        <p:nvSpPr>
          <p:cNvPr id="10" name="TextBox 9"/>
          <p:cNvSpPr txBox="1"/>
          <p:nvPr/>
        </p:nvSpPr>
        <p:spPr>
          <a:xfrm>
            <a:off x="0" y="3657600"/>
            <a:ext cx="6172200" cy="1384995"/>
          </a:xfrm>
          <a:prstGeom prst="rect">
            <a:avLst/>
          </a:prstGeom>
          <a:noFill/>
        </p:spPr>
        <p:txBody>
          <a:bodyPr wrap="square" rtlCol="0">
            <a:spAutoFit/>
          </a:bodyPr>
          <a:lstStyle/>
          <a:p>
            <a:r>
              <a:rPr lang="en-US" sz="2800" b="1" dirty="0" smtClean="0">
                <a:solidFill>
                  <a:srgbClr val="FFC000"/>
                </a:solidFill>
              </a:rPr>
              <a:t>Josef and </a:t>
            </a:r>
            <a:br>
              <a:rPr lang="en-US" sz="2800" b="1" dirty="0" smtClean="0">
                <a:solidFill>
                  <a:srgbClr val="FFC000"/>
                </a:solidFill>
              </a:rPr>
            </a:br>
            <a:r>
              <a:rPr lang="en-US" sz="2800" b="1" dirty="0" smtClean="0">
                <a:solidFill>
                  <a:schemeClr val="bg1"/>
                </a:solidFill>
              </a:rPr>
              <a:t>Anna Machu </a:t>
            </a:r>
            <a:r>
              <a:rPr lang="en-US" sz="2800" b="1" dirty="0" err="1" smtClean="0">
                <a:solidFill>
                  <a:schemeClr val="bg1"/>
                </a:solidFill>
              </a:rPr>
              <a:t>Cervenka</a:t>
            </a:r>
            <a:r>
              <a:rPr lang="en-US" sz="2800" b="1" dirty="0" smtClean="0">
                <a:solidFill>
                  <a:schemeClr val="bg1"/>
                </a:solidFill>
              </a:rPr>
              <a:t> </a:t>
            </a: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in 1884</a:t>
            </a:r>
            <a:endParaRPr lang="en-US" sz="2800" b="1" dirty="0">
              <a:solidFill>
                <a:srgbClr val="FFC000"/>
              </a:solidFill>
            </a:endParaRPr>
          </a:p>
        </p:txBody>
      </p:sp>
    </p:spTree>
  </p:cSld>
  <p:clrMapOvr>
    <a:masterClrMapping/>
  </p:clrMapOvr>
  <p:transition advTm="3101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_Reunion group 2003_Anna Machu Cervenka descendants.jpg"/>
          <p:cNvPicPr>
            <a:picLocks noChangeAspect="1"/>
          </p:cNvPicPr>
          <p:nvPr/>
        </p:nvPicPr>
        <p:blipFill>
          <a:blip r:embed="rId2" cstate="print"/>
          <a:stretch>
            <a:fillRect/>
          </a:stretch>
        </p:blipFill>
        <p:spPr>
          <a:xfrm>
            <a:off x="3505200" y="2285999"/>
            <a:ext cx="2286000" cy="4553637"/>
          </a:xfrm>
          <a:prstGeom prst="rect">
            <a:avLst/>
          </a:prstGeom>
        </p:spPr>
      </p:pic>
      <p:sp>
        <p:nvSpPr>
          <p:cNvPr id="5" name="TextBox 4"/>
          <p:cNvSpPr txBox="1"/>
          <p:nvPr/>
        </p:nvSpPr>
        <p:spPr>
          <a:xfrm>
            <a:off x="5791200" y="3886200"/>
            <a:ext cx="3352800" cy="830997"/>
          </a:xfrm>
          <a:prstGeom prst="rect">
            <a:avLst/>
          </a:prstGeom>
          <a:noFill/>
        </p:spPr>
        <p:txBody>
          <a:bodyPr wrap="square" rtlCol="0">
            <a:spAutoFit/>
          </a:bodyPr>
          <a:lstStyle/>
          <a:p>
            <a:r>
              <a:rPr lang="en-US" sz="2400" b="1" dirty="0"/>
              <a:t>Lynda </a:t>
            </a:r>
            <a:r>
              <a:rPr lang="en-US" sz="2400" b="1" dirty="0" err="1"/>
              <a:t>Cervenka</a:t>
            </a:r>
            <a:r>
              <a:rPr lang="en-US" sz="2400" b="1" dirty="0"/>
              <a:t> Hall</a:t>
            </a:r>
          </a:p>
          <a:p>
            <a:r>
              <a:rPr lang="en-US" sz="2400" b="1" dirty="0"/>
              <a:t>  Joan </a:t>
            </a:r>
            <a:r>
              <a:rPr lang="en-US" sz="2400" b="1" dirty="0" err="1"/>
              <a:t>Cervenka</a:t>
            </a:r>
            <a:r>
              <a:rPr lang="en-US" sz="2400" b="1" dirty="0"/>
              <a:t> Cobb</a:t>
            </a:r>
          </a:p>
        </p:txBody>
      </p:sp>
      <p:grpSp>
        <p:nvGrpSpPr>
          <p:cNvPr id="7" name="Group 6"/>
          <p:cNvGrpSpPr/>
          <p:nvPr/>
        </p:nvGrpSpPr>
        <p:grpSpPr>
          <a:xfrm>
            <a:off x="0" y="0"/>
            <a:ext cx="9144000" cy="3530927"/>
            <a:chOff x="0" y="0"/>
            <a:chExt cx="9144000" cy="3530927"/>
          </a:xfrm>
        </p:grpSpPr>
        <p:sp>
          <p:nvSpPr>
            <p:cNvPr id="8" name="TextBox 7"/>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r>
                <a:rPr lang="en-US" sz="3200" b="1" dirty="0">
                  <a:solidFill>
                    <a:schemeClr val="bg1"/>
                  </a:solidFill>
                </a:rPr>
                <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rgbClr val="FFC000"/>
                  </a:solidFill>
                </a:rPr>
                <a:t>Anna Machu </a:t>
              </a:r>
              <a:r>
                <a:rPr lang="en-US" sz="3200" b="1" dirty="0" err="1">
                  <a:solidFill>
                    <a:srgbClr val="FFC000"/>
                  </a:solidFill>
                </a:rPr>
                <a:t>Cervenka</a:t>
              </a:r>
              <a:r>
                <a:rPr lang="en-US" sz="3200" b="1" dirty="0">
                  <a:solidFill>
                    <a:srgbClr val="FFC000"/>
                  </a:solidFill>
                </a:rPr>
                <a:t> descendants</a:t>
              </a:r>
              <a:endParaRPr lang="en-US" sz="4000" dirty="0">
                <a:solidFill>
                  <a:srgbClr val="FFC000"/>
                </a:solidFill>
              </a:endParaRPr>
            </a:p>
          </p:txBody>
        </p:sp>
        <p:pic>
          <p:nvPicPr>
            <p:cNvPr id="9"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10" name="Oval 9"/>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20906"/>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rot="20642564">
            <a:off x="3074363" y="382401"/>
            <a:ext cx="3657600" cy="624786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4000" b="1" dirty="0" smtClean="0"/>
              <a:t>1 – </a:t>
            </a:r>
            <a:r>
              <a:rPr lang="cs-CZ" sz="4000" b="1" dirty="0" smtClean="0"/>
              <a:t>Jedna</a:t>
            </a:r>
            <a:endParaRPr lang="en-US" sz="4000" b="1" dirty="0" smtClean="0"/>
          </a:p>
          <a:p>
            <a:r>
              <a:rPr lang="en-US" sz="4000" b="1" dirty="0" smtClean="0"/>
              <a:t>2 – </a:t>
            </a:r>
            <a:r>
              <a:rPr lang="cs-CZ" sz="4000" b="1" dirty="0" smtClean="0"/>
              <a:t>dva</a:t>
            </a:r>
            <a:endParaRPr lang="en-US" sz="4000" b="1" dirty="0" smtClean="0"/>
          </a:p>
          <a:p>
            <a:r>
              <a:rPr lang="en-US" sz="4000" b="1" dirty="0" smtClean="0"/>
              <a:t>3 – </a:t>
            </a:r>
            <a:r>
              <a:rPr lang="cs-CZ" sz="4000" b="1" dirty="0" smtClean="0"/>
              <a:t>tři</a:t>
            </a:r>
            <a:endParaRPr lang="en-US" sz="4000" b="1" dirty="0" smtClean="0"/>
          </a:p>
          <a:p>
            <a:r>
              <a:rPr lang="en-US" sz="4000" b="1" dirty="0" smtClean="0"/>
              <a:t>4 – </a:t>
            </a:r>
            <a:r>
              <a:rPr lang="cs-CZ" sz="4000" b="1" dirty="0" smtClean="0"/>
              <a:t>čtyři</a:t>
            </a:r>
            <a:endParaRPr lang="en-US" sz="4000" b="1" dirty="0" smtClean="0"/>
          </a:p>
          <a:p>
            <a:r>
              <a:rPr lang="en-US" sz="4000" b="1" dirty="0" smtClean="0"/>
              <a:t>5 – </a:t>
            </a:r>
            <a:r>
              <a:rPr lang="cs-CZ" sz="4000" b="1" dirty="0" smtClean="0"/>
              <a:t>pět</a:t>
            </a:r>
            <a:endParaRPr lang="en-US" sz="4000" b="1" dirty="0" smtClean="0"/>
          </a:p>
          <a:p>
            <a:r>
              <a:rPr lang="en-US" sz="4000" b="1" dirty="0" smtClean="0"/>
              <a:t>6 – </a:t>
            </a:r>
            <a:r>
              <a:rPr lang="cs-CZ" sz="4000" b="1" dirty="0" smtClean="0"/>
              <a:t>šest</a:t>
            </a:r>
            <a:endParaRPr lang="en-US" sz="4000" b="1" dirty="0" smtClean="0"/>
          </a:p>
          <a:p>
            <a:r>
              <a:rPr lang="en-US" sz="4000" b="1" dirty="0" smtClean="0"/>
              <a:t>7 – </a:t>
            </a:r>
            <a:r>
              <a:rPr lang="cs-CZ" sz="4000" b="1" dirty="0" smtClean="0"/>
              <a:t>sedm</a:t>
            </a:r>
            <a:endParaRPr lang="en-US" sz="4000" b="1" dirty="0" smtClean="0"/>
          </a:p>
          <a:p>
            <a:r>
              <a:rPr lang="en-US" sz="4000" b="1" dirty="0" smtClean="0"/>
              <a:t>8 – </a:t>
            </a:r>
            <a:r>
              <a:rPr lang="cs-CZ" sz="4000" b="1" dirty="0" smtClean="0"/>
              <a:t>osm</a:t>
            </a:r>
            <a:endParaRPr lang="en-US" sz="4000" b="1" dirty="0" smtClean="0"/>
          </a:p>
          <a:p>
            <a:r>
              <a:rPr lang="en-US" sz="4000" b="1" dirty="0" smtClean="0"/>
              <a:t>9 – </a:t>
            </a:r>
            <a:r>
              <a:rPr lang="cs-CZ" sz="4000" b="1" dirty="0" smtClean="0"/>
              <a:t>devět</a:t>
            </a:r>
            <a:endParaRPr lang="en-US" sz="4000" b="1" dirty="0" smtClean="0"/>
          </a:p>
          <a:p>
            <a:r>
              <a:rPr lang="en-US" sz="4000" b="1" dirty="0" smtClean="0"/>
              <a:t>10 – </a:t>
            </a:r>
            <a:r>
              <a:rPr lang="cs-CZ" sz="4000" b="1" dirty="0" smtClean="0"/>
              <a:t>deset</a:t>
            </a:r>
            <a:r>
              <a:rPr lang="en-US" sz="4000" b="1" dirty="0" smtClean="0"/>
              <a:t> </a:t>
            </a:r>
            <a:endParaRPr lang="en-US" sz="4000" b="1" dirty="0"/>
          </a:p>
        </p:txBody>
      </p:sp>
    </p:spTree>
    <p:custDataLst>
      <p:tags r:id="rId1"/>
    </p:custDataLst>
    <p:extLst>
      <p:ext uri="{BB962C8B-B14F-4D97-AF65-F5344CB8AC3E}">
        <p14:creationId xmlns:p14="http://schemas.microsoft.com/office/powerpoint/2010/main" xmlns="" val="3200147123"/>
      </p:ext>
    </p:extLst>
  </p:cSld>
  <p:clrMapOvr>
    <a:masterClrMapping/>
  </p:clrMapOvr>
  <p:transition advTm="26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Bevel 3"/>
          <p:cNvSpPr/>
          <p:nvPr/>
        </p:nvSpPr>
        <p:spPr>
          <a:xfrm>
            <a:off x="165295" y="242668"/>
            <a:ext cx="4343400" cy="63246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Machu Family Reunion</a:t>
            </a:r>
          </a:p>
          <a:p>
            <a:pPr algn="ctr"/>
            <a:r>
              <a:rPr lang="en-US" sz="2400" b="1" dirty="0"/>
              <a:t/>
            </a:r>
            <a:br>
              <a:rPr lang="en-US" sz="2400" b="1" dirty="0"/>
            </a:br>
            <a:r>
              <a:rPr lang="en-US" sz="2400" b="1" dirty="0"/>
              <a:t>2022 Officers</a:t>
            </a:r>
          </a:p>
          <a:p>
            <a:pPr algn="ctr"/>
            <a:endParaRPr lang="en-US" dirty="0"/>
          </a:p>
          <a:p>
            <a:pPr algn="ctr"/>
            <a:r>
              <a:rPr lang="en-US" b="1" dirty="0"/>
              <a:t>President:</a:t>
            </a:r>
            <a:r>
              <a:rPr lang="en-US" dirty="0"/>
              <a:t> Lisa </a:t>
            </a:r>
            <a:r>
              <a:rPr lang="en-US" dirty="0" err="1"/>
              <a:t>Whisenant</a:t>
            </a:r>
            <a:endParaRPr lang="en-US" dirty="0"/>
          </a:p>
          <a:p>
            <a:pPr algn="ctr"/>
            <a:r>
              <a:rPr lang="en-US" b="1" dirty="0"/>
              <a:t>Vice President:</a:t>
            </a:r>
            <a:r>
              <a:rPr lang="en-US" dirty="0"/>
              <a:t> Sandra </a:t>
            </a:r>
            <a:r>
              <a:rPr lang="en-US" dirty="0" err="1"/>
              <a:t>Strmiska</a:t>
            </a:r>
            <a:endParaRPr lang="en-US" dirty="0"/>
          </a:p>
          <a:p>
            <a:pPr algn="ctr"/>
            <a:r>
              <a:rPr lang="en-US" b="1" dirty="0"/>
              <a:t>Treasurer:</a:t>
            </a:r>
            <a:r>
              <a:rPr lang="en-US" dirty="0"/>
              <a:t> Nancy Machu</a:t>
            </a:r>
          </a:p>
          <a:p>
            <a:pPr algn="ctr"/>
            <a:r>
              <a:rPr lang="en-US" b="1" dirty="0"/>
              <a:t>Secretary:</a:t>
            </a:r>
            <a:r>
              <a:rPr lang="en-US" dirty="0"/>
              <a:t> Christi Johnson</a:t>
            </a:r>
          </a:p>
          <a:p>
            <a:pPr algn="ctr"/>
            <a:endParaRPr lang="en-US" dirty="0"/>
          </a:p>
        </p:txBody>
      </p:sp>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Association</a:t>
            </a:r>
          </a:p>
          <a:p>
            <a:pPr algn="ctr"/>
            <a:endParaRPr lang="en-US" sz="2000" b="1" dirty="0"/>
          </a:p>
          <a:p>
            <a:pPr algn="ctr"/>
            <a:r>
              <a:rPr lang="en-US" sz="2000" b="1" dirty="0"/>
              <a:t> 2022 Officers</a:t>
            </a:r>
            <a:endParaRPr lang="en-US" sz="2000" dirty="0"/>
          </a:p>
          <a:p>
            <a:pPr algn="ctr"/>
            <a:endParaRPr lang="en-US" dirty="0"/>
          </a:p>
          <a:p>
            <a:pPr algn="ctr"/>
            <a:r>
              <a:rPr lang="en-US" b="1" dirty="0"/>
              <a:t>President: </a:t>
            </a:r>
            <a:r>
              <a:rPr lang="en-US" dirty="0"/>
              <a:t>Sandra </a:t>
            </a:r>
            <a:r>
              <a:rPr lang="en-US" dirty="0" err="1"/>
              <a:t>Strmiska</a:t>
            </a:r>
            <a:r>
              <a:rPr lang="en-US" dirty="0"/>
              <a:t/>
            </a:r>
            <a:br>
              <a:rPr lang="en-US" dirty="0"/>
            </a:br>
            <a:r>
              <a:rPr lang="en-US" b="1" dirty="0"/>
              <a:t>Vice President:</a:t>
            </a:r>
            <a:r>
              <a:rPr lang="en-US" dirty="0"/>
              <a:t> Johnny Machu</a:t>
            </a:r>
            <a:endParaRPr lang="en-US" b="1" dirty="0"/>
          </a:p>
          <a:p>
            <a:pPr algn="ctr"/>
            <a:r>
              <a:rPr lang="en-US" b="1" dirty="0"/>
              <a:t>Treasurer:</a:t>
            </a:r>
            <a:r>
              <a:rPr lang="en-US" dirty="0"/>
              <a:t> </a:t>
            </a:r>
            <a:r>
              <a:rPr lang="en-US" dirty="0" err="1"/>
              <a:t>Albin</a:t>
            </a:r>
            <a:r>
              <a:rPr lang="en-US" dirty="0"/>
              <a:t> F. Machu</a:t>
            </a:r>
            <a:endParaRPr lang="en-US" b="1" dirty="0"/>
          </a:p>
          <a:p>
            <a:pPr algn="ctr"/>
            <a:r>
              <a:rPr lang="en-US" b="1" dirty="0"/>
              <a:t>Secretary:</a:t>
            </a:r>
            <a:r>
              <a:rPr lang="en-US" dirty="0"/>
              <a:t> Marie Ann Ripple</a:t>
            </a:r>
            <a:br>
              <a:rPr lang="en-US" dirty="0"/>
            </a:br>
            <a:r>
              <a:rPr lang="en-US" b="1" dirty="0"/>
              <a:t>Reporter: </a:t>
            </a:r>
            <a:r>
              <a:rPr lang="en-US" dirty="0"/>
              <a:t>Debra Haag</a:t>
            </a:r>
            <a:endParaRPr lang="en-US" b="1" dirty="0"/>
          </a:p>
          <a:p>
            <a:pPr algn="ctr"/>
            <a:endParaRPr lang="en-US" dirty="0"/>
          </a:p>
        </p:txBody>
      </p:sp>
    </p:spTree>
    <p:custDataLst>
      <p:tags r:id="rId1"/>
    </p:custDataLst>
  </p:cSld>
  <p:clrMapOvr>
    <a:masterClrMapping/>
  </p:clrMapOvr>
  <p:transition advTm="156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0" fill="hold"/>
                                        <p:tgtEl>
                                          <p:spTgt spid="5"/>
                                        </p:tgtEl>
                                        <p:attrNameLst>
                                          <p:attrName>ppt_w</p:attrName>
                                        </p:attrNameLst>
                                      </p:cBhvr>
                                      <p:tavLst>
                                        <p:tav tm="0" fmla="#ppt_w*sin(2.5*pi*$)">
                                          <p:val>
                                            <p:fltVal val="0"/>
                                          </p:val>
                                        </p:tav>
                                        <p:tav tm="100000">
                                          <p:val>
                                            <p:fltVal val="1"/>
                                          </p:val>
                                        </p:tav>
                                      </p:tavLst>
                                    </p:anim>
                                    <p:anim calcmode="lin" valueType="num">
                                      <p:cBhvr>
                                        <p:cTn id="16"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r>
              <a:rPr lang="en-US" sz="2800" dirty="0" smtClean="0">
                <a:solidFill>
                  <a:schemeClr val="bg1"/>
                </a:solidFill>
              </a:rPr>
              <a:t>:</a:t>
            </a:r>
          </a:p>
          <a:p>
            <a:r>
              <a:rPr lang="en-US" sz="2800" dirty="0" smtClean="0">
                <a:solidFill>
                  <a:schemeClr val="bg1"/>
                </a:solidFill>
              </a:rPr>
              <a:t> </a:t>
            </a:r>
            <a:r>
              <a:rPr lang="en-US" sz="2400" dirty="0">
                <a:solidFill>
                  <a:schemeClr val="bg1"/>
                </a:solidFill>
              </a:rPr>
              <a:t/>
            </a:r>
            <a:br>
              <a:rPr lang="en-US" sz="2400" dirty="0">
                <a:solidFill>
                  <a:schemeClr val="bg1"/>
                </a:solidFill>
              </a:rPr>
            </a:br>
            <a:r>
              <a:rPr lang="en-US" sz="2400" b="1" dirty="0" smtClean="0">
                <a:solidFill>
                  <a:srgbClr val="FFC000"/>
                </a:solidFill>
              </a:rPr>
              <a:t>Anna, </a:t>
            </a:r>
            <a:r>
              <a:rPr lang="en-US" sz="2400" b="1" dirty="0">
                <a:solidFill>
                  <a:schemeClr val="bg1"/>
                </a:solidFill>
              </a:rPr>
              <a:t>Paul, </a:t>
            </a:r>
            <a:r>
              <a:rPr lang="en-US" sz="2400" b="1" dirty="0">
                <a:solidFill>
                  <a:srgbClr val="FFC000"/>
                </a:solidFill>
              </a:rPr>
              <a:t>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8" name="Picture 7" descr="DM_Paul H Machu.JPG"/>
          <p:cNvPicPr>
            <a:picLocks noChangeAspect="1"/>
          </p:cNvPicPr>
          <p:nvPr/>
        </p:nvPicPr>
        <p:blipFill>
          <a:blip r:embed="rId3" cstate="print"/>
          <a:stretch>
            <a:fillRect/>
          </a:stretch>
        </p:blipFill>
        <p:spPr>
          <a:xfrm>
            <a:off x="-1" y="2971800"/>
            <a:ext cx="2921229" cy="3886200"/>
          </a:xfrm>
          <a:prstGeom prst="rect">
            <a:avLst/>
          </a:prstGeom>
        </p:spPr>
      </p:pic>
    </p:spTree>
  </p:cSld>
  <p:clrMapOvr>
    <a:masterClrMapping/>
  </p:clrMapOvr>
  <p:transition advTm="1911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9" name="Picture 8" descr="DM_Paul H Machu.JPG"/>
          <p:cNvPicPr>
            <a:picLocks noChangeAspect="1"/>
          </p:cNvPicPr>
          <p:nvPr/>
        </p:nvPicPr>
        <p:blipFill>
          <a:blip r:embed="rId4" cstate="print"/>
          <a:stretch>
            <a:fillRect/>
          </a:stretch>
        </p:blipFill>
        <p:spPr>
          <a:xfrm>
            <a:off x="-1" y="2971800"/>
            <a:ext cx="2921229" cy="3886200"/>
          </a:xfrm>
          <a:prstGeom prst="rect">
            <a:avLst/>
          </a:prstGeom>
        </p:spPr>
      </p:pic>
      <p:pic>
        <p:nvPicPr>
          <p:cNvPr id="11" name="Picture 10" descr="DM_Cindy and Mark Montgomery of Paul H Machu line.JPG"/>
          <p:cNvPicPr>
            <a:picLocks noChangeAspect="1"/>
          </p:cNvPicPr>
          <p:nvPr/>
        </p:nvPicPr>
        <p:blipFill>
          <a:blip r:embed="rId5" cstate="print"/>
          <a:stretch>
            <a:fillRect/>
          </a:stretch>
        </p:blipFill>
        <p:spPr>
          <a:xfrm>
            <a:off x="4988962" y="4038599"/>
            <a:ext cx="4216401" cy="2819401"/>
          </a:xfrm>
          <a:prstGeom prst="rect">
            <a:avLst/>
          </a:prstGeom>
        </p:spPr>
      </p:pic>
      <p:pic>
        <p:nvPicPr>
          <p:cNvPr id="10" name="Picture 9" descr="DM_Paul H Machu descendants.JPG"/>
          <p:cNvPicPr>
            <a:picLocks noChangeAspect="1"/>
          </p:cNvPicPr>
          <p:nvPr/>
        </p:nvPicPr>
        <p:blipFill>
          <a:blip r:embed="rId6" cstate="print"/>
          <a:stretch>
            <a:fillRect/>
          </a:stretch>
        </p:blipFill>
        <p:spPr>
          <a:xfrm>
            <a:off x="2912012" y="-1"/>
            <a:ext cx="6231988" cy="4059639"/>
          </a:xfrm>
          <a:prstGeom prst="rect">
            <a:avLst/>
          </a:prstGeom>
        </p:spPr>
      </p:pic>
      <p:sp>
        <p:nvSpPr>
          <p:cNvPr id="12" name="TextBox 11"/>
          <p:cNvSpPr txBox="1"/>
          <p:nvPr/>
        </p:nvSpPr>
        <p:spPr>
          <a:xfrm>
            <a:off x="2432538" y="3981157"/>
            <a:ext cx="2971800" cy="3539430"/>
          </a:xfrm>
          <a:prstGeom prst="rect">
            <a:avLst/>
          </a:prstGeom>
          <a:solidFill>
            <a:schemeClr val="tx1"/>
          </a:solidFill>
        </p:spPr>
        <p:txBody>
          <a:bodyPr wrap="square" rtlCol="0">
            <a:spAutoFit/>
          </a:bodyPr>
          <a:lstStyle/>
          <a:p>
            <a:r>
              <a:rPr lang="en-US" sz="2800" b="1" dirty="0" smtClean="0">
                <a:solidFill>
                  <a:schemeClr val="bg1"/>
                </a:solidFill>
              </a:rPr>
              <a:t>Paul H. Machu </a:t>
            </a:r>
            <a:r>
              <a:rPr lang="en-US" sz="2800" i="1" dirty="0" smtClean="0">
                <a:solidFill>
                  <a:srgbClr val="FFC000"/>
                </a:solidFill>
              </a:rPr>
              <a:t>(left) </a:t>
            </a:r>
            <a:r>
              <a:rPr lang="en-US" sz="2800" b="1" dirty="0" smtClean="0">
                <a:solidFill>
                  <a:srgbClr val="FFC000"/>
                </a:solidFill>
              </a:rPr>
              <a:t>descendants, including </a:t>
            </a:r>
            <a:r>
              <a:rPr lang="en-US" sz="2800" i="1" dirty="0" smtClean="0">
                <a:solidFill>
                  <a:srgbClr val="FFC000"/>
                </a:solidFill>
              </a:rPr>
              <a:t/>
            </a:r>
            <a:br>
              <a:rPr lang="en-US" sz="2800" i="1" dirty="0" smtClean="0">
                <a:solidFill>
                  <a:srgbClr val="FFC000"/>
                </a:solidFill>
              </a:rPr>
            </a:br>
            <a:r>
              <a:rPr lang="en-US" sz="2800" b="1" dirty="0" smtClean="0">
                <a:solidFill>
                  <a:srgbClr val="FFC000"/>
                </a:solidFill>
              </a:rPr>
              <a:t>Cindy and Mark Montgomery </a:t>
            </a:r>
            <a:r>
              <a:rPr lang="en-US" sz="2800" i="1" dirty="0" smtClean="0">
                <a:solidFill>
                  <a:srgbClr val="FFC000"/>
                </a:solidFill>
              </a:rPr>
              <a:t>(right)</a:t>
            </a:r>
          </a:p>
          <a:p>
            <a:endParaRPr lang="en-US" sz="2800" b="1" dirty="0" smtClean="0">
              <a:solidFill>
                <a:srgbClr val="FFC000"/>
              </a:solidFill>
            </a:endParaRPr>
          </a:p>
          <a:p>
            <a:endParaRPr lang="en-US" sz="2800" b="1" dirty="0">
              <a:solidFill>
                <a:srgbClr val="FFC000"/>
              </a:solidFill>
            </a:endParaRPr>
          </a:p>
        </p:txBody>
      </p:sp>
    </p:spTree>
    <p:custDataLst>
      <p:tags r:id="rId1"/>
    </p:custDataLst>
  </p:cSld>
  <p:clrMapOvr>
    <a:masterClrMapping/>
  </p:clrMapOvr>
  <p:transition advTm="346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862322"/>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endParaRPr lang="en-US" sz="2400" dirty="0">
              <a:solidFill>
                <a:srgbClr val="FFC000"/>
              </a:solidFill>
            </a:endParaRPr>
          </a:p>
          <a:p>
            <a:r>
              <a:rPr lang="en-US" sz="3200" dirty="0">
                <a:solidFill>
                  <a:srgbClr val="FFC000"/>
                </a:solidFill>
              </a:rPr>
              <a:t/>
            </a:r>
            <a:br>
              <a:rPr lang="en-US" sz="3200" dirty="0">
                <a:solidFill>
                  <a:srgbClr val="FFC000"/>
                </a:solidFill>
              </a:rPr>
            </a:br>
            <a:r>
              <a:rPr lang="en-US" sz="3200" dirty="0">
                <a:solidFill>
                  <a:schemeClr val="bg1"/>
                </a:solidFill>
              </a:rPr>
              <a:t>had 9 children:  </a:t>
            </a:r>
            <a:r>
              <a:rPr lang="en-US" sz="2800" dirty="0">
                <a:solidFill>
                  <a:schemeClr val="bg1"/>
                </a:solidFill>
              </a:rPr>
              <a:t/>
            </a:r>
            <a:br>
              <a:rPr lang="en-US" sz="2800" dirty="0">
                <a:solidFill>
                  <a:schemeClr val="bg1"/>
                </a:solidFill>
              </a:rPr>
            </a:br>
            <a:r>
              <a:rPr lang="en-US" sz="2800" b="1" dirty="0">
                <a:solidFill>
                  <a:srgbClr val="FFC000"/>
                </a:solidFill>
              </a:rPr>
              <a:t>Anna, Paul, Rosie, Joe R., Frances, Charles, Mary, Frank Louis, and </a:t>
            </a:r>
            <a:r>
              <a:rPr lang="en-US" sz="2800" b="1" dirty="0">
                <a:solidFill>
                  <a:srgbClr val="99FF33"/>
                </a:solidFill>
              </a:rPr>
              <a:t>John T.</a:t>
            </a:r>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0" y="3113531"/>
            <a:ext cx="4800600" cy="3744469"/>
          </a:xfrm>
          <a:prstGeom prst="rect">
            <a:avLst/>
          </a:prstGeom>
          <a:noFill/>
        </p:spPr>
      </p:pic>
      <p:sp>
        <p:nvSpPr>
          <p:cNvPr id="13" name="TextBox 12"/>
          <p:cNvSpPr txBox="1"/>
          <p:nvPr/>
        </p:nvSpPr>
        <p:spPr>
          <a:xfrm>
            <a:off x="4800600" y="4495800"/>
            <a:ext cx="4343400" cy="1569660"/>
          </a:xfrm>
          <a:prstGeom prst="rect">
            <a:avLst/>
          </a:prstGeom>
          <a:noFill/>
        </p:spPr>
        <p:txBody>
          <a:bodyPr wrap="square" rtlCol="0">
            <a:spAutoFit/>
          </a:bodyPr>
          <a:lstStyle/>
          <a:p>
            <a:r>
              <a:rPr lang="en-US" sz="2400" i="1" dirty="0">
                <a:solidFill>
                  <a:srgbClr val="99FF33"/>
                </a:solidFill>
              </a:rPr>
              <a:t>Pictured : </a:t>
            </a:r>
            <a:r>
              <a:rPr lang="en-US" sz="2400" dirty="0">
                <a:solidFill>
                  <a:srgbClr val="99FF33"/>
                </a:solidFill>
              </a:rPr>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and their 9 children.</a:t>
            </a: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Tree>
    <p:custDataLst>
      <p:tags r:id="rId1"/>
    </p:custDataLst>
  </p:cSld>
  <p:clrMapOvr>
    <a:masterClrMapping/>
  </p:clrMapOvr>
  <p:transition advTm="472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iterate type="wd">
                                    <p:tmPct val="1000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2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8434"/>
                                        </p:tgtEl>
                                        <p:attrNameLst>
                                          <p:attrName>style.visibility</p:attrName>
                                        </p:attrNameLst>
                                      </p:cBhvr>
                                      <p:to>
                                        <p:strVal val="visible"/>
                                      </p:to>
                                    </p:set>
                                    <p:anim calcmode="lin" valueType="num">
                                      <p:cBhvr>
                                        <p:cTn id="24" dur="500" fill="hold"/>
                                        <p:tgtEl>
                                          <p:spTgt spid="18434"/>
                                        </p:tgtEl>
                                        <p:attrNameLst>
                                          <p:attrName>ppt_w</p:attrName>
                                        </p:attrNameLst>
                                      </p:cBhvr>
                                      <p:tavLst>
                                        <p:tav tm="0">
                                          <p:val>
                                            <p:fltVal val="0"/>
                                          </p:val>
                                        </p:tav>
                                        <p:tav tm="100000">
                                          <p:val>
                                            <p:strVal val="#ppt_w"/>
                                          </p:val>
                                        </p:tav>
                                      </p:tavLst>
                                    </p:anim>
                                    <p:anim calcmode="lin" valueType="num">
                                      <p:cBhvr>
                                        <p:cTn id="25" dur="500" fill="hold"/>
                                        <p:tgtEl>
                                          <p:spTgt spid="18434"/>
                                        </p:tgtEl>
                                        <p:attrNameLst>
                                          <p:attrName>ppt_h</p:attrName>
                                        </p:attrNameLst>
                                      </p:cBhvr>
                                      <p:tavLst>
                                        <p:tav tm="0">
                                          <p:val>
                                            <p:fltVal val="0"/>
                                          </p:val>
                                        </p:tav>
                                        <p:tav tm="100000">
                                          <p:val>
                                            <p:strVal val="#ppt_h"/>
                                          </p:val>
                                        </p:tav>
                                      </p:tavLst>
                                    </p:anim>
                                    <p:animEffect transition="in" filter="fade">
                                      <p:cBhvr>
                                        <p:cTn id="26" dur="500"/>
                                        <p:tgtEl>
                                          <p:spTgt spid="1843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1" y="2968283"/>
            <a:ext cx="4986815" cy="3889717"/>
          </a:xfrm>
          <a:prstGeom prst="rect">
            <a:avLst/>
          </a:prstGeom>
          <a:noFill/>
        </p:spPr>
      </p:pic>
      <p:sp>
        <p:nvSpPr>
          <p:cNvPr id="13" name="TextBox 12"/>
          <p:cNvSpPr txBox="1"/>
          <p:nvPr/>
        </p:nvSpPr>
        <p:spPr>
          <a:xfrm>
            <a:off x="4953000" y="0"/>
            <a:ext cx="4191000" cy="6001643"/>
          </a:xfrm>
          <a:prstGeom prst="rect">
            <a:avLst/>
          </a:prstGeom>
          <a:noFill/>
        </p:spPr>
        <p:txBody>
          <a:bodyPr wrap="square" rtlCol="0">
            <a:spAutoFit/>
          </a:bodyPr>
          <a:lstStyle/>
          <a:p>
            <a:r>
              <a:rPr lang="en-US" sz="2400" i="1" dirty="0">
                <a:solidFill>
                  <a:srgbClr val="99FF33"/>
                </a:solidFill>
              </a:rPr>
              <a:t>Pictured : </a:t>
            </a:r>
            <a:r>
              <a:rPr lang="en-US" sz="2400" dirty="0">
                <a:solidFill>
                  <a:srgbClr val="99FF33"/>
                </a:solidFill>
              </a:rPr>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smtClean="0">
                <a:solidFill>
                  <a:srgbClr val="99FF33"/>
                </a:solidFill>
              </a:rPr>
              <a:t>have one of the more</a:t>
            </a:r>
            <a:br>
              <a:rPr lang="en-US" sz="2400" b="1" dirty="0" smtClean="0">
                <a:solidFill>
                  <a:srgbClr val="99FF33"/>
                </a:solidFill>
              </a:rPr>
            </a:br>
            <a:r>
              <a:rPr lang="en-US" sz="2400" b="1" dirty="0" smtClean="0">
                <a:solidFill>
                  <a:srgbClr val="99FF33"/>
                </a:solidFill>
              </a:rPr>
              <a:t>impressive monuments at the</a:t>
            </a:r>
          </a:p>
          <a:p>
            <a:r>
              <a:rPr lang="en-US" sz="2400" b="1" dirty="0" smtClean="0">
                <a:solidFill>
                  <a:srgbClr val="99FF33"/>
                </a:solidFill>
              </a:rPr>
              <a:t>Machu Family Cemetery.</a:t>
            </a:r>
          </a:p>
          <a:p>
            <a:endParaRPr lang="en-US" sz="2400" b="1" dirty="0" smtClean="0">
              <a:solidFill>
                <a:srgbClr val="99FF33"/>
              </a:solidFill>
            </a:endParaRPr>
          </a:p>
          <a:p>
            <a:r>
              <a:rPr lang="en-US" sz="2400" b="1" dirty="0" smtClean="0">
                <a:solidFill>
                  <a:srgbClr val="99FF33"/>
                </a:solidFill>
              </a:rPr>
              <a:t>The couple were active pillars</a:t>
            </a:r>
          </a:p>
          <a:p>
            <a:r>
              <a:rPr lang="en-US" sz="2400" b="1" dirty="0" smtClean="0">
                <a:solidFill>
                  <a:srgbClr val="99FF33"/>
                </a:solidFill>
              </a:rPr>
              <a:t>in the life of their Czech</a:t>
            </a:r>
            <a:br>
              <a:rPr lang="en-US" sz="2400" b="1" dirty="0" smtClean="0">
                <a:solidFill>
                  <a:srgbClr val="99FF33"/>
                </a:solidFill>
              </a:rPr>
            </a:br>
            <a:r>
              <a:rPr lang="en-US" sz="2400" b="1" dirty="0" smtClean="0">
                <a:solidFill>
                  <a:srgbClr val="99FF33"/>
                </a:solidFill>
              </a:rPr>
              <a:t>community in Williamson County, while raising their nine</a:t>
            </a:r>
          </a:p>
          <a:p>
            <a:r>
              <a:rPr lang="en-US" sz="2400" b="1" dirty="0" smtClean="0">
                <a:solidFill>
                  <a:srgbClr val="99FF33"/>
                </a:solidFill>
              </a:rPr>
              <a:t>children.</a:t>
            </a:r>
          </a:p>
          <a:p>
            <a:endParaRPr lang="en-US" sz="2400" b="1" dirty="0" smtClean="0">
              <a:solidFill>
                <a:srgbClr val="99FF33"/>
              </a:solidFill>
            </a:endParaRPr>
          </a:p>
          <a:p>
            <a:r>
              <a:rPr lang="en-US" sz="2400" b="1" dirty="0" smtClean="0">
                <a:solidFill>
                  <a:srgbClr val="99FF33"/>
                </a:solidFill>
              </a:rPr>
              <a:t>John T. was a leader at the local and state level in the Czech Brethren Church and S.P.J.S.T.</a:t>
            </a:r>
            <a:endParaRPr lang="en-US" sz="2400" b="1" dirty="0">
              <a:solidFill>
                <a:srgbClr val="99FF33"/>
              </a:solidFill>
            </a:endParaRPr>
          </a:p>
        </p:txBody>
      </p:sp>
      <p:grpSp>
        <p:nvGrpSpPr>
          <p:cNvPr id="8"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hn T and Veronica Machu monument.jpeg"/>
          <p:cNvPicPr>
            <a:picLocks noChangeAspect="1"/>
          </p:cNvPicPr>
          <p:nvPr/>
        </p:nvPicPr>
        <p:blipFill>
          <a:blip r:embed="rId5" cstate="print"/>
          <a:stretch>
            <a:fillRect/>
          </a:stretch>
        </p:blipFill>
        <p:spPr>
          <a:xfrm>
            <a:off x="0" y="1"/>
            <a:ext cx="4953000" cy="6858000"/>
          </a:xfrm>
          <a:prstGeom prst="rect">
            <a:avLst/>
          </a:prstGeom>
        </p:spPr>
      </p:pic>
    </p:spTree>
    <p:custDataLst>
      <p:tags r:id="rId1"/>
    </p:custDataLst>
  </p:cSld>
  <p:clrMapOvr>
    <a:masterClrMapping/>
  </p:clrMapOvr>
  <p:transition advTm="271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8" name="Picture 7" descr="DM_Joe John and Frank Anton Raymond Machu.JPG"/>
          <p:cNvPicPr>
            <a:picLocks noChangeAspect="1"/>
          </p:cNvPicPr>
          <p:nvPr/>
        </p:nvPicPr>
        <p:blipFill>
          <a:blip r:embed="rId4" cstate="print"/>
          <a:stretch>
            <a:fillRect/>
          </a:stretch>
        </p:blipFill>
        <p:spPr>
          <a:xfrm>
            <a:off x="4038942" y="0"/>
            <a:ext cx="5105058" cy="6858000"/>
          </a:xfrm>
          <a:prstGeom prst="rect">
            <a:avLst/>
          </a:prstGeom>
        </p:spPr>
      </p:pic>
      <p:sp>
        <p:nvSpPr>
          <p:cNvPr id="9" name="TextBox 8"/>
          <p:cNvSpPr txBox="1"/>
          <p:nvPr/>
        </p:nvSpPr>
        <p:spPr>
          <a:xfrm>
            <a:off x="533400" y="3581400"/>
            <a:ext cx="3505200" cy="1938992"/>
          </a:xfrm>
          <a:prstGeom prst="rect">
            <a:avLst/>
          </a:prstGeom>
          <a:noFill/>
        </p:spPr>
        <p:txBody>
          <a:bodyPr wrap="square" rtlCol="0">
            <a:spAutoFit/>
          </a:bodyPr>
          <a:lstStyle/>
          <a:p>
            <a:pPr algn="r"/>
            <a:r>
              <a:rPr lang="en-US" sz="2400" b="1" dirty="0" smtClean="0"/>
              <a:t>The sons of</a:t>
            </a:r>
            <a:br>
              <a:rPr lang="en-US" sz="2400" b="1" dirty="0" smtClean="0"/>
            </a:br>
            <a:r>
              <a:rPr lang="en-US" sz="2400" b="1" dirty="0" smtClean="0"/>
              <a:t>John T. </a:t>
            </a:r>
            <a:r>
              <a:rPr lang="en-US" sz="2400" b="1" dirty="0" smtClean="0"/>
              <a:t>Machu:</a:t>
            </a:r>
            <a:endParaRPr lang="en-US" sz="2400" b="1" dirty="0" smtClean="0"/>
          </a:p>
          <a:p>
            <a:pPr algn="r"/>
            <a:endParaRPr lang="en-US" sz="2400" b="1" dirty="0" smtClean="0"/>
          </a:p>
          <a:p>
            <a:pPr algn="r"/>
            <a:r>
              <a:rPr lang="en-US" sz="2400" b="1" dirty="0" smtClean="0"/>
              <a:t>Joe, John,</a:t>
            </a:r>
          </a:p>
          <a:p>
            <a:pPr algn="r"/>
            <a:r>
              <a:rPr lang="en-US" sz="2400" b="1" dirty="0" smtClean="0"/>
              <a:t>Frank, Anton, Raymond</a:t>
            </a:r>
          </a:p>
        </p:txBody>
      </p:sp>
    </p:spTree>
  </p:cSld>
  <p:clrMapOvr>
    <a:masterClrMapping/>
  </p:clrMapOvr>
  <p:transition advTm="34047"/>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M_Reunion group 2003_John T descendants.jpg"/>
          <p:cNvPicPr>
            <a:picLocks noChangeAspect="1"/>
          </p:cNvPicPr>
          <p:nvPr/>
        </p:nvPicPr>
        <p:blipFill>
          <a:blip r:embed="rId2" cstate="print"/>
          <a:stretch>
            <a:fillRect/>
          </a:stretch>
        </p:blipFill>
        <p:spPr>
          <a:xfrm>
            <a:off x="1468242" y="2667001"/>
            <a:ext cx="7675758" cy="4191000"/>
          </a:xfrm>
          <a:prstGeom prst="rect">
            <a:avLst/>
          </a:prstGeom>
        </p:spPr>
      </p:pic>
      <p:grpSp>
        <p:nvGrpSpPr>
          <p:cNvPr id="4" name="Group 3"/>
          <p:cNvGrpSpPr/>
          <p:nvPr/>
        </p:nvGrpSpPr>
        <p:grpSpPr>
          <a:xfrm>
            <a:off x="0" y="0"/>
            <a:ext cx="9144000" cy="3530927"/>
            <a:chOff x="0" y="0"/>
            <a:chExt cx="9144000" cy="3530927"/>
          </a:xfrm>
        </p:grpSpPr>
        <p:sp>
          <p:nvSpPr>
            <p:cNvPr id="5" name="TextBox 4"/>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r>
                <a:rPr lang="en-US" sz="3200" b="1" dirty="0">
                  <a:solidFill>
                    <a:schemeClr val="bg1"/>
                  </a:solidFill>
                </a:rPr>
                <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rgbClr val="FFC000"/>
                  </a:solidFill>
                </a:rPr>
                <a:t>John T. Machu descendants</a:t>
              </a:r>
              <a:endParaRPr lang="en-US" sz="4000" dirty="0">
                <a:solidFill>
                  <a:srgbClr val="FFC000"/>
                </a:solidFill>
              </a:endParaRPr>
            </a:p>
          </p:txBody>
        </p:sp>
        <p:pic>
          <p:nvPicPr>
            <p:cNvPr id="7"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8" name="Oval 7"/>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31422"/>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Bez</a:t>
            </a:r>
            <a:r>
              <a:rPr lang="en-US" sz="4200" b="1" dirty="0">
                <a:solidFill>
                  <a:srgbClr val="FF0000"/>
                </a:solidFill>
              </a:rPr>
              <a:t> </a:t>
            </a:r>
            <a:r>
              <a:rPr lang="en-US" sz="4200" b="1" dirty="0" err="1">
                <a:solidFill>
                  <a:srgbClr val="FF0000"/>
                </a:solidFill>
              </a:rPr>
              <a:t>práce</a:t>
            </a:r>
            <a:r>
              <a:rPr lang="en-US" sz="4200" b="1" dirty="0">
                <a:solidFill>
                  <a:srgbClr val="FF0000"/>
                </a:solidFill>
              </a:rPr>
              <a:t> </a:t>
            </a:r>
            <a:r>
              <a:rPr lang="en-US" sz="4200" b="1" dirty="0" err="1">
                <a:solidFill>
                  <a:srgbClr val="FF0000"/>
                </a:solidFill>
              </a:rPr>
              <a:t>nejsou</a:t>
            </a:r>
            <a:r>
              <a:rPr lang="en-US" sz="4200" b="1" dirty="0">
                <a:solidFill>
                  <a:srgbClr val="FF0000"/>
                </a:solidFill>
              </a:rPr>
              <a:t> </a:t>
            </a:r>
            <a:r>
              <a:rPr lang="en-US" sz="4200" b="1" dirty="0" err="1">
                <a:solidFill>
                  <a:srgbClr val="FF0000"/>
                </a:solidFill>
              </a:rPr>
              <a:t>koláče</a:t>
            </a:r>
            <a:r>
              <a:rPr lang="en-US" sz="4200" b="1" dirty="0">
                <a:solidFill>
                  <a:srgbClr val="FF0000"/>
                </a:solidFill>
              </a:rPr>
              <a:t>.</a:t>
            </a:r>
          </a:p>
        </p:txBody>
      </p:sp>
      <p:sp>
        <p:nvSpPr>
          <p:cNvPr id="5" name="TextBox 4"/>
          <p:cNvSpPr txBox="1"/>
          <p:nvPr/>
        </p:nvSpPr>
        <p:spPr>
          <a:xfrm>
            <a:off x="533400" y="2667000"/>
            <a:ext cx="8077200" cy="2492990"/>
          </a:xfrm>
          <a:prstGeom prst="rect">
            <a:avLst/>
          </a:prstGeom>
          <a:noFill/>
        </p:spPr>
        <p:txBody>
          <a:bodyPr wrap="square" rtlCol="0">
            <a:spAutoFit/>
          </a:bodyPr>
          <a:lstStyle/>
          <a:p>
            <a:pPr algn="ctr"/>
            <a:r>
              <a:rPr lang="en-US" sz="3600" b="1" dirty="0"/>
              <a:t>“Without work, there are no </a:t>
            </a:r>
            <a:r>
              <a:rPr lang="en-US" sz="3600" b="1" dirty="0" err="1"/>
              <a:t>koláčes</a:t>
            </a:r>
            <a:r>
              <a:rPr lang="en-US" sz="3600" b="1" dirty="0"/>
              <a:t>!”</a:t>
            </a:r>
          </a:p>
          <a:p>
            <a:pPr algn="ctr"/>
            <a:r>
              <a:rPr lang="en-US" sz="2400" b="1" dirty="0"/>
              <a:t/>
            </a:r>
            <a:br>
              <a:rPr lang="en-US" sz="2400" b="1" dirty="0"/>
            </a:br>
            <a:r>
              <a:rPr lang="en-US" sz="3200" b="1" dirty="0"/>
              <a:t>A meaningful proverb that,</a:t>
            </a:r>
          </a:p>
          <a:p>
            <a:pPr algn="ctr"/>
            <a:r>
              <a:rPr lang="en-US" sz="3200" b="1" dirty="0"/>
              <a:t>not surprisingly,</a:t>
            </a:r>
          </a:p>
          <a:p>
            <a:pPr algn="ctr"/>
            <a:r>
              <a:rPr lang="en-US" sz="3200" b="1" dirty="0"/>
              <a:t>reflects the Czech culture’s work ethic!</a:t>
            </a:r>
          </a:p>
        </p:txBody>
      </p:sp>
    </p:spTree>
    <p:custDataLst>
      <p:tags r:id="rId1"/>
    </p:custDataLst>
  </p:cSld>
  <p:clrMapOvr>
    <a:masterClrMapping/>
  </p:clrMapOvr>
  <p:transition advTm="278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xHist Marker.jpg"/>
          <p:cNvPicPr>
            <a:picLocks noChangeAspect="1"/>
          </p:cNvPicPr>
          <p:nvPr/>
        </p:nvPicPr>
        <p:blipFill>
          <a:blip r:embed="rId3" cstate="print"/>
          <a:stretch>
            <a:fillRect/>
          </a:stretch>
        </p:blipFill>
        <p:spPr>
          <a:xfrm>
            <a:off x="0" y="0"/>
            <a:ext cx="5143500" cy="6858000"/>
          </a:xfrm>
          <a:prstGeom prst="rect">
            <a:avLst/>
          </a:prstGeom>
        </p:spPr>
      </p:pic>
      <p:sp>
        <p:nvSpPr>
          <p:cNvPr id="3" name="TextBox 2"/>
          <p:cNvSpPr txBox="1"/>
          <p:nvPr/>
        </p:nvSpPr>
        <p:spPr>
          <a:xfrm>
            <a:off x="5181600" y="0"/>
            <a:ext cx="3962400" cy="6771084"/>
          </a:xfrm>
          <a:prstGeom prst="rect">
            <a:avLst/>
          </a:prstGeom>
          <a:noFill/>
        </p:spPr>
        <p:txBody>
          <a:bodyPr wrap="square" rtlCol="0">
            <a:spAutoFit/>
          </a:bodyPr>
          <a:lstStyle/>
          <a:p>
            <a:r>
              <a:rPr lang="en-US" sz="2800" dirty="0">
                <a:solidFill>
                  <a:schemeClr val="bg1"/>
                </a:solidFill>
              </a:rPr>
              <a:t>Please 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r>
              <a:rPr lang="en-US" sz="2800" dirty="0">
                <a:solidFill>
                  <a:srgbClr val="92D050"/>
                </a:solidFill>
              </a:rPr>
              <a:t/>
            </a:r>
            <a:br>
              <a:rPr lang="en-US" sz="2800" dirty="0">
                <a:solidFill>
                  <a:srgbClr val="92D050"/>
                </a:solidFill>
              </a:rPr>
            </a:br>
            <a:r>
              <a:rPr lang="en-US" sz="2800" dirty="0">
                <a:solidFill>
                  <a:srgbClr val="92D050"/>
                </a:solidFill>
              </a:rPr>
              <a:t>c/o </a:t>
            </a:r>
            <a:r>
              <a:rPr lang="en-US" sz="2800" dirty="0" err="1">
                <a:solidFill>
                  <a:srgbClr val="92D050"/>
                </a:solidFill>
              </a:rPr>
              <a:t>Albin</a:t>
            </a:r>
            <a:r>
              <a:rPr lang="en-US" sz="2800" dirty="0">
                <a:solidFill>
                  <a:srgbClr val="92D050"/>
                </a:solidFill>
              </a:rPr>
              <a:t> F. Machu</a:t>
            </a:r>
            <a:br>
              <a:rPr lang="en-US" sz="2800" dirty="0">
                <a:solidFill>
                  <a:srgbClr val="92D050"/>
                </a:solidFill>
              </a:rPr>
            </a:br>
            <a:r>
              <a:rPr lang="en-US" sz="2800" dirty="0">
                <a:solidFill>
                  <a:srgbClr val="92D050"/>
                </a:solidFill>
              </a:rPr>
              <a:t>909 T. H. Johnson Dr.</a:t>
            </a:r>
            <a:br>
              <a:rPr lang="en-US" sz="2800" dirty="0">
                <a:solidFill>
                  <a:srgbClr val="92D050"/>
                </a:solidFill>
              </a:rPr>
            </a:br>
            <a:r>
              <a:rPr lang="en-US" sz="2800" dirty="0">
                <a:solidFill>
                  <a:srgbClr val="92D050"/>
                </a:solidFill>
              </a:rPr>
              <a:t>Taylor, TX 76574</a:t>
            </a:r>
          </a:p>
          <a:p>
            <a:endParaRPr lang="en-US" sz="2800" dirty="0">
              <a:solidFill>
                <a:srgbClr val="92D050"/>
              </a:solidFill>
            </a:endParaRPr>
          </a:p>
          <a:p>
            <a:endParaRPr lang="en-US" sz="2800" dirty="0">
              <a:solidFill>
                <a:srgbClr val="92D050"/>
              </a:solidFill>
            </a:endParaRPr>
          </a:p>
          <a:p>
            <a:pPr algn="r"/>
            <a:r>
              <a:rPr lang="en-US" sz="2800" dirty="0">
                <a:solidFill>
                  <a:srgbClr val="00B0F0"/>
                </a:solidFill>
              </a:rPr>
              <a:t>machu-cemetery.org</a:t>
            </a:r>
          </a:p>
        </p:txBody>
      </p:sp>
    </p:spTree>
    <p:custDataLst>
      <p:tags r:id="rId1"/>
    </p:custDataLst>
  </p:cSld>
  <p:clrMapOvr>
    <a:masterClrMapping/>
  </p:clrMapOvr>
  <p:transition advTm="455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t>
            </a:r>
            <a:r>
              <a:rPr lang="en-US" sz="3200" b="1" dirty="0" smtClean="0">
                <a:solidFill>
                  <a:srgbClr val="C00000"/>
                </a:solidFill>
              </a:rPr>
              <a:t>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490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2918231" y="575548"/>
            <a:ext cx="6172200" cy="1200329"/>
          </a:xfrm>
          <a:prstGeom prst="rect">
            <a:avLst/>
          </a:prstGeom>
          <a:noFill/>
        </p:spPr>
        <p:txBody>
          <a:bodyPr wrap="square" rtlCol="0">
            <a:spAutoFit/>
          </a:bodyPr>
          <a:lstStyle/>
          <a:p>
            <a:r>
              <a:rPr lang="en-US" sz="3600" b="1" i="1" dirty="0">
                <a:solidFill>
                  <a:srgbClr val="FFC000"/>
                </a:solidFill>
              </a:rPr>
              <a:t>Can you identify this smartly dressed church-going couple?  </a:t>
            </a:r>
          </a:p>
        </p:txBody>
      </p:sp>
      <p:sp>
        <p:nvSpPr>
          <p:cNvPr id="8" name="TextBox 7"/>
          <p:cNvSpPr txBox="1"/>
          <p:nvPr/>
        </p:nvSpPr>
        <p:spPr>
          <a:xfrm>
            <a:off x="3581400" y="2438400"/>
            <a:ext cx="5562600" cy="523220"/>
          </a:xfrm>
          <a:prstGeom prst="rect">
            <a:avLst/>
          </a:prstGeom>
          <a:noFill/>
        </p:spPr>
        <p:txBody>
          <a:bodyPr wrap="square" rtlCol="0">
            <a:spAutoFit/>
          </a:bodyPr>
          <a:lstStyle/>
          <a:p>
            <a:pPr algn="r"/>
            <a:r>
              <a:rPr lang="en-US" sz="2800" dirty="0" smtClean="0">
                <a:solidFill>
                  <a:srgbClr val="FFC000"/>
                </a:solidFill>
              </a:rPr>
              <a:t>Joe and </a:t>
            </a:r>
            <a:r>
              <a:rPr lang="en-US" sz="2800" dirty="0" err="1" smtClean="0">
                <a:solidFill>
                  <a:srgbClr val="FFC000"/>
                </a:solidFill>
              </a:rPr>
              <a:t>Albina</a:t>
            </a:r>
            <a:r>
              <a:rPr lang="en-US" sz="2800" dirty="0" smtClean="0">
                <a:solidFill>
                  <a:srgbClr val="FFC000"/>
                </a:solidFill>
              </a:rPr>
              <a:t> Machu; circa 1905</a:t>
            </a:r>
            <a:endParaRPr lang="en-US" sz="2800" dirty="0">
              <a:solidFill>
                <a:srgbClr val="FFC000"/>
              </a:solidFill>
            </a:endParaRPr>
          </a:p>
        </p:txBody>
      </p:sp>
      <p:grpSp>
        <p:nvGrpSpPr>
          <p:cNvPr id="9" name="Group 8"/>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026" name="Picture 2"/>
          <p:cNvPicPr>
            <a:picLocks noChangeAspect="1" noChangeArrowheads="1"/>
          </p:cNvPicPr>
          <p:nvPr/>
        </p:nvPicPr>
        <p:blipFill>
          <a:blip r:embed="rId4" cstate="print"/>
          <a:srcRect/>
          <a:stretch>
            <a:fillRect/>
          </a:stretch>
        </p:blipFill>
        <p:spPr bwMode="auto">
          <a:xfrm>
            <a:off x="2455441" y="2971800"/>
            <a:ext cx="6688560" cy="3886200"/>
          </a:xfrm>
          <a:prstGeom prst="rect">
            <a:avLst/>
          </a:prstGeom>
          <a:noFill/>
          <a:ln w="9525">
            <a:noFill/>
            <a:miter lim="800000"/>
            <a:headEnd/>
            <a:tailEnd/>
          </a:ln>
          <a:effectLst/>
        </p:spPr>
      </p:pic>
    </p:spTree>
    <p:custDataLst>
      <p:tags r:id="rId1"/>
    </p:custDataLst>
  </p:cSld>
  <p:clrMapOvr>
    <a:masterClrMapping/>
  </p:clrMapOvr>
  <p:transition advTm="416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10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1000"/>
                                        <p:tgtEl>
                                          <p:spTgt spid="8"/>
                                        </p:tgtEl>
                                        <p:attrNameLst>
                                          <p:attrName>fillcolor</p:attrName>
                                        </p:attrNameLst>
                                      </p:cBhvr>
                                      <p:tavLst>
                                        <p:tav tm="0">
                                          <p:val>
                                            <p:clrVal>
                                              <a:schemeClr val="accent2"/>
                                            </p:clrVal>
                                          </p:val>
                                        </p:tav>
                                        <p:tav tm="50000">
                                          <p:val>
                                            <p:clrVal>
                                              <a:schemeClr val="hlink"/>
                                            </p:clrVal>
                                          </p:val>
                                        </p:tav>
                                      </p:tavLst>
                                    </p:anim>
                                    <p:set>
                                      <p:cBhvr>
                                        <p:cTn id="14" dur="10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Association</a:t>
            </a:r>
          </a:p>
          <a:p>
            <a:pPr algn="ctr"/>
            <a:endParaRPr lang="en-US" sz="2000" b="1" dirty="0"/>
          </a:p>
          <a:p>
            <a:pPr algn="ctr"/>
            <a:r>
              <a:rPr lang="en-US" sz="2000" b="1" dirty="0"/>
              <a:t> 2022 Officers</a:t>
            </a:r>
            <a:endParaRPr lang="en-US" sz="2000" dirty="0"/>
          </a:p>
          <a:p>
            <a:pPr algn="ctr"/>
            <a:endParaRPr lang="en-US" dirty="0"/>
          </a:p>
          <a:p>
            <a:pPr algn="ctr"/>
            <a:r>
              <a:rPr lang="en-US" b="1" dirty="0"/>
              <a:t>President: </a:t>
            </a:r>
            <a:r>
              <a:rPr lang="en-US" dirty="0"/>
              <a:t>Sandra </a:t>
            </a:r>
            <a:r>
              <a:rPr lang="en-US" dirty="0" err="1"/>
              <a:t>Strmiska</a:t>
            </a:r>
            <a:r>
              <a:rPr lang="en-US" dirty="0"/>
              <a:t/>
            </a:r>
            <a:br>
              <a:rPr lang="en-US" dirty="0"/>
            </a:br>
            <a:r>
              <a:rPr lang="en-US" b="1" dirty="0"/>
              <a:t>Vice President:</a:t>
            </a:r>
            <a:r>
              <a:rPr lang="en-US" dirty="0"/>
              <a:t> Johnny Machu</a:t>
            </a:r>
            <a:endParaRPr lang="en-US" b="1" dirty="0"/>
          </a:p>
          <a:p>
            <a:pPr algn="ctr"/>
            <a:r>
              <a:rPr lang="en-US" b="1" dirty="0"/>
              <a:t>Treasurer:</a:t>
            </a:r>
            <a:r>
              <a:rPr lang="en-US" dirty="0"/>
              <a:t> </a:t>
            </a:r>
            <a:r>
              <a:rPr lang="en-US" dirty="0" err="1"/>
              <a:t>Albin</a:t>
            </a:r>
            <a:r>
              <a:rPr lang="en-US" dirty="0"/>
              <a:t> F. Machu</a:t>
            </a:r>
            <a:endParaRPr lang="en-US" b="1" dirty="0"/>
          </a:p>
          <a:p>
            <a:pPr algn="ctr"/>
            <a:r>
              <a:rPr lang="en-US" b="1" dirty="0"/>
              <a:t>Secretary:</a:t>
            </a:r>
            <a:r>
              <a:rPr lang="en-US" dirty="0"/>
              <a:t> Marie Ann Ripple</a:t>
            </a:r>
            <a:br>
              <a:rPr lang="en-US" dirty="0"/>
            </a:br>
            <a:r>
              <a:rPr lang="en-US" b="1" dirty="0"/>
              <a:t>Reporter: </a:t>
            </a:r>
            <a:r>
              <a:rPr lang="en-US" dirty="0"/>
              <a:t>Debra Haag</a:t>
            </a:r>
            <a:endParaRPr lang="en-US" b="1" dirty="0"/>
          </a:p>
          <a:p>
            <a:pPr algn="ctr"/>
            <a:endParaRPr lang="en-US" dirty="0"/>
          </a:p>
        </p:txBody>
      </p:sp>
      <p:sp>
        <p:nvSpPr>
          <p:cNvPr id="6" name="TextBox 5"/>
          <p:cNvSpPr txBox="1"/>
          <p:nvPr/>
        </p:nvSpPr>
        <p:spPr>
          <a:xfrm>
            <a:off x="0" y="914400"/>
            <a:ext cx="4572000" cy="5755422"/>
          </a:xfrm>
          <a:prstGeom prst="rect">
            <a:avLst/>
          </a:prstGeom>
          <a:noFill/>
        </p:spPr>
        <p:txBody>
          <a:bodyPr wrap="square" rtlCol="0">
            <a:spAutoFit/>
          </a:bodyPr>
          <a:lstStyle/>
          <a:p>
            <a:pPr algn="ctr"/>
            <a:r>
              <a:rPr lang="en-US" sz="2800" b="1" dirty="0"/>
              <a:t>Machu Cemetery Association </a:t>
            </a:r>
            <a:br>
              <a:rPr lang="en-US" sz="2800" b="1" dirty="0"/>
            </a:br>
            <a:r>
              <a:rPr lang="en-US" sz="2800" b="1" dirty="0"/>
              <a:t>Officers Meeting</a:t>
            </a:r>
          </a:p>
          <a:p>
            <a:pPr algn="ctr"/>
            <a:endParaRPr lang="en-US" sz="2800" b="1" dirty="0"/>
          </a:p>
          <a:p>
            <a:pPr algn="ctr"/>
            <a:r>
              <a:rPr lang="en-US" sz="2800" b="1" dirty="0"/>
              <a:t>Saturday</a:t>
            </a:r>
            <a:br>
              <a:rPr lang="en-US" sz="2800" b="1" dirty="0"/>
            </a:br>
            <a:r>
              <a:rPr lang="en-US" sz="2800" b="1" dirty="0"/>
              <a:t>October  22, 2022</a:t>
            </a:r>
          </a:p>
          <a:p>
            <a:pPr algn="ctr"/>
            <a:r>
              <a:rPr lang="en-US" sz="2800" b="1" dirty="0"/>
              <a:t>2:00 p.m.</a:t>
            </a:r>
          </a:p>
          <a:p>
            <a:pPr algn="ctr"/>
            <a:r>
              <a:rPr lang="en-US" sz="2800" b="1" dirty="0"/>
              <a:t>at</a:t>
            </a:r>
            <a:br>
              <a:rPr lang="en-US" sz="2800" b="1" dirty="0"/>
            </a:br>
            <a:r>
              <a:rPr lang="en-US" sz="2800" b="1" dirty="0"/>
              <a:t>Machu Cemetery Pavilion</a:t>
            </a:r>
          </a:p>
          <a:p>
            <a:pPr algn="ctr"/>
            <a:r>
              <a:rPr lang="en-US" sz="2800" b="1" dirty="0"/>
              <a:t/>
            </a:r>
            <a:br>
              <a:rPr lang="en-US" sz="2800" b="1" dirty="0"/>
            </a:br>
            <a:r>
              <a:rPr lang="en-US" sz="2000" i="1" dirty="0"/>
              <a:t>(in case of inclement weather, </a:t>
            </a:r>
            <a:br>
              <a:rPr lang="en-US" sz="2000" i="1" dirty="0"/>
            </a:br>
            <a:r>
              <a:rPr lang="en-US" sz="2000" i="1" dirty="0"/>
              <a:t>Sirloin Stockade Private Room)</a:t>
            </a:r>
            <a:endParaRPr lang="en-US" sz="2000" dirty="0"/>
          </a:p>
          <a:p>
            <a:pPr algn="ctr"/>
            <a:endParaRPr lang="en-US" sz="2800" b="1" dirty="0"/>
          </a:p>
          <a:p>
            <a:pPr algn="ctr"/>
            <a:r>
              <a:rPr lang="en-US" sz="2400" dirty="0"/>
              <a:t/>
            </a:r>
            <a:br>
              <a:rPr lang="en-US" sz="2400" dirty="0"/>
            </a:br>
            <a:endParaRPr lang="en-US" sz="2400" dirty="0"/>
          </a:p>
        </p:txBody>
      </p:sp>
    </p:spTree>
    <p:custDataLst>
      <p:tags r:id="rId1"/>
    </p:custDataLst>
  </p:cSld>
  <p:clrMapOvr>
    <a:masterClrMapping/>
  </p:clrMapOvr>
  <p:transition advTm="79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4000"/>
                                  </p:stCondLst>
                                  <p:iterate type="wd">
                                    <p:tmPct val="20000"/>
                                  </p:iterate>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4000"/>
                                  </p:stCondLst>
                                  <p:iterate type="wd">
                                    <p:tmPct val="20000"/>
                                  </p:iterate>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4000"/>
                                  </p:stCondLst>
                                  <p:iterate type="wd">
                                    <p:tmPct val="20000"/>
                                  </p:iterate>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4000"/>
                                  </p:stCondLst>
                                  <p:iterate type="wd">
                                    <p:tmPct val="20000"/>
                                  </p:iterate>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4000"/>
                                  </p:stCondLst>
                                  <p:iterate type="wd">
                                    <p:tmPct val="20000"/>
                                  </p:iterate>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3" cstate="print"/>
          <a:srcRect/>
          <a:stretch>
            <a:fillRect/>
          </a:stretch>
        </p:blipFill>
        <p:spPr bwMode="auto">
          <a:xfrm>
            <a:off x="0" y="0"/>
            <a:ext cx="4942702" cy="2590800"/>
          </a:xfrm>
          <a:prstGeom prst="rect">
            <a:avLst/>
          </a:prstGeom>
          <a:noFill/>
        </p:spPr>
      </p:pic>
      <p:pic>
        <p:nvPicPr>
          <p:cNvPr id="5122" name="Picture 2" descr="ARTHUR JAMES VON ROSENBERG obituary, Spring Branch, TX"/>
          <p:cNvPicPr>
            <a:picLocks noChangeAspect="1" noChangeArrowheads="1"/>
          </p:cNvPicPr>
          <p:nvPr/>
        </p:nvPicPr>
        <p:blipFill>
          <a:blip r:embed="rId4" cstate="print"/>
          <a:srcRect/>
          <a:stretch>
            <a:fillRect/>
          </a:stretch>
        </p:blipFill>
        <p:spPr bwMode="auto">
          <a:xfrm>
            <a:off x="6904330" y="3505200"/>
            <a:ext cx="2239670" cy="3352800"/>
          </a:xfrm>
          <a:prstGeom prst="rect">
            <a:avLst/>
          </a:prstGeom>
          <a:noFill/>
        </p:spPr>
      </p:pic>
      <p:sp>
        <p:nvSpPr>
          <p:cNvPr id="4" name="TextBox 3"/>
          <p:cNvSpPr txBox="1"/>
          <p:nvPr/>
        </p:nvSpPr>
        <p:spPr>
          <a:xfrm>
            <a:off x="0" y="1219200"/>
            <a:ext cx="9144000" cy="5509200"/>
          </a:xfrm>
          <a:prstGeom prst="rect">
            <a:avLst/>
          </a:prstGeom>
          <a:noFill/>
        </p:spPr>
        <p:txBody>
          <a:bodyPr wrap="square" rtlCol="0">
            <a:spAutoFit/>
          </a:bodyPr>
          <a:lstStyle/>
          <a:p>
            <a:pPr fontAlgn="base"/>
            <a:r>
              <a:rPr lang="en-US" sz="3200" b="1" dirty="0">
                <a:solidFill>
                  <a:schemeClr val="bg1"/>
                </a:solidFill>
                <a:latin typeface="Calibri" pitchFamily="34" charset="0"/>
              </a:rPr>
              <a:t>		    </a:t>
            </a:r>
          </a:p>
          <a:p>
            <a:pPr fontAlgn="base"/>
            <a:r>
              <a:rPr lang="en-US" sz="3200" b="1" dirty="0">
                <a:solidFill>
                  <a:schemeClr val="bg1"/>
                </a:solidFill>
                <a:latin typeface="Calibri" pitchFamily="34" charset="0"/>
              </a:rPr>
              <a:t>                       Arthur von Rosenberg </a:t>
            </a:r>
            <a:r>
              <a:rPr lang="en-US" sz="3200" dirty="0">
                <a:solidFill>
                  <a:schemeClr val="bg1"/>
                </a:solidFill>
              </a:rPr>
              <a:t>of Spring Branch    		   rode into the sunset October 16th, 2020.</a:t>
            </a:r>
            <a:endParaRPr lang="en-US" sz="3200" b="1" dirty="0">
              <a:solidFill>
                <a:schemeClr val="bg1"/>
              </a:solidFill>
              <a:latin typeface="Garamond" pitchFamily="18" charset="0"/>
            </a:endParaRPr>
          </a:p>
          <a:p>
            <a:pPr fontAlgn="base"/>
            <a:endParaRPr lang="en-US" sz="3200" b="1" dirty="0">
              <a:solidFill>
                <a:schemeClr val="bg1"/>
              </a:solidFill>
              <a:latin typeface="Garamond" pitchFamily="18" charset="0"/>
            </a:endParaRPr>
          </a:p>
          <a:p>
            <a:pPr fontAlgn="base"/>
            <a:r>
              <a:rPr lang="en-US" sz="3200" dirty="0">
                <a:solidFill>
                  <a:schemeClr val="bg1"/>
                </a:solidFill>
              </a:rPr>
              <a:t>Arthur was born to </a:t>
            </a:r>
            <a:r>
              <a:rPr lang="de-DE" sz="3200" dirty="0">
                <a:solidFill>
                  <a:schemeClr val="bg1"/>
                </a:solidFill>
              </a:rPr>
              <a:t> Joseph von Rosenberg </a:t>
            </a:r>
            <a:br>
              <a:rPr lang="de-DE" sz="3200" dirty="0">
                <a:solidFill>
                  <a:schemeClr val="bg1"/>
                </a:solidFill>
              </a:rPr>
            </a:br>
            <a:r>
              <a:rPr lang="de-DE" sz="3200" dirty="0">
                <a:solidFill>
                  <a:schemeClr val="bg1"/>
                </a:solidFill>
              </a:rPr>
              <a:t>and Jennie Lillian Crook von Rosenberg</a:t>
            </a:r>
          </a:p>
          <a:p>
            <a:pPr fontAlgn="base"/>
            <a:r>
              <a:rPr lang="en-US" sz="3200" dirty="0">
                <a:solidFill>
                  <a:schemeClr val="bg1"/>
                </a:solidFill>
              </a:rPr>
              <a:t>July 27th, 1936 in Lockhart. </a:t>
            </a:r>
          </a:p>
          <a:p>
            <a:pPr fontAlgn="base"/>
            <a:endParaRPr lang="en-US" sz="3200" dirty="0">
              <a:solidFill>
                <a:schemeClr val="bg1"/>
              </a:solidFill>
            </a:endParaRPr>
          </a:p>
          <a:p>
            <a:pPr fontAlgn="base"/>
            <a:r>
              <a:rPr lang="en-US" sz="3200" dirty="0">
                <a:solidFill>
                  <a:schemeClr val="bg1"/>
                </a:solidFill>
              </a:rPr>
              <a:t>He and wife Frances were very </a:t>
            </a:r>
            <a:br>
              <a:rPr lang="en-US" sz="3200" dirty="0">
                <a:solidFill>
                  <a:schemeClr val="bg1"/>
                </a:solidFill>
              </a:rPr>
            </a:br>
            <a:r>
              <a:rPr lang="en-US" sz="3200" dirty="0">
                <a:solidFill>
                  <a:schemeClr val="bg1"/>
                </a:solidFill>
              </a:rPr>
              <a:t>instrumental in the publishing of the </a:t>
            </a:r>
            <a:br>
              <a:rPr lang="en-US" sz="3200" dirty="0">
                <a:solidFill>
                  <a:schemeClr val="bg1"/>
                </a:solidFill>
              </a:rPr>
            </a:br>
            <a:r>
              <a:rPr lang="en-US" sz="3200" dirty="0">
                <a:solidFill>
                  <a:schemeClr val="bg1"/>
                </a:solidFill>
              </a:rPr>
              <a:t>last </a:t>
            </a:r>
            <a:r>
              <a:rPr lang="en-US" sz="3200" i="1" dirty="0">
                <a:solidFill>
                  <a:schemeClr val="bg1"/>
                </a:solidFill>
              </a:rPr>
              <a:t>Machu Family Cookbook</a:t>
            </a:r>
            <a:r>
              <a:rPr lang="en-US" sz="3200" dirty="0">
                <a:solidFill>
                  <a:schemeClr val="bg1"/>
                </a:solidFill>
              </a:rPr>
              <a:t>.</a:t>
            </a:r>
          </a:p>
        </p:txBody>
      </p:sp>
    </p:spTree>
    <p:custDataLst>
      <p:tags r:id="rId1"/>
    </p:custDataLst>
  </p:cSld>
  <p:clrMapOvr>
    <a:masterClrMapping/>
  </p:clrMapOvr>
  <p:transition advTm="455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13365" y="2869758"/>
            <a:ext cx="6172200" cy="646331"/>
          </a:xfrm>
          <a:prstGeom prst="rect">
            <a:avLst/>
          </a:prstGeom>
          <a:noFill/>
        </p:spPr>
        <p:txBody>
          <a:bodyPr wrap="square" rtlCol="0">
            <a:spAutoFit/>
          </a:bodyPr>
          <a:lstStyle/>
          <a:p>
            <a:r>
              <a:rPr lang="en-US" sz="3600" b="1" i="1" dirty="0">
                <a:solidFill>
                  <a:srgbClr val="FFC000"/>
                </a:solidFill>
              </a:rPr>
              <a:t>Can you identify this couple?  </a:t>
            </a:r>
          </a:p>
        </p:txBody>
      </p:sp>
      <p:pic>
        <p:nvPicPr>
          <p:cNvPr id="8" name="Picture 7" descr="Willie and Sybil Machu Stojanik wedding.jpg"/>
          <p:cNvPicPr>
            <a:picLocks noChangeAspect="1"/>
          </p:cNvPicPr>
          <p:nvPr/>
        </p:nvPicPr>
        <p:blipFill>
          <a:blip r:embed="rId3" cstate="print"/>
          <a:stretch>
            <a:fillRect/>
          </a:stretch>
        </p:blipFill>
        <p:spPr>
          <a:xfrm>
            <a:off x="5486400" y="736367"/>
            <a:ext cx="3657600" cy="6098239"/>
          </a:xfrm>
          <a:prstGeom prst="rect">
            <a:avLst/>
          </a:prstGeom>
        </p:spPr>
      </p:pic>
      <p:sp>
        <p:nvSpPr>
          <p:cNvPr id="9" name="TextBox 8"/>
          <p:cNvSpPr txBox="1"/>
          <p:nvPr/>
        </p:nvSpPr>
        <p:spPr>
          <a:xfrm>
            <a:off x="304800" y="5105400"/>
            <a:ext cx="5029200" cy="954107"/>
          </a:xfrm>
          <a:prstGeom prst="rect">
            <a:avLst/>
          </a:prstGeom>
          <a:noFill/>
        </p:spPr>
        <p:txBody>
          <a:bodyPr wrap="square" rtlCol="0">
            <a:spAutoFit/>
          </a:bodyPr>
          <a:lstStyle/>
          <a:p>
            <a:r>
              <a:rPr lang="en-US" sz="2800" dirty="0">
                <a:solidFill>
                  <a:srgbClr val="FFC000"/>
                </a:solidFill>
              </a:rPr>
              <a:t>It is</a:t>
            </a:r>
            <a:br>
              <a:rPr lang="en-US" sz="2800" dirty="0">
                <a:solidFill>
                  <a:srgbClr val="FFC000"/>
                </a:solidFill>
              </a:rPr>
            </a:br>
            <a:endParaRPr lang="en-US" sz="2800" dirty="0">
              <a:solidFill>
                <a:srgbClr val="FFC000"/>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354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Dobrá</a:t>
            </a:r>
            <a:r>
              <a:rPr lang="en-US" sz="4200" b="1" dirty="0">
                <a:solidFill>
                  <a:srgbClr val="FF0000"/>
                </a:solidFill>
              </a:rPr>
              <a:t> </a:t>
            </a:r>
            <a:r>
              <a:rPr lang="en-US" sz="4200" b="1" dirty="0" err="1">
                <a:solidFill>
                  <a:srgbClr val="FF0000"/>
                </a:solidFill>
              </a:rPr>
              <a:t>rada</a:t>
            </a:r>
            <a:r>
              <a:rPr lang="en-US" sz="4200" b="1" dirty="0">
                <a:solidFill>
                  <a:srgbClr val="FF0000"/>
                </a:solidFill>
              </a:rPr>
              <a:t> </a:t>
            </a:r>
            <a:r>
              <a:rPr lang="en-US" sz="4200" b="1" dirty="0" err="1">
                <a:solidFill>
                  <a:srgbClr val="FF0000"/>
                </a:solidFill>
              </a:rPr>
              <a:t>nad</a:t>
            </a:r>
            <a:r>
              <a:rPr lang="en-US" sz="4200" b="1" dirty="0">
                <a:solidFill>
                  <a:srgbClr val="FF0000"/>
                </a:solidFill>
              </a:rPr>
              <a:t> </a:t>
            </a:r>
            <a:r>
              <a:rPr lang="en-US" sz="4200" b="1" dirty="0" err="1">
                <a:solidFill>
                  <a:srgbClr val="FF0000"/>
                </a:solidFill>
              </a:rPr>
              <a:t>zlato</a:t>
            </a:r>
            <a:r>
              <a:rPr lang="en-US" sz="4200" b="1" dirty="0">
                <a:solidFill>
                  <a:srgbClr val="FF0000"/>
                </a:solidFill>
              </a:rPr>
              <a:t>.</a:t>
            </a:r>
          </a:p>
        </p:txBody>
      </p:sp>
      <p:sp>
        <p:nvSpPr>
          <p:cNvPr id="5" name="TextBox 4"/>
          <p:cNvSpPr txBox="1"/>
          <p:nvPr/>
        </p:nvSpPr>
        <p:spPr>
          <a:xfrm>
            <a:off x="533400" y="2667000"/>
            <a:ext cx="8077200" cy="646331"/>
          </a:xfrm>
          <a:prstGeom prst="rect">
            <a:avLst/>
          </a:prstGeom>
          <a:noFill/>
        </p:spPr>
        <p:txBody>
          <a:bodyPr wrap="square" rtlCol="0">
            <a:spAutoFit/>
          </a:bodyPr>
          <a:lstStyle/>
          <a:p>
            <a:pPr algn="ctr"/>
            <a:r>
              <a:rPr lang="en-US" sz="3600" b="1" dirty="0"/>
              <a:t>“Good advice is better than gold.”</a:t>
            </a:r>
          </a:p>
        </p:txBody>
      </p:sp>
      <p:sp>
        <p:nvSpPr>
          <p:cNvPr id="6" name="Rectangle 5"/>
          <p:cNvSpPr/>
          <p:nvPr/>
        </p:nvSpPr>
        <p:spPr>
          <a:xfrm>
            <a:off x="0" y="3581400"/>
            <a:ext cx="9144000" cy="738664"/>
          </a:xfrm>
          <a:prstGeom prst="rect">
            <a:avLst/>
          </a:prstGeom>
        </p:spPr>
        <p:txBody>
          <a:bodyPr wrap="square">
            <a:spAutoFit/>
          </a:bodyPr>
          <a:lstStyle/>
          <a:p>
            <a:pPr algn="ctr" fontAlgn="base"/>
            <a:r>
              <a:rPr lang="en-US" sz="4200" b="1" dirty="0" err="1">
                <a:solidFill>
                  <a:srgbClr val="FF0000"/>
                </a:solidFill>
              </a:rPr>
              <a:t>Hněv</a:t>
            </a:r>
            <a:r>
              <a:rPr lang="en-US" sz="4200" b="1" dirty="0">
                <a:solidFill>
                  <a:srgbClr val="FF0000"/>
                </a:solidFill>
              </a:rPr>
              <a:t> je </a:t>
            </a:r>
            <a:r>
              <a:rPr lang="en-US" sz="4200" b="1" dirty="0" err="1">
                <a:solidFill>
                  <a:srgbClr val="FF0000"/>
                </a:solidFill>
              </a:rPr>
              <a:t>špatný</a:t>
            </a:r>
            <a:r>
              <a:rPr lang="en-US" sz="4200" b="1" dirty="0">
                <a:solidFill>
                  <a:srgbClr val="FF0000"/>
                </a:solidFill>
              </a:rPr>
              <a:t> </a:t>
            </a:r>
            <a:r>
              <a:rPr lang="en-US" sz="4200" b="1" dirty="0" err="1">
                <a:solidFill>
                  <a:srgbClr val="FF0000"/>
                </a:solidFill>
              </a:rPr>
              <a:t>rádce</a:t>
            </a:r>
            <a:r>
              <a:rPr lang="en-US" sz="4200" b="1" dirty="0">
                <a:solidFill>
                  <a:srgbClr val="FF0000"/>
                </a:solidFill>
              </a:rPr>
              <a:t>.</a:t>
            </a:r>
          </a:p>
        </p:txBody>
      </p:sp>
      <p:sp>
        <p:nvSpPr>
          <p:cNvPr id="7" name="TextBox 6"/>
          <p:cNvSpPr txBox="1"/>
          <p:nvPr/>
        </p:nvSpPr>
        <p:spPr>
          <a:xfrm>
            <a:off x="685800" y="4419600"/>
            <a:ext cx="8077200" cy="646331"/>
          </a:xfrm>
          <a:prstGeom prst="rect">
            <a:avLst/>
          </a:prstGeom>
          <a:noFill/>
        </p:spPr>
        <p:txBody>
          <a:bodyPr wrap="square" rtlCol="0">
            <a:spAutoFit/>
          </a:bodyPr>
          <a:lstStyle/>
          <a:p>
            <a:pPr algn="ctr"/>
            <a:r>
              <a:rPr lang="en-US" sz="3600" b="1" dirty="0"/>
              <a:t>“Anger is a bad advisor.”</a:t>
            </a:r>
          </a:p>
        </p:txBody>
      </p:sp>
    </p:spTree>
    <p:custDataLst>
      <p:tags r:id="rId1"/>
    </p:custDataLst>
  </p:cSld>
  <p:clrMapOvr>
    <a:masterClrMapping/>
  </p:clrMapOvr>
  <p:transition advTm="257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
                                        </p:tgtEl>
                                        <p:attrNameLst>
                                          <p:attrName>style.visibility</p:attrName>
                                        </p:attrNameLst>
                                      </p:cBhvr>
                                      <p:to>
                                        <p:strVal val="visible"/>
                                      </p:to>
                                    </p:set>
                                    <p:anim calcmode="discrete" valueType="clr">
                                      <p:cBhvr override="childStyle">
                                        <p:cTn id="2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
                                        </p:tgtEl>
                                        <p:attrNameLst>
                                          <p:attrName>fillcolor</p:attrName>
                                        </p:attrNameLst>
                                      </p:cBhvr>
                                      <p:tavLst>
                                        <p:tav tm="0">
                                          <p:val>
                                            <p:clrVal>
                                              <a:schemeClr val="accent2"/>
                                            </p:clrVal>
                                          </p:val>
                                        </p:tav>
                                        <p:tav tm="50000">
                                          <p:val>
                                            <p:clrVal>
                                              <a:schemeClr val="hlink"/>
                                            </p:clrVal>
                                          </p:val>
                                        </p:tav>
                                      </p:tavLst>
                                    </p:anim>
                                    <p:set>
                                      <p:cBhvr>
                                        <p:cTn id="2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4" cstate="print"/>
          <a:srcRect/>
          <a:stretch>
            <a:fillRect/>
          </a:stretch>
        </p:blipFill>
        <p:spPr bwMode="auto">
          <a:xfrm>
            <a:off x="0" y="2408737"/>
            <a:ext cx="3200400" cy="4449263"/>
          </a:xfrm>
          <a:prstGeom prst="rect">
            <a:avLst/>
          </a:prstGeom>
          <a:noFill/>
        </p:spPr>
      </p:pic>
      <p:sp>
        <p:nvSpPr>
          <p:cNvPr id="12" name="TextBox 11"/>
          <p:cNvSpPr txBox="1"/>
          <p:nvPr/>
        </p:nvSpPr>
        <p:spPr>
          <a:xfrm>
            <a:off x="3276600" y="228600"/>
            <a:ext cx="5867400" cy="6124754"/>
          </a:xfrm>
          <a:prstGeom prst="rect">
            <a:avLst/>
          </a:prstGeom>
          <a:noFill/>
        </p:spPr>
        <p:txBody>
          <a:bodyPr wrap="square" rtlCol="0">
            <a:spAutoFit/>
          </a:bodyPr>
          <a:lstStyle/>
          <a:p>
            <a:r>
              <a:rPr lang="en-US" sz="2800" b="1" dirty="0">
                <a:solidFill>
                  <a:srgbClr val="FFC000"/>
                </a:solidFill>
              </a:rPr>
              <a:t>Imagine - an immigrant with no education and limited </a:t>
            </a:r>
            <a:r>
              <a:rPr lang="en-US" sz="2800" b="1" dirty="0" smtClean="0">
                <a:solidFill>
                  <a:srgbClr val="FFC000"/>
                </a:solidFill>
              </a:rPr>
              <a:t>English, </a:t>
            </a:r>
            <a:r>
              <a:rPr lang="en-US" sz="2800" b="1" dirty="0" err="1" smtClean="0">
                <a:solidFill>
                  <a:schemeClr val="bg1"/>
                </a:solidFill>
              </a:rPr>
              <a:t>Pavel</a:t>
            </a:r>
            <a:r>
              <a:rPr lang="en-US" sz="2800" b="1" dirty="0" smtClean="0">
                <a:solidFill>
                  <a:schemeClr val="bg1"/>
                </a:solidFill>
              </a:rPr>
              <a:t> </a:t>
            </a:r>
            <a:r>
              <a:rPr lang="en-US" sz="2800" b="1" dirty="0">
                <a:solidFill>
                  <a:schemeClr val="bg1"/>
                </a:solidFill>
              </a:rPr>
              <a:t>managed to provide a school</a:t>
            </a:r>
            <a:r>
              <a:rPr lang="en-US" sz="2800" b="1" dirty="0">
                <a:solidFill>
                  <a:srgbClr val="FFC000"/>
                </a:solidFill>
              </a:rPr>
              <a:t> in central Texas for the children of his fellow countrymen from Moravia. </a:t>
            </a:r>
            <a:br>
              <a:rPr lang="en-US" sz="2800" b="1" dirty="0">
                <a:solidFill>
                  <a:srgbClr val="FFC000"/>
                </a:solidFill>
              </a:rPr>
            </a:br>
            <a:r>
              <a:rPr lang="en-US" sz="2800" b="1" dirty="0">
                <a:solidFill>
                  <a:srgbClr val="FFC000"/>
                </a:solidFill>
              </a:rPr>
              <a:t/>
            </a:r>
            <a:br>
              <a:rPr lang="en-US" sz="2800" b="1" dirty="0">
                <a:solidFill>
                  <a:srgbClr val="FFC000"/>
                </a:solidFill>
              </a:rPr>
            </a:br>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 aided by other farmers living nearby. </a:t>
            </a:r>
            <a:br>
              <a:rPr lang="en-US" sz="2800" b="1" dirty="0">
                <a:solidFill>
                  <a:srgbClr val="FFC000"/>
                </a:solidFill>
              </a:rPr>
            </a:br>
            <a:r>
              <a:rPr lang="en-US" sz="2800" b="1" dirty="0">
                <a:solidFill>
                  <a:srgbClr val="FFC000"/>
                </a:solidFill>
              </a:rPr>
              <a:t/>
            </a:r>
            <a:br>
              <a:rPr lang="en-US" sz="2800" b="1" dirty="0">
                <a:solidFill>
                  <a:srgbClr val="FFC000"/>
                </a:solidFill>
              </a:rPr>
            </a:br>
            <a:r>
              <a:rPr lang="en-US" sz="2800" b="1" dirty="0">
                <a:solidFill>
                  <a:srgbClr val="FFC000"/>
                </a:solidFill>
              </a:rPr>
              <a:t>He donated a portion of his farm for the school and traveled to surrounding towns on horseback, soliciting funds for construction costs.</a:t>
            </a:r>
          </a:p>
        </p:txBody>
      </p:sp>
    </p:spTree>
    <p:custDataLst>
      <p:tags r:id="rId1"/>
    </p:custDataLst>
  </p:cSld>
  <p:clrMapOvr>
    <a:masterClrMapping/>
  </p:clrMapOvr>
  <p:transition advTm="395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2"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3" cstate="print"/>
          <a:srcRect/>
          <a:stretch>
            <a:fillRect/>
          </a:stretch>
        </p:blipFill>
        <p:spPr bwMode="auto">
          <a:xfrm>
            <a:off x="0" y="2408737"/>
            <a:ext cx="3200400" cy="4449263"/>
          </a:xfrm>
          <a:prstGeom prst="rect">
            <a:avLst/>
          </a:prstGeom>
          <a:noFill/>
        </p:spPr>
      </p:pic>
      <p:pic>
        <p:nvPicPr>
          <p:cNvPr id="28674" name="Picture 2" descr="https://williamsoncountytexashistory.org/wp-content/uploads/2019/12/Moravia_School-photo_1902-08.jpg"/>
          <p:cNvPicPr>
            <a:picLocks noChangeAspect="1" noChangeArrowheads="1"/>
          </p:cNvPicPr>
          <p:nvPr/>
        </p:nvPicPr>
        <p:blipFill>
          <a:blip r:embed="rId4" cstate="print"/>
          <a:srcRect/>
          <a:stretch>
            <a:fillRect/>
          </a:stretch>
        </p:blipFill>
        <p:spPr bwMode="auto">
          <a:xfrm>
            <a:off x="0" y="0"/>
            <a:ext cx="3522869" cy="2447778"/>
          </a:xfrm>
          <a:prstGeom prst="rect">
            <a:avLst/>
          </a:prstGeom>
          <a:noFill/>
        </p:spPr>
      </p:pic>
      <p:pic>
        <p:nvPicPr>
          <p:cNvPr id="28676" name="Picture 4" descr="https://williamsoncountytexashistory.org/wp-content/uploads/2019/12/Moravia_school-1930-2.jpg"/>
          <p:cNvPicPr>
            <a:picLocks noChangeAspect="1" noChangeArrowheads="1"/>
          </p:cNvPicPr>
          <p:nvPr/>
        </p:nvPicPr>
        <p:blipFill>
          <a:blip r:embed="rId5" cstate="print"/>
          <a:srcRect/>
          <a:stretch>
            <a:fillRect/>
          </a:stretch>
        </p:blipFill>
        <p:spPr bwMode="auto">
          <a:xfrm>
            <a:off x="3200400" y="1119725"/>
            <a:ext cx="5943600" cy="5738276"/>
          </a:xfrm>
          <a:prstGeom prst="rect">
            <a:avLst/>
          </a:prstGeom>
          <a:noFill/>
        </p:spPr>
      </p:pic>
      <p:sp>
        <p:nvSpPr>
          <p:cNvPr id="10" name="TextBox 9"/>
          <p:cNvSpPr txBox="1"/>
          <p:nvPr/>
        </p:nvSpPr>
        <p:spPr>
          <a:xfrm>
            <a:off x="3505200" y="0"/>
            <a:ext cx="5638800" cy="954107"/>
          </a:xfrm>
          <a:prstGeom prst="rect">
            <a:avLst/>
          </a:prstGeom>
          <a:noFill/>
        </p:spPr>
        <p:txBody>
          <a:bodyPr wrap="square" rtlCol="0">
            <a:spAutoFit/>
          </a:bodyPr>
          <a:lstStyle/>
          <a:p>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a:t>
            </a:r>
            <a:endParaRPr lang="en-US" sz="2800" dirty="0"/>
          </a:p>
        </p:txBody>
      </p:sp>
    </p:spTree>
  </p:cSld>
  <p:clrMapOvr>
    <a:masterClrMapping/>
  </p:clrMapOvr>
  <p:transition advTm="16938"/>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8" name="Picture 7" descr="CSPS.jpg"/>
          <p:cNvPicPr>
            <a:picLocks noChangeAspect="1"/>
          </p:cNvPicPr>
          <p:nvPr/>
        </p:nvPicPr>
        <p:blipFill>
          <a:blip r:embed="rId4" cstate="print"/>
          <a:stretch>
            <a:fillRect/>
          </a:stretch>
        </p:blipFill>
        <p:spPr>
          <a:xfrm>
            <a:off x="-1" y="2796539"/>
            <a:ext cx="5334001" cy="4061461"/>
          </a:xfrm>
          <a:prstGeom prst="rect">
            <a:avLst/>
          </a:prstGeom>
        </p:spPr>
      </p:pic>
      <p:sp>
        <p:nvSpPr>
          <p:cNvPr id="10" name="TextBox 9"/>
          <p:cNvSpPr txBox="1"/>
          <p:nvPr/>
        </p:nvSpPr>
        <p:spPr>
          <a:xfrm>
            <a:off x="5334000" y="2971800"/>
            <a:ext cx="3810000" cy="3539430"/>
          </a:xfrm>
          <a:prstGeom prst="rect">
            <a:avLst/>
          </a:prstGeom>
          <a:noFill/>
        </p:spPr>
        <p:txBody>
          <a:bodyPr wrap="square" rtlCol="0">
            <a:spAutoFit/>
          </a:bodyPr>
          <a:lstStyle/>
          <a:p>
            <a:r>
              <a:rPr lang="en-US" sz="2800" b="1" dirty="0" smtClean="0">
                <a:solidFill>
                  <a:srgbClr val="FFC000"/>
                </a:solidFill>
              </a:rPr>
              <a:t>That early agency was </a:t>
            </a:r>
            <a:br>
              <a:rPr lang="en-US" sz="2800" b="1" dirty="0" smtClean="0">
                <a:solidFill>
                  <a:srgbClr val="FFC000"/>
                </a:solidFill>
              </a:rPr>
            </a:br>
            <a:r>
              <a:rPr lang="en-US" sz="2800" b="1" dirty="0" smtClean="0">
                <a:solidFill>
                  <a:srgbClr val="FFC000"/>
                </a:solidFill>
              </a:rPr>
              <a:t>the </a:t>
            </a:r>
            <a:r>
              <a:rPr lang="en-US" sz="2800" b="1" dirty="0" err="1" smtClean="0">
                <a:solidFill>
                  <a:schemeClr val="bg1"/>
                </a:solidFill>
              </a:rPr>
              <a:t>Cesko-Slovanska</a:t>
            </a:r>
            <a:r>
              <a:rPr lang="en-US" sz="2800" b="1" dirty="0" smtClean="0">
                <a:solidFill>
                  <a:schemeClr val="bg1"/>
                </a:solidFill>
              </a:rPr>
              <a:t> </a:t>
            </a:r>
            <a:r>
              <a:rPr lang="en-US" sz="2800" b="1" dirty="0" err="1" smtClean="0">
                <a:solidFill>
                  <a:schemeClr val="bg1"/>
                </a:solidFill>
              </a:rPr>
              <a:t>Podporujici</a:t>
            </a:r>
            <a:r>
              <a:rPr lang="en-US" sz="2800" b="1" dirty="0" smtClean="0">
                <a:solidFill>
                  <a:schemeClr val="bg1"/>
                </a:solidFill>
              </a:rPr>
              <a:t> </a:t>
            </a:r>
            <a:r>
              <a:rPr lang="en-US" sz="2800" b="1" dirty="0" err="1" smtClean="0">
                <a:solidFill>
                  <a:schemeClr val="bg1"/>
                </a:solidFill>
              </a:rPr>
              <a:t>Spolecnost</a:t>
            </a:r>
            <a:r>
              <a:rPr lang="en-US" sz="2800" b="1" dirty="0" smtClean="0">
                <a:solidFill>
                  <a:schemeClr val="bg1"/>
                </a:solidFill>
              </a:rPr>
              <a:t> (CSPS) Lodge in </a:t>
            </a:r>
            <a:r>
              <a:rPr lang="en-US" sz="2800" b="1" dirty="0" smtClean="0">
                <a:solidFill>
                  <a:schemeClr val="bg1"/>
                </a:solidFill>
              </a:rPr>
              <a:t>Granger</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The </a:t>
            </a:r>
            <a:r>
              <a:rPr lang="en-US" sz="2800" b="1" dirty="0" smtClean="0">
                <a:solidFill>
                  <a:srgbClr val="FFC000"/>
                </a:solidFill>
              </a:rPr>
              <a:t>CSPS was absorbed by </a:t>
            </a:r>
            <a:r>
              <a:rPr lang="en-US" sz="2800" b="1" dirty="0" smtClean="0">
                <a:solidFill>
                  <a:srgbClr val="FFC000"/>
                </a:solidFill>
              </a:rPr>
              <a:t>SPJST </a:t>
            </a:r>
            <a:r>
              <a:rPr lang="en-US" sz="2800" b="1" dirty="0" smtClean="0">
                <a:solidFill>
                  <a:srgbClr val="FFC000"/>
                </a:solidFill>
              </a:rPr>
              <a:t>organization after </a:t>
            </a:r>
            <a:r>
              <a:rPr lang="en-US" sz="2800" b="1" dirty="0" smtClean="0">
                <a:solidFill>
                  <a:srgbClr val="FFC000"/>
                </a:solidFill>
              </a:rPr>
              <a:t>1897.</a:t>
            </a:r>
            <a:r>
              <a:rPr lang="en-US" sz="2800" dirty="0" smtClean="0"/>
              <a:t>.</a:t>
            </a:r>
            <a:endParaRPr lang="en-US" sz="2800" b="1" dirty="0">
              <a:solidFill>
                <a:srgbClr val="FFC000"/>
              </a:solidFill>
            </a:endParaRPr>
          </a:p>
        </p:txBody>
      </p:sp>
      <p:sp>
        <p:nvSpPr>
          <p:cNvPr id="15" name="TextBox 14"/>
          <p:cNvSpPr txBox="1"/>
          <p:nvPr/>
        </p:nvSpPr>
        <p:spPr>
          <a:xfrm>
            <a:off x="3276600" y="0"/>
            <a:ext cx="5715000" cy="2677656"/>
          </a:xfrm>
          <a:prstGeom prst="rect">
            <a:avLst/>
          </a:prstGeom>
          <a:noFill/>
        </p:spPr>
        <p:txBody>
          <a:bodyPr wrap="square" rtlCol="0">
            <a:spAutoFit/>
          </a:bodyPr>
          <a:lstStyle/>
          <a:p>
            <a:r>
              <a:rPr lang="en-US" sz="2800" b="1" dirty="0" smtClean="0">
                <a:solidFill>
                  <a:srgbClr val="FFC000"/>
                </a:solidFill>
              </a:rPr>
              <a:t>In addition to his efforts to found the Moravian School for his Czech community, </a:t>
            </a:r>
            <a:r>
              <a:rPr lang="en-US" sz="2800" b="1" dirty="0" err="1" smtClean="0">
                <a:solidFill>
                  <a:srgbClr val="FFC000"/>
                </a:solidFill>
              </a:rPr>
              <a:t>Pavel</a:t>
            </a:r>
            <a:r>
              <a:rPr lang="en-US" sz="2800" b="1" dirty="0" smtClean="0">
                <a:solidFill>
                  <a:srgbClr val="FFC000"/>
                </a:solidFill>
              </a:rPr>
              <a:t> was also instrumental in forming </a:t>
            </a:r>
            <a:r>
              <a:rPr lang="en-US" sz="2800" b="1" i="1" dirty="0" smtClean="0">
                <a:solidFill>
                  <a:schemeClr val="bg1"/>
                </a:solidFill>
              </a:rPr>
              <a:t>a fraternal insurance agency to aid his Czech neighbors in need.  </a:t>
            </a:r>
            <a:endParaRPr lang="en-US" sz="2800" b="1" i="1" dirty="0">
              <a:solidFill>
                <a:schemeClr val="bg1"/>
              </a:solidFill>
            </a:endParaRPr>
          </a:p>
        </p:txBody>
      </p:sp>
    </p:spTree>
    <p:custDataLst>
      <p:tags r:id="rId1"/>
    </p:custDataLst>
  </p:cSld>
  <p:clrMapOvr>
    <a:masterClrMapping/>
  </p:clrMapOvr>
  <p:transition advTm="866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0" fill="hold"/>
                                        <p:tgtEl>
                                          <p:spTgt spid="15"/>
                                        </p:tgtEl>
                                        <p:attrNameLst>
                                          <p:attrName>ppt_x</p:attrName>
                                        </p:attrNameLst>
                                      </p:cBhvr>
                                      <p:tavLst>
                                        <p:tav tm="0">
                                          <p:val>
                                            <p:strVal val="#ppt_x"/>
                                          </p:val>
                                        </p:tav>
                                        <p:tav tm="100000">
                                          <p:val>
                                            <p:strVal val="#ppt_x"/>
                                          </p:val>
                                        </p:tav>
                                      </p:tavLst>
                                    </p:anim>
                                    <p:anim calcmode="lin" valueType="num">
                                      <p:cBhvr additive="base">
                                        <p:cTn id="8"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0" fill="hold"/>
                                        <p:tgtEl>
                                          <p:spTgt spid="10"/>
                                        </p:tgtEl>
                                        <p:attrNameLst>
                                          <p:attrName>ppt_x</p:attrName>
                                        </p:attrNameLst>
                                      </p:cBhvr>
                                      <p:tavLst>
                                        <p:tav tm="0">
                                          <p:val>
                                            <p:strVal val="#ppt_x"/>
                                          </p:val>
                                        </p:tav>
                                        <p:tav tm="100000">
                                          <p:val>
                                            <p:strVal val="#ppt_x"/>
                                          </p:val>
                                        </p:tav>
                                      </p:tavLst>
                                    </p:anim>
                                    <p:anim calcmode="lin" valueType="num">
                                      <p:cBhvr additive="base">
                                        <p:cTn id="14"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6265984" y="2890027"/>
            <a:ext cx="2895600" cy="3970318"/>
          </a:xfrm>
          <a:prstGeom prst="rect">
            <a:avLst/>
          </a:prstGeom>
          <a:solidFill>
            <a:schemeClr val="tx1"/>
          </a:solidFill>
        </p:spPr>
        <p:txBody>
          <a:bodyPr wrap="square" rtlCol="0">
            <a:spAutoFit/>
          </a:bodyPr>
          <a:lstStyle/>
          <a:p>
            <a:pPr algn="r"/>
            <a:r>
              <a:rPr lang="en-US" sz="2800" b="1" dirty="0" smtClean="0">
                <a:solidFill>
                  <a:srgbClr val="FFC000"/>
                </a:solidFill>
              </a:rPr>
              <a:t>in 1907. </a:t>
            </a:r>
            <a:r>
              <a:rPr lang="en-US" sz="2800" b="1" dirty="0" smtClean="0">
                <a:solidFill>
                  <a:srgbClr val="FFC000"/>
                </a:solidFill>
              </a:rPr>
              <a:t/>
            </a:r>
            <a:br>
              <a:rPr lang="en-US" sz="2800" b="1" dirty="0" smtClean="0">
                <a:solidFill>
                  <a:srgbClr val="FFC000"/>
                </a:solidFill>
              </a:rPr>
            </a:br>
            <a:endParaRPr lang="en-US" sz="2800" b="1" dirty="0" smtClean="0">
              <a:solidFill>
                <a:srgbClr val="FFC000"/>
              </a:solidFill>
            </a:endParaRPr>
          </a:p>
          <a:p>
            <a:pPr algn="r"/>
            <a:r>
              <a:rPr lang="en-US" sz="2800" b="1" dirty="0" smtClean="0">
                <a:solidFill>
                  <a:srgbClr val="FFC000"/>
                </a:solidFill>
              </a:rPr>
              <a:t/>
            </a:r>
            <a:br>
              <a:rPr lang="en-US" sz="2800" b="1" dirty="0" smtClean="0">
                <a:solidFill>
                  <a:srgbClr val="FFC000"/>
                </a:solidFill>
              </a:rPr>
            </a:br>
            <a:r>
              <a:rPr lang="en-US" sz="2800" dirty="0" smtClean="0">
                <a:solidFill>
                  <a:srgbClr val="FFC000"/>
                </a:solidFill>
              </a:rPr>
              <a:t>Photo </a:t>
            </a:r>
            <a:r>
              <a:rPr lang="en-US" sz="2800" dirty="0" smtClean="0">
                <a:solidFill>
                  <a:srgbClr val="FFC000"/>
                </a:solidFill>
              </a:rPr>
              <a:t>taken by </a:t>
            </a:r>
            <a:r>
              <a:rPr lang="en-US" sz="2800" dirty="0" err="1" smtClean="0">
                <a:solidFill>
                  <a:srgbClr val="FFC000"/>
                </a:solidFill>
              </a:rPr>
              <a:t>Pavel</a:t>
            </a:r>
            <a:r>
              <a:rPr lang="en-US" sz="2800" dirty="0" smtClean="0">
                <a:solidFill>
                  <a:srgbClr val="FFC000"/>
                </a:solidFill>
              </a:rPr>
              <a:t> and </a:t>
            </a:r>
            <a:r>
              <a:rPr lang="en-US" sz="2800" dirty="0" err="1" smtClean="0">
                <a:solidFill>
                  <a:srgbClr val="FFC000"/>
                </a:solidFill>
              </a:rPr>
              <a:t>Rozina's</a:t>
            </a:r>
            <a:r>
              <a:rPr lang="en-US" sz="2800" dirty="0" smtClean="0">
                <a:solidFill>
                  <a:srgbClr val="FFC000"/>
                </a:solidFill>
              </a:rPr>
              <a:t> nephew John P. </a:t>
            </a:r>
            <a:r>
              <a:rPr lang="en-US" sz="2800" dirty="0" err="1" smtClean="0">
                <a:solidFill>
                  <a:srgbClr val="FFC000"/>
                </a:solidFill>
              </a:rPr>
              <a:t>Trlica</a:t>
            </a:r>
            <a:r>
              <a:rPr lang="en-US" sz="2800" dirty="0" smtClean="0">
                <a:solidFill>
                  <a:srgbClr val="FFC000"/>
                </a:solidFill>
              </a:rPr>
              <a:t>, the well-known Granger photographer.</a:t>
            </a:r>
            <a:endParaRPr lang="en-US" sz="2800" dirty="0">
              <a:solidFill>
                <a:srgbClr val="FFC000"/>
              </a:solidFill>
            </a:endParaRP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1" name="Picture 10" descr="SPJST.jpg"/>
          <p:cNvPicPr>
            <a:picLocks noChangeAspect="1"/>
          </p:cNvPicPr>
          <p:nvPr/>
        </p:nvPicPr>
        <p:blipFill>
          <a:blip r:embed="rId4" cstate="print"/>
          <a:stretch>
            <a:fillRect/>
          </a:stretch>
        </p:blipFill>
        <p:spPr>
          <a:xfrm>
            <a:off x="0" y="2971800"/>
            <a:ext cx="6217920" cy="3886200"/>
          </a:xfrm>
          <a:prstGeom prst="rect">
            <a:avLst/>
          </a:prstGeom>
        </p:spPr>
      </p:pic>
      <p:sp>
        <p:nvSpPr>
          <p:cNvPr id="12" name="TextBox 11"/>
          <p:cNvSpPr txBox="1"/>
          <p:nvPr/>
        </p:nvSpPr>
        <p:spPr>
          <a:xfrm>
            <a:off x="3276600" y="152400"/>
            <a:ext cx="5867400" cy="2893100"/>
          </a:xfrm>
          <a:prstGeom prst="rect">
            <a:avLst/>
          </a:prstGeom>
          <a:solidFill>
            <a:schemeClr val="tx1"/>
          </a:solidFill>
        </p:spPr>
        <p:txBody>
          <a:bodyPr wrap="square" rtlCol="0">
            <a:spAutoFit/>
          </a:bodyPr>
          <a:lstStyle/>
          <a:p>
            <a:endParaRPr lang="en-US" sz="1400" b="1" dirty="0" smtClean="0">
              <a:solidFill>
                <a:srgbClr val="FFC000"/>
              </a:solidFill>
            </a:endParaRPr>
          </a:p>
          <a:p>
            <a:r>
              <a:rPr lang="en-US" sz="2800" b="1" dirty="0" err="1" smtClean="0">
                <a:solidFill>
                  <a:srgbClr val="FFC000"/>
                </a:solidFill>
              </a:rPr>
              <a:t>Pavel</a:t>
            </a:r>
            <a:r>
              <a:rPr lang="en-US" sz="2800" b="1" dirty="0" smtClean="0">
                <a:solidFill>
                  <a:srgbClr val="FFC000"/>
                </a:solidFill>
              </a:rPr>
              <a:t> </a:t>
            </a:r>
            <a:r>
              <a:rPr lang="en-US" sz="2800" b="1" dirty="0" smtClean="0">
                <a:solidFill>
                  <a:srgbClr val="FFC000"/>
                </a:solidFill>
              </a:rPr>
              <a:t>and </a:t>
            </a:r>
            <a:r>
              <a:rPr lang="en-US" sz="2800" b="1" dirty="0" err="1" smtClean="0">
                <a:solidFill>
                  <a:srgbClr val="FFC000"/>
                </a:solidFill>
              </a:rPr>
              <a:t>Rozina</a:t>
            </a:r>
            <a:r>
              <a:rPr lang="en-US" sz="2800" b="1" dirty="0" smtClean="0">
                <a:solidFill>
                  <a:srgbClr val="FFC000"/>
                </a:solidFill>
              </a:rPr>
              <a:t> were among the </a:t>
            </a:r>
            <a:r>
              <a:rPr lang="en-US" sz="2800" b="1" dirty="0" smtClean="0">
                <a:solidFill>
                  <a:schemeClr val="bg1"/>
                </a:solidFill>
              </a:rPr>
              <a:t>founding members of Granger's Lodge 20 of the Czech fraternal insurance group SPJST</a:t>
            </a:r>
            <a:r>
              <a:rPr lang="en-US" sz="2800" b="1" dirty="0" smtClean="0">
                <a:solidFill>
                  <a:srgbClr val="FFC000"/>
                </a:solidFill>
              </a:rPr>
              <a:t>. Members posed here in front of the lodge hall, a city property the lodge purchased from </a:t>
            </a:r>
            <a:r>
              <a:rPr lang="en-US" sz="2800" b="1" dirty="0" err="1" smtClean="0">
                <a:solidFill>
                  <a:srgbClr val="FFC000"/>
                </a:solidFill>
              </a:rPr>
              <a:t>Rozina</a:t>
            </a:r>
            <a:endParaRPr lang="en-US" sz="2800" b="1" dirty="0">
              <a:solidFill>
                <a:srgbClr val="FFC000"/>
              </a:solidFill>
            </a:endParaRPr>
          </a:p>
        </p:txBody>
      </p:sp>
    </p:spTree>
    <p:custDataLst>
      <p:tags r:id="rId1"/>
    </p:custDataLst>
  </p:cSld>
  <p:clrMapOvr>
    <a:masterClrMapping/>
  </p:clrMapOvr>
  <p:transition advTm="1450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100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1000"/>
                                        <p:tgtEl>
                                          <p:spTgt spid="12"/>
                                        </p:tgtEl>
                                        <p:attrNameLst>
                                          <p:attrName>fillcolor</p:attrName>
                                        </p:attrNameLst>
                                      </p:cBhvr>
                                      <p:tavLst>
                                        <p:tav tm="0">
                                          <p:val>
                                            <p:clrVal>
                                              <a:schemeClr val="accent2"/>
                                            </p:clrVal>
                                          </p:val>
                                        </p:tav>
                                        <p:tav tm="50000">
                                          <p:val>
                                            <p:clrVal>
                                              <a:schemeClr val="hlink"/>
                                            </p:clrVal>
                                          </p:val>
                                        </p:tav>
                                      </p:tavLst>
                                    </p:anim>
                                    <p:set>
                                      <p:cBhvr>
                                        <p:cTn id="16" dur="100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1000"/>
                                        <p:tgtEl>
                                          <p:spTgt spid="13"/>
                                        </p:tgtEl>
                                        <p:attrNameLst>
                                          <p:attrName>fillcolor</p:attrName>
                                        </p:attrNameLst>
                                      </p:cBhvr>
                                      <p:tavLst>
                                        <p:tav tm="0">
                                          <p:val>
                                            <p:clrVal>
                                              <a:schemeClr val="accent2"/>
                                            </p:clrVal>
                                          </p:val>
                                        </p:tav>
                                        <p:tav tm="50000">
                                          <p:val>
                                            <p:clrVal>
                                              <a:schemeClr val="hlink"/>
                                            </p:clrVal>
                                          </p:val>
                                        </p:tav>
                                      </p:tavLst>
                                    </p:anim>
                                    <p:set>
                                      <p:cBhvr>
                                        <p:cTn id="23" dur="100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9" name="TextBox 8"/>
          <p:cNvSpPr txBox="1"/>
          <p:nvPr/>
        </p:nvSpPr>
        <p:spPr>
          <a:xfrm>
            <a:off x="3180471" y="-103163"/>
            <a:ext cx="6192129" cy="2677656"/>
          </a:xfrm>
          <a:prstGeom prst="rect">
            <a:avLst/>
          </a:prstGeom>
          <a:noFill/>
        </p:spPr>
        <p:txBody>
          <a:bodyPr wrap="square" rtlCol="0">
            <a:spAutoFit/>
          </a:bodyPr>
          <a:lstStyle/>
          <a:p>
            <a:r>
              <a:rPr lang="en-US" sz="2400" b="1" dirty="0" err="1" smtClean="0">
                <a:solidFill>
                  <a:srgbClr val="FFC000"/>
                </a:solidFill>
              </a:rPr>
              <a:t>Pavel</a:t>
            </a:r>
            <a:r>
              <a:rPr lang="en-US" sz="2400" b="1" dirty="0" smtClean="0">
                <a:solidFill>
                  <a:srgbClr val="FFC000"/>
                </a:solidFill>
              </a:rPr>
              <a:t> and </a:t>
            </a:r>
            <a:r>
              <a:rPr lang="en-US" sz="2400" b="1" dirty="0" err="1" smtClean="0">
                <a:solidFill>
                  <a:srgbClr val="FFC000"/>
                </a:solidFill>
              </a:rPr>
              <a:t>Rozina</a:t>
            </a:r>
            <a:r>
              <a:rPr lang="en-US" sz="2400" b="1" dirty="0" smtClean="0">
                <a:solidFill>
                  <a:srgbClr val="FFC000"/>
                </a:solidFill>
              </a:rPr>
              <a:t> were </a:t>
            </a:r>
            <a:r>
              <a:rPr lang="en-US" sz="2400" b="1" dirty="0" smtClean="0">
                <a:solidFill>
                  <a:srgbClr val="FFC000"/>
                </a:solidFill>
              </a:rPr>
              <a:t>instrumental in establishing </a:t>
            </a:r>
            <a:r>
              <a:rPr lang="en-US" sz="2400" b="1" dirty="0" smtClean="0">
                <a:solidFill>
                  <a:srgbClr val="FFC000"/>
                </a:solidFill>
              </a:rPr>
              <a:t> the </a:t>
            </a:r>
            <a:r>
              <a:rPr lang="en-US" sz="2400" b="1" dirty="0" smtClean="0">
                <a:solidFill>
                  <a:srgbClr val="FFC000"/>
                </a:solidFill>
              </a:rPr>
              <a:t>first Czech Protestant church </a:t>
            </a:r>
            <a:endParaRPr lang="en-US" sz="2400" b="1" dirty="0" smtClean="0">
              <a:solidFill>
                <a:srgbClr val="FFC000"/>
              </a:solidFill>
            </a:endParaRPr>
          </a:p>
          <a:p>
            <a:r>
              <a:rPr lang="en-US" sz="2400" b="1" dirty="0" smtClean="0">
                <a:solidFill>
                  <a:srgbClr val="FFC000"/>
                </a:solidFill>
              </a:rPr>
              <a:t>in central </a:t>
            </a:r>
            <a:r>
              <a:rPr lang="en-US" sz="2400" b="1" dirty="0" smtClean="0">
                <a:solidFill>
                  <a:srgbClr val="FFC000"/>
                </a:solidFill>
              </a:rPr>
              <a:t>Texas, </a:t>
            </a:r>
            <a:r>
              <a:rPr lang="en-US" sz="2400" b="1" dirty="0" smtClean="0">
                <a:solidFill>
                  <a:srgbClr val="FFC000"/>
                </a:solidFill>
              </a:rPr>
              <a:t>the </a:t>
            </a:r>
            <a:r>
              <a:rPr lang="en-US" sz="2400" b="1" dirty="0" smtClean="0">
                <a:solidFill>
                  <a:schemeClr val="bg1"/>
                </a:solidFill>
              </a:rPr>
              <a:t>Czech Moravian Brethren Church</a:t>
            </a:r>
            <a:r>
              <a:rPr lang="en-US" sz="2400" b="1" dirty="0" smtClean="0">
                <a:solidFill>
                  <a:srgbClr val="FFC000"/>
                </a:solidFill>
              </a:rPr>
              <a:t>, a </a:t>
            </a:r>
            <a:r>
              <a:rPr lang="en-US" sz="2400" b="1" dirty="0" smtClean="0">
                <a:solidFill>
                  <a:srgbClr val="FFC000"/>
                </a:solidFill>
              </a:rPr>
              <a:t>denomination whose </a:t>
            </a:r>
            <a:r>
              <a:rPr lang="en-US" sz="2400" b="1" dirty="0" smtClean="0">
                <a:solidFill>
                  <a:srgbClr val="FFC000"/>
                </a:solidFill>
              </a:rPr>
              <a:t>origins date </a:t>
            </a:r>
            <a:endParaRPr lang="en-US" sz="2400" b="1" dirty="0" smtClean="0">
              <a:solidFill>
                <a:srgbClr val="FFC000"/>
              </a:solidFill>
            </a:endParaRPr>
          </a:p>
          <a:p>
            <a:r>
              <a:rPr lang="en-US" sz="2400" b="1" dirty="0" smtClean="0">
                <a:solidFill>
                  <a:srgbClr val="FFC000"/>
                </a:solidFill>
              </a:rPr>
              <a:t>back </a:t>
            </a:r>
            <a:r>
              <a:rPr lang="en-US" sz="2400" b="1" dirty="0" smtClean="0">
                <a:solidFill>
                  <a:srgbClr val="FFC000"/>
                </a:solidFill>
              </a:rPr>
              <a:t>to the 15th century </a:t>
            </a:r>
            <a:r>
              <a:rPr lang="en-US" sz="2400" b="1" dirty="0" err="1" smtClean="0">
                <a:solidFill>
                  <a:srgbClr val="FFC000"/>
                </a:solidFill>
              </a:rPr>
              <a:t>Hussites</a:t>
            </a:r>
            <a:r>
              <a:rPr lang="en-US" sz="2400" b="1" dirty="0" smtClean="0">
                <a:solidFill>
                  <a:srgbClr val="FFC000"/>
                </a:solidFill>
              </a:rPr>
              <a:t> of Czech Bohemia</a:t>
            </a:r>
            <a:r>
              <a:rPr lang="en-US" sz="2400" b="1" dirty="0" smtClean="0">
                <a:solidFill>
                  <a:srgbClr val="FFC000"/>
                </a:solidFill>
              </a:rPr>
              <a:t>. </a:t>
            </a:r>
            <a:r>
              <a:rPr lang="en-US" sz="2400" b="1" dirty="0" smtClean="0">
                <a:solidFill>
                  <a:srgbClr val="FFC000"/>
                </a:solidFill>
              </a:rPr>
              <a:t> The </a:t>
            </a:r>
            <a:r>
              <a:rPr lang="en-US" sz="2400" b="1" dirty="0" smtClean="0">
                <a:solidFill>
                  <a:srgbClr val="FFC000"/>
                </a:solidFill>
              </a:rPr>
              <a:t>first church services </a:t>
            </a:r>
            <a:r>
              <a:rPr lang="en-US" sz="2400" b="1" dirty="0" smtClean="0">
                <a:solidFill>
                  <a:srgbClr val="FFC000"/>
                </a:solidFill>
              </a:rPr>
              <a:t>in </a:t>
            </a:r>
            <a:r>
              <a:rPr lang="en-US" sz="2400" b="1" dirty="0" smtClean="0">
                <a:solidFill>
                  <a:srgbClr val="FFC000"/>
                </a:solidFill>
              </a:rPr>
              <a:t>the area were held at the Moravia School.</a:t>
            </a:r>
            <a:endParaRPr lang="en-US" sz="2400" b="1" dirty="0">
              <a:solidFill>
                <a:srgbClr val="FFC000"/>
              </a:solidFill>
            </a:endParaRPr>
          </a:p>
        </p:txBody>
      </p:sp>
      <p:pic>
        <p:nvPicPr>
          <p:cNvPr id="10" name="Picture 9" descr="GBC Convention 1951.jpg"/>
          <p:cNvPicPr>
            <a:picLocks noChangeAspect="1"/>
          </p:cNvPicPr>
          <p:nvPr/>
        </p:nvPicPr>
        <p:blipFill>
          <a:blip r:embed="rId4" cstate="print"/>
          <a:stretch>
            <a:fillRect/>
          </a:stretch>
        </p:blipFill>
        <p:spPr>
          <a:xfrm>
            <a:off x="3340666" y="2489983"/>
            <a:ext cx="5803334" cy="4368018"/>
          </a:xfrm>
          <a:prstGeom prst="rect">
            <a:avLst/>
          </a:prstGeom>
        </p:spPr>
      </p:pic>
      <p:sp>
        <p:nvSpPr>
          <p:cNvPr id="14" name="TextBox 13"/>
          <p:cNvSpPr txBox="1"/>
          <p:nvPr/>
        </p:nvSpPr>
        <p:spPr>
          <a:xfrm>
            <a:off x="0" y="3200400"/>
            <a:ext cx="3429000" cy="3600986"/>
          </a:xfrm>
          <a:prstGeom prst="rect">
            <a:avLst/>
          </a:prstGeom>
          <a:noFill/>
        </p:spPr>
        <p:txBody>
          <a:bodyPr wrap="square" rtlCol="0">
            <a:spAutoFit/>
          </a:bodyPr>
          <a:lstStyle/>
          <a:p>
            <a:r>
              <a:rPr lang="en-US" sz="2400" b="1" dirty="0" err="1" smtClean="0">
                <a:solidFill>
                  <a:srgbClr val="FFC000"/>
                </a:solidFill>
              </a:rPr>
              <a:t>Pavel</a:t>
            </a:r>
            <a:r>
              <a:rPr lang="en-US" sz="2400" b="1" dirty="0" smtClean="0">
                <a:solidFill>
                  <a:srgbClr val="FFC000"/>
                </a:solidFill>
              </a:rPr>
              <a:t> and </a:t>
            </a:r>
            <a:r>
              <a:rPr lang="en-US" sz="2400" b="1" dirty="0" err="1" smtClean="0">
                <a:solidFill>
                  <a:srgbClr val="FFC000"/>
                </a:solidFill>
              </a:rPr>
              <a:t>Rozina’s</a:t>
            </a:r>
            <a:r>
              <a:rPr lang="en-US" sz="2400" b="1" dirty="0" smtClean="0">
                <a:solidFill>
                  <a:srgbClr val="FFC000"/>
                </a:solidFill>
              </a:rPr>
              <a:t> children and grandchildren’s rites of passage centered around </a:t>
            </a:r>
            <a:r>
              <a:rPr lang="en-US" sz="2400" b="1" dirty="0" smtClean="0">
                <a:solidFill>
                  <a:schemeClr val="bg1"/>
                </a:solidFill>
              </a:rPr>
              <a:t>the Brethren Church</a:t>
            </a:r>
            <a:r>
              <a:rPr lang="en-US" sz="2400" b="1" dirty="0" smtClean="0">
                <a:solidFill>
                  <a:srgbClr val="FFC000"/>
                </a:solidFill>
              </a:rPr>
              <a:t>.  </a:t>
            </a:r>
          </a:p>
          <a:p>
            <a:r>
              <a:rPr lang="en-US" sz="2400" b="1" dirty="0" smtClean="0">
                <a:solidFill>
                  <a:srgbClr val="FFC000"/>
                </a:solidFill>
              </a:rPr>
              <a:t>In this 1951 </a:t>
            </a:r>
            <a:r>
              <a:rPr lang="en-US" sz="2400" b="1" dirty="0" err="1" smtClean="0">
                <a:solidFill>
                  <a:srgbClr val="FFC000"/>
                </a:solidFill>
              </a:rPr>
              <a:t>pic</a:t>
            </a:r>
            <a:r>
              <a:rPr lang="en-US" sz="2400" b="1" dirty="0" smtClean="0">
                <a:solidFill>
                  <a:srgbClr val="FFC000"/>
                </a:solidFill>
              </a:rPr>
              <a:t> of a </a:t>
            </a:r>
            <a:br>
              <a:rPr lang="en-US" sz="2400" b="1" dirty="0" smtClean="0">
                <a:solidFill>
                  <a:srgbClr val="FFC000"/>
                </a:solidFill>
              </a:rPr>
            </a:br>
            <a:r>
              <a:rPr lang="en-US" sz="2400" b="1" dirty="0" smtClean="0">
                <a:solidFill>
                  <a:srgbClr val="FFC000"/>
                </a:solidFill>
              </a:rPr>
              <a:t>State Convention are 25 Machu family members!</a:t>
            </a:r>
          </a:p>
          <a:p>
            <a:endParaRPr lang="en-US" b="1" dirty="0" smtClean="0">
              <a:solidFill>
                <a:srgbClr val="FFC000"/>
              </a:solidFill>
            </a:endParaRPr>
          </a:p>
          <a:p>
            <a:endParaRPr lang="en-US" dirty="0">
              <a:solidFill>
                <a:srgbClr val="FFC000"/>
              </a:solidFill>
            </a:endParaRPr>
          </a:p>
        </p:txBody>
      </p:sp>
    </p:spTree>
    <p:custDataLst>
      <p:tags r:id="rId1"/>
    </p:custDataLst>
  </p:cSld>
  <p:clrMapOvr>
    <a:masterClrMapping/>
  </p:clrMapOvr>
  <p:transition advTm="412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ppt_x</p:attrName>
                                        </p:attrNameLst>
                                      </p:cBhvr>
                                      <p:tavLst>
                                        <p:tav tm="0">
                                          <p:val>
                                            <p:strVal val="#ppt_x-.2"/>
                                          </p:val>
                                        </p:tav>
                                        <p:tav tm="100000">
                                          <p:val>
                                            <p:strVal val="#ppt_x"/>
                                          </p:val>
                                        </p:tav>
                                      </p:tavLst>
                                    </p:anim>
                                    <p:anim calcmode="lin" valueType="num">
                                      <p:cBhvr>
                                        <p:cTn id="8" dur="5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0" fill="hold"/>
                                        <p:tgtEl>
                                          <p:spTgt spid="14"/>
                                        </p:tgtEl>
                                        <p:attrNameLst>
                                          <p:attrName>ppt_x</p:attrName>
                                        </p:attrNameLst>
                                      </p:cBhvr>
                                      <p:tavLst>
                                        <p:tav tm="0">
                                          <p:val>
                                            <p:strVal val="#ppt_x"/>
                                          </p:val>
                                        </p:tav>
                                        <p:tav tm="100000">
                                          <p:val>
                                            <p:strVal val="#ppt_x"/>
                                          </p:val>
                                        </p:tav>
                                      </p:tavLst>
                                    </p:anim>
                                    <p:anim calcmode="lin" valueType="num">
                                      <p:cBhvr additive="base">
                                        <p:cTn id="15"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Joe and Tracy Machu 60th.jpg"/>
          <p:cNvPicPr>
            <a:picLocks noChangeAspect="1"/>
          </p:cNvPicPr>
          <p:nvPr/>
        </p:nvPicPr>
        <p:blipFill>
          <a:blip r:embed="rId3" cstate="print"/>
          <a:stretch>
            <a:fillRect/>
          </a:stretch>
        </p:blipFill>
        <p:spPr>
          <a:xfrm>
            <a:off x="-152910" y="1526654"/>
            <a:ext cx="9493858" cy="5535327"/>
          </a:xfrm>
          <a:prstGeom prst="rect">
            <a:avLst/>
          </a:prstGeom>
        </p:spPr>
      </p:pic>
      <p:sp>
        <p:nvSpPr>
          <p:cNvPr id="11" name="TextBox 10"/>
          <p:cNvSpPr txBox="1"/>
          <p:nvPr/>
        </p:nvSpPr>
        <p:spPr>
          <a:xfrm>
            <a:off x="3200400" y="0"/>
            <a:ext cx="5943600" cy="3108543"/>
          </a:xfrm>
          <a:prstGeom prst="rect">
            <a:avLst/>
          </a:prstGeom>
          <a:solidFill>
            <a:schemeClr val="tx1"/>
          </a:solidFill>
        </p:spPr>
        <p:txBody>
          <a:bodyPr wrap="square" rtlCol="0">
            <a:spAutoFit/>
          </a:bodyPr>
          <a:lstStyle/>
          <a:p>
            <a:r>
              <a:rPr lang="en-US" sz="2800" b="1" dirty="0" smtClean="0">
                <a:solidFill>
                  <a:srgbClr val="FFC000"/>
                </a:solidFill>
              </a:rPr>
              <a:t>All of </a:t>
            </a:r>
            <a:r>
              <a:rPr lang="en-US" sz="2800" b="1" dirty="0" err="1" smtClean="0">
                <a:solidFill>
                  <a:srgbClr val="FFC000"/>
                </a:solidFill>
              </a:rPr>
              <a:t>Pavel</a:t>
            </a:r>
            <a:r>
              <a:rPr lang="en-US" sz="2800" b="1" dirty="0" smtClean="0">
                <a:solidFill>
                  <a:srgbClr val="FFC000"/>
                </a:solidFill>
              </a:rPr>
              <a:t> </a:t>
            </a:r>
            <a:r>
              <a:rPr lang="en-US" sz="2800" b="1" dirty="0" smtClean="0">
                <a:solidFill>
                  <a:srgbClr val="FFC000"/>
                </a:solidFill>
              </a:rPr>
              <a:t>and </a:t>
            </a:r>
            <a:r>
              <a:rPr lang="en-US" sz="2800" b="1" dirty="0" err="1" smtClean="0">
                <a:solidFill>
                  <a:srgbClr val="FFC000"/>
                </a:solidFill>
              </a:rPr>
              <a:t>Rozina’s</a:t>
            </a:r>
            <a:r>
              <a:rPr lang="en-US" sz="2800" b="1" dirty="0" smtClean="0">
                <a:solidFill>
                  <a:srgbClr val="FFC000"/>
                </a:solidFill>
              </a:rPr>
              <a:t> </a:t>
            </a: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children </a:t>
            </a:r>
            <a:r>
              <a:rPr lang="en-US" sz="2800" b="1" dirty="0" smtClean="0">
                <a:solidFill>
                  <a:srgbClr val="FFC000"/>
                </a:solidFill>
              </a:rPr>
              <a:t>and grandchildren’s </a:t>
            </a: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rites </a:t>
            </a:r>
            <a:r>
              <a:rPr lang="en-US" sz="2800" b="1" dirty="0" smtClean="0">
                <a:solidFill>
                  <a:srgbClr val="FFC000"/>
                </a:solidFill>
              </a:rPr>
              <a:t>of passage </a:t>
            </a: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centered </a:t>
            </a:r>
            <a:r>
              <a:rPr lang="en-US" sz="2800" b="1" dirty="0" smtClean="0">
                <a:solidFill>
                  <a:srgbClr val="FFC000"/>
                </a:solidFill>
              </a:rPr>
              <a:t>around </a:t>
            </a:r>
            <a:r>
              <a:rPr lang="en-US" sz="2800" b="1" dirty="0" smtClean="0">
                <a:solidFill>
                  <a:schemeClr val="bg1"/>
                </a:solidFill>
              </a:rPr>
              <a:t>the Brethren </a:t>
            </a:r>
            <a:r>
              <a:rPr lang="en-US" sz="2800" b="1" dirty="0" smtClean="0">
                <a:solidFill>
                  <a:schemeClr val="bg1"/>
                </a:solidFill>
              </a:rPr>
              <a:t>Church</a:t>
            </a:r>
            <a:endParaRPr lang="en-US" sz="2800" b="1" dirty="0" smtClean="0">
              <a:solidFill>
                <a:srgbClr val="FFC000"/>
              </a:solidFill>
            </a:endParaRPr>
          </a:p>
          <a:p>
            <a:r>
              <a:rPr lang="en-US" sz="2800" b="1" i="1" dirty="0" smtClean="0">
                <a:solidFill>
                  <a:srgbClr val="FFC000"/>
                </a:solidFill>
              </a:rPr>
              <a:t>Below, </a:t>
            </a:r>
            <a:r>
              <a:rPr lang="en-US" sz="2800" b="1" dirty="0" smtClean="0">
                <a:solidFill>
                  <a:srgbClr val="FFC000"/>
                </a:solidFill>
              </a:rPr>
              <a:t>their grandson Joe M. Machu and wife Tracy (</a:t>
            </a:r>
            <a:r>
              <a:rPr lang="en-US" sz="2800" b="1" dirty="0" err="1" smtClean="0">
                <a:solidFill>
                  <a:srgbClr val="FFC000"/>
                </a:solidFill>
              </a:rPr>
              <a:t>Zetak</a:t>
            </a:r>
            <a:r>
              <a:rPr lang="en-US" sz="2800" b="1" dirty="0" smtClean="0">
                <a:solidFill>
                  <a:srgbClr val="FFC000"/>
                </a:solidFill>
              </a:rPr>
              <a:t>) celebrate their 60</a:t>
            </a:r>
            <a:r>
              <a:rPr lang="en-US" sz="2800" b="1" baseline="30000" dirty="0" smtClean="0">
                <a:solidFill>
                  <a:srgbClr val="FFC000"/>
                </a:solidFill>
              </a:rPr>
              <a:t>th</a:t>
            </a:r>
            <a:r>
              <a:rPr lang="en-US" sz="2800" b="1" dirty="0" smtClean="0">
                <a:solidFill>
                  <a:srgbClr val="FFC000"/>
                </a:solidFill>
              </a:rPr>
              <a:t> anniversary with the Machu clan.  </a:t>
            </a:r>
            <a:endParaRPr lang="en-US" sz="2800" b="1" dirty="0" smtClean="0">
              <a:solidFill>
                <a:srgbClr val="FFC000"/>
              </a:solidFill>
            </a:endParaRPr>
          </a:p>
        </p:txBody>
      </p:sp>
      <p:grpSp>
        <p:nvGrpSpPr>
          <p:cNvPr id="2" name="Group 7"/>
          <p:cNvGrpSpPr/>
          <p:nvPr/>
        </p:nvGrpSpPr>
        <p:grpSpPr>
          <a:xfrm>
            <a:off x="0" y="-228600"/>
            <a:ext cx="3276600" cy="3351628"/>
            <a:chOff x="1" y="0"/>
            <a:chExt cx="3276600" cy="3276600"/>
          </a:xfrm>
        </p:grpSpPr>
        <p:pic>
          <p:nvPicPr>
            <p:cNvPr id="1028"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Tree>
    <p:custDataLst>
      <p:tags r:id="rId1"/>
    </p:custDataLst>
  </p:cSld>
  <p:clrMapOvr>
    <a:masterClrMapping/>
  </p:clrMapOvr>
  <p:transition advTm="354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pic>
        <p:nvPicPr>
          <p:cNvPr id="1026" name="Picture 2" descr="9 Reasons to Own a Dog"/>
          <p:cNvPicPr>
            <a:picLocks noChangeAspect="1" noChangeArrowheads="1"/>
          </p:cNvPicPr>
          <p:nvPr/>
        </p:nvPicPr>
        <p:blipFill>
          <a:blip r:embed="rId3" cstate="print"/>
          <a:srcRect/>
          <a:stretch>
            <a:fillRect/>
          </a:stretch>
        </p:blipFill>
        <p:spPr bwMode="auto">
          <a:xfrm>
            <a:off x="228600" y="2057400"/>
            <a:ext cx="3962400" cy="2769148"/>
          </a:xfrm>
          <a:prstGeom prst="rect">
            <a:avLst/>
          </a:prstGeom>
          <a:noFill/>
        </p:spPr>
      </p:pic>
      <p:pic>
        <p:nvPicPr>
          <p:cNvPr id="1028" name="Picture 4" descr="11 Tips to Keep Your Indoor Cat Happy • The National Wildlife Federation  Blog : The National Wildlife Federation Blog"/>
          <p:cNvPicPr>
            <a:picLocks noChangeAspect="1" noChangeArrowheads="1"/>
          </p:cNvPicPr>
          <p:nvPr/>
        </p:nvPicPr>
        <p:blipFill>
          <a:blip r:embed="rId4" cstate="print"/>
          <a:srcRect/>
          <a:stretch>
            <a:fillRect/>
          </a:stretch>
        </p:blipFill>
        <p:spPr bwMode="auto">
          <a:xfrm>
            <a:off x="4648200" y="2057400"/>
            <a:ext cx="4114800" cy="2740988"/>
          </a:xfrm>
          <a:prstGeom prst="rect">
            <a:avLst/>
          </a:prstGeom>
          <a:noFill/>
        </p:spPr>
      </p:pic>
      <p:sp>
        <p:nvSpPr>
          <p:cNvPr id="7" name="TextBox 6"/>
          <p:cNvSpPr txBox="1"/>
          <p:nvPr/>
        </p:nvSpPr>
        <p:spPr>
          <a:xfrm>
            <a:off x="1371600" y="5029200"/>
            <a:ext cx="1752600" cy="769441"/>
          </a:xfrm>
          <a:prstGeom prst="rect">
            <a:avLst/>
          </a:prstGeom>
          <a:noFill/>
        </p:spPr>
        <p:txBody>
          <a:bodyPr wrap="square" rtlCol="0">
            <a:spAutoFit/>
          </a:bodyPr>
          <a:lstStyle/>
          <a:p>
            <a:pPr algn="ctr"/>
            <a:r>
              <a:rPr lang="en-US" sz="4400" b="1" dirty="0" err="1" smtClean="0">
                <a:solidFill>
                  <a:srgbClr val="0070C0"/>
                </a:solidFill>
              </a:rPr>
              <a:t>Pes</a:t>
            </a:r>
            <a:endParaRPr lang="en-US" sz="4400" b="1" dirty="0">
              <a:solidFill>
                <a:srgbClr val="0070C0"/>
              </a:solidFill>
            </a:endParaRPr>
          </a:p>
        </p:txBody>
      </p:sp>
      <p:sp>
        <p:nvSpPr>
          <p:cNvPr id="8" name="TextBox 7"/>
          <p:cNvSpPr txBox="1"/>
          <p:nvPr/>
        </p:nvSpPr>
        <p:spPr>
          <a:xfrm>
            <a:off x="5979886" y="5025571"/>
            <a:ext cx="1944914" cy="769441"/>
          </a:xfrm>
          <a:prstGeom prst="rect">
            <a:avLst/>
          </a:prstGeom>
          <a:noFill/>
        </p:spPr>
        <p:txBody>
          <a:bodyPr wrap="square" rtlCol="0">
            <a:spAutoFit/>
          </a:bodyPr>
          <a:lstStyle/>
          <a:p>
            <a:pPr algn="ctr"/>
            <a:r>
              <a:rPr lang="en-US" sz="4400" b="1" dirty="0" smtClean="0">
                <a:solidFill>
                  <a:srgbClr val="FF0000"/>
                </a:solidFill>
              </a:rPr>
              <a:t>K</a:t>
            </a:r>
            <a:r>
              <a:rPr lang="cs-CZ" sz="4400" b="1" dirty="0" smtClean="0">
                <a:solidFill>
                  <a:srgbClr val="FF0000"/>
                </a:solidFill>
              </a:rPr>
              <a:t>očka</a:t>
            </a:r>
            <a:endParaRPr lang="en-US" sz="4400" b="1" dirty="0">
              <a:solidFill>
                <a:srgbClr val="FF0000"/>
              </a:solidFill>
            </a:endParaRPr>
          </a:p>
        </p:txBody>
      </p:sp>
    </p:spTree>
    <p:extLst>
      <p:ext uri="{BB962C8B-B14F-4D97-AF65-F5344CB8AC3E}">
        <p14:creationId xmlns:p14="http://schemas.microsoft.com/office/powerpoint/2010/main" xmlns="" val="3200147123"/>
      </p:ext>
    </p:extLst>
  </p:cSld>
  <p:clrMapOvr>
    <a:masterClrMapping/>
  </p:clrMapOvr>
  <p:transition advTm="1359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381000" y="2971800"/>
            <a:ext cx="8229600" cy="1752600"/>
          </a:xfrm>
        </p:spPr>
        <p:txBody>
          <a:bodyPr>
            <a:normAutofit fontScale="92500" lnSpcReduction="10000"/>
          </a:bodyPr>
          <a:lstStyle/>
          <a:p>
            <a:r>
              <a:rPr lang="en-US" b="1" dirty="0">
                <a:solidFill>
                  <a:srgbClr val="FFC000"/>
                </a:solidFill>
              </a:rPr>
              <a:t>The Machu Family originated in </a:t>
            </a:r>
            <a:r>
              <a:rPr lang="en-US" b="1" dirty="0" err="1">
                <a:solidFill>
                  <a:srgbClr val="FFC000"/>
                </a:solidFill>
              </a:rPr>
              <a:t>Seninka</a:t>
            </a:r>
            <a:r>
              <a:rPr lang="en-US" b="1" dirty="0">
                <a:solidFill>
                  <a:srgbClr val="FFC000"/>
                </a:solidFill>
              </a:rPr>
              <a:t>,</a:t>
            </a:r>
            <a:r>
              <a:rPr lang="en-US" dirty="0">
                <a:solidFill>
                  <a:srgbClr val="FFC000"/>
                </a:solidFill>
              </a:rPr>
              <a:t/>
            </a:r>
            <a:br>
              <a:rPr lang="en-US" dirty="0">
                <a:solidFill>
                  <a:srgbClr val="FFC000"/>
                </a:solidFill>
              </a:rPr>
            </a:br>
            <a:r>
              <a:rPr lang="en-US" dirty="0">
                <a:solidFill>
                  <a:schemeClr val="bg1"/>
                </a:solidFill>
              </a:rPr>
              <a:t>a short distance south of </a:t>
            </a:r>
            <a:r>
              <a:rPr lang="en-US" b="1" dirty="0" err="1">
                <a:solidFill>
                  <a:srgbClr val="FFC000"/>
                </a:solidFill>
              </a:rPr>
              <a:t>Vsetin</a:t>
            </a:r>
            <a:r>
              <a:rPr lang="en-US" dirty="0">
                <a:solidFill>
                  <a:schemeClr val="bg1"/>
                </a:solidFill>
              </a:rPr>
              <a:t> </a:t>
            </a:r>
            <a:br>
              <a:rPr lang="en-US" dirty="0">
                <a:solidFill>
                  <a:schemeClr val="bg1"/>
                </a:solidFill>
              </a:rPr>
            </a:br>
            <a:r>
              <a:rPr lang="en-US" dirty="0">
                <a:solidFill>
                  <a:schemeClr val="bg1"/>
                </a:solidFill>
              </a:rPr>
              <a:t>in the eastern, </a:t>
            </a:r>
            <a:r>
              <a:rPr lang="en-US" b="1" dirty="0">
                <a:solidFill>
                  <a:srgbClr val="FFC000"/>
                </a:solidFill>
              </a:rPr>
              <a:t>Moravian region </a:t>
            </a:r>
            <a:r>
              <a:rPr lang="en-US" dirty="0">
                <a:solidFill>
                  <a:schemeClr val="bg1"/>
                </a:solidFill>
              </a:rPr>
              <a:t>of today’s </a:t>
            </a:r>
            <a:r>
              <a:rPr lang="en-US" b="1" dirty="0">
                <a:solidFill>
                  <a:srgbClr val="FFC000"/>
                </a:solidFill>
              </a:rPr>
              <a:t/>
            </a:r>
            <a:br>
              <a:rPr lang="en-US" b="1" dirty="0">
                <a:solidFill>
                  <a:srgbClr val="FFC000"/>
                </a:solidFill>
              </a:rPr>
            </a:br>
            <a:r>
              <a:rPr lang="en-US" b="1" dirty="0">
                <a:solidFill>
                  <a:srgbClr val="FFC000"/>
                </a:solidFill>
              </a:rPr>
              <a:t>Czech Republic </a:t>
            </a:r>
            <a:r>
              <a:rPr lang="en-US" i="1" dirty="0">
                <a:solidFill>
                  <a:schemeClr val="bg1"/>
                </a:solidFill>
              </a:rPr>
              <a:t>(or, </a:t>
            </a:r>
            <a:r>
              <a:rPr lang="en-US" i="1" dirty="0" err="1">
                <a:solidFill>
                  <a:schemeClr val="bg1"/>
                </a:solidFill>
              </a:rPr>
              <a:t>Czechia</a:t>
            </a:r>
            <a:r>
              <a:rPr lang="en-US" i="1" dirty="0">
                <a:solidFill>
                  <a:schemeClr val="bg1"/>
                </a:solidFill>
              </a:rPr>
              <a:t>).</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0" y="0"/>
            <a:ext cx="3048000" cy="30480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030" name="Picture 6" descr="https://blogger.googleusercontent.com/img/b/R29vZ2xl/AVvXsEgje0eB1HYj0AqdkVPFEJDDI2oCJw4a-A8kSmQLSxBE0DzPy-otzEgynnfOQo3dRNqMaKnC5J2zlsoE_WHhTBoWeGNM2bH7r6cY2kTeNsiVDqTahFkYGuI_Nrah7x5PLGyZVb05TDeaEw1dcaB-2_hK0w0eqyf9xnSAYPwSyUy0Qkb5pApZ4soJSaLq/s253/Vsetin%20location.jpg"/>
          <p:cNvPicPr>
            <a:picLocks noChangeAspect="1" noChangeArrowheads="1"/>
          </p:cNvPicPr>
          <p:nvPr/>
        </p:nvPicPr>
        <p:blipFill>
          <a:blip r:embed="rId4" cstate="print"/>
          <a:srcRect/>
          <a:stretch>
            <a:fillRect/>
          </a:stretch>
        </p:blipFill>
        <p:spPr bwMode="auto">
          <a:xfrm>
            <a:off x="4114800" y="228600"/>
            <a:ext cx="4808275" cy="2641700"/>
          </a:xfrm>
          <a:prstGeom prst="rect">
            <a:avLst/>
          </a:prstGeom>
          <a:noFill/>
        </p:spPr>
      </p:pic>
      <p:pic>
        <p:nvPicPr>
          <p:cNvPr id="1032" name="Picture 8" descr="Czech Flag colors - meaning and history - Czech Republic"/>
          <p:cNvPicPr>
            <a:picLocks noChangeAspect="1" noChangeArrowheads="1"/>
          </p:cNvPicPr>
          <p:nvPr/>
        </p:nvPicPr>
        <p:blipFill>
          <a:blip r:embed="rId5" cstate="print"/>
          <a:srcRect/>
          <a:stretch>
            <a:fillRect/>
          </a:stretch>
        </p:blipFill>
        <p:spPr bwMode="auto">
          <a:xfrm>
            <a:off x="2590800" y="4694633"/>
            <a:ext cx="3810000" cy="2163367"/>
          </a:xfrm>
          <a:prstGeom prst="rect">
            <a:avLst/>
          </a:prstGeom>
          <a:noFill/>
        </p:spPr>
      </p:pic>
    </p:spTree>
    <p:custDataLst>
      <p:tags r:id="rId1"/>
    </p:custDataLst>
  </p:cSld>
  <p:clrMapOvr>
    <a:masterClrMapping/>
  </p:clrMapOvr>
  <p:transition advTm="325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descr="DM_Anton and Millie Machu wedding.JPG"/>
          <p:cNvPicPr>
            <a:picLocks noChangeAspect="1"/>
          </p:cNvPicPr>
          <p:nvPr/>
        </p:nvPicPr>
        <p:blipFill>
          <a:blip r:embed="rId3" cstate="print"/>
          <a:stretch>
            <a:fillRect/>
          </a:stretch>
        </p:blipFill>
        <p:spPr>
          <a:xfrm>
            <a:off x="4876800" y="0"/>
            <a:ext cx="4267200" cy="5523464"/>
          </a:xfrm>
          <a:prstGeom prst="rect">
            <a:avLst/>
          </a:prstGeom>
        </p:spPr>
      </p:pic>
      <p:grpSp>
        <p:nvGrpSpPr>
          <p:cNvPr id="8" name="Group 7"/>
          <p:cNvGrpSpPr/>
          <p:nvPr/>
        </p:nvGrpSpPr>
        <p:grpSpPr>
          <a:xfrm>
            <a:off x="461492" y="2589539"/>
            <a:ext cx="8682508" cy="3877281"/>
            <a:chOff x="461492" y="2589539"/>
            <a:chExt cx="8682508" cy="3877281"/>
          </a:xfrm>
        </p:grpSpPr>
        <p:pic>
          <p:nvPicPr>
            <p:cNvPr id="6" name="Picture 5" descr="DM_Anton and Millie Machu.JPG"/>
            <p:cNvPicPr>
              <a:picLocks noChangeAspect="1"/>
            </p:cNvPicPr>
            <p:nvPr/>
          </p:nvPicPr>
          <p:blipFill>
            <a:blip r:embed="rId4" cstate="print"/>
            <a:stretch>
              <a:fillRect/>
            </a:stretch>
          </p:blipFill>
          <p:spPr>
            <a:xfrm rot="20564113">
              <a:off x="461492" y="2589539"/>
              <a:ext cx="4139708" cy="3738372"/>
            </a:xfrm>
            <a:prstGeom prst="rect">
              <a:avLst/>
            </a:prstGeom>
          </p:spPr>
        </p:pic>
        <p:sp>
          <p:nvSpPr>
            <p:cNvPr id="7" name="TextBox 6"/>
            <p:cNvSpPr txBox="1"/>
            <p:nvPr/>
          </p:nvSpPr>
          <p:spPr>
            <a:xfrm>
              <a:off x="4038600" y="5943600"/>
              <a:ext cx="5105400" cy="523220"/>
            </a:xfrm>
            <a:prstGeom prst="rect">
              <a:avLst/>
            </a:prstGeom>
            <a:noFill/>
          </p:spPr>
          <p:txBody>
            <a:bodyPr wrap="square" rtlCol="0">
              <a:spAutoFit/>
            </a:bodyPr>
            <a:lstStyle/>
            <a:p>
              <a:r>
                <a:rPr lang="en-US" sz="2800" b="1" dirty="0"/>
                <a:t>Anton &amp; Millie Machu</a:t>
              </a:r>
            </a:p>
          </p:txBody>
        </p:sp>
      </p:grpSp>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290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Effect transition="in" filter="fade">
                                      <p:cBhvr>
                                        <p:cTn id="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WWI veteran Frank Machu.JPG"/>
          <p:cNvPicPr>
            <a:picLocks noChangeAspect="1"/>
          </p:cNvPicPr>
          <p:nvPr/>
        </p:nvPicPr>
        <p:blipFill>
          <a:blip r:embed="rId4" cstate="print"/>
          <a:stretch>
            <a:fillRect/>
          </a:stretch>
        </p:blipFill>
        <p:spPr>
          <a:xfrm>
            <a:off x="4876800" y="0"/>
            <a:ext cx="4267200" cy="5766904"/>
          </a:xfrm>
          <a:prstGeom prst="rect">
            <a:avLst/>
          </a:prstGeom>
        </p:spPr>
      </p:pic>
      <p:sp>
        <p:nvSpPr>
          <p:cNvPr id="6" name="TextBox 5"/>
          <p:cNvSpPr txBox="1"/>
          <p:nvPr/>
        </p:nvSpPr>
        <p:spPr>
          <a:xfrm>
            <a:off x="4724400" y="5791200"/>
            <a:ext cx="4419600" cy="461665"/>
          </a:xfrm>
          <a:prstGeom prst="rect">
            <a:avLst/>
          </a:prstGeom>
          <a:noFill/>
        </p:spPr>
        <p:txBody>
          <a:bodyPr wrap="square" rtlCol="0">
            <a:spAutoFit/>
          </a:bodyPr>
          <a:lstStyle/>
          <a:p>
            <a:pPr algn="r"/>
            <a:r>
              <a:rPr lang="en-US" sz="2400" dirty="0"/>
              <a:t>World War I Veteran Frank Machu</a:t>
            </a:r>
          </a:p>
        </p:txBody>
      </p:sp>
      <p:grpSp>
        <p:nvGrpSpPr>
          <p:cNvPr id="9" name="Group 8"/>
          <p:cNvGrpSpPr/>
          <p:nvPr/>
        </p:nvGrpSpPr>
        <p:grpSpPr>
          <a:xfrm>
            <a:off x="389888" y="2963763"/>
            <a:ext cx="7077712" cy="3894237"/>
            <a:chOff x="389888" y="2963763"/>
            <a:chExt cx="7077712" cy="3894237"/>
          </a:xfrm>
        </p:grpSpPr>
        <p:pic>
          <p:nvPicPr>
            <p:cNvPr id="7" name="Picture 6" descr="DM_Frank and John L Machu.JPG"/>
            <p:cNvPicPr>
              <a:picLocks noChangeAspect="1"/>
            </p:cNvPicPr>
            <p:nvPr/>
          </p:nvPicPr>
          <p:blipFill>
            <a:blip r:embed="rId5" cstate="print"/>
            <a:stretch>
              <a:fillRect/>
            </a:stretch>
          </p:blipFill>
          <p:spPr>
            <a:xfrm rot="20276678">
              <a:off x="389888" y="2963763"/>
              <a:ext cx="4726682" cy="3615912"/>
            </a:xfrm>
            <a:prstGeom prst="rect">
              <a:avLst/>
            </a:prstGeom>
          </p:spPr>
        </p:pic>
        <p:sp>
          <p:nvSpPr>
            <p:cNvPr id="8" name="TextBox 7"/>
            <p:cNvSpPr txBox="1"/>
            <p:nvPr/>
          </p:nvSpPr>
          <p:spPr>
            <a:xfrm>
              <a:off x="3048000" y="6396335"/>
              <a:ext cx="4419600" cy="461665"/>
            </a:xfrm>
            <a:prstGeom prst="rect">
              <a:avLst/>
            </a:prstGeom>
            <a:noFill/>
          </p:spPr>
          <p:txBody>
            <a:bodyPr wrap="square" rtlCol="0">
              <a:spAutoFit/>
            </a:bodyPr>
            <a:lstStyle/>
            <a:p>
              <a:r>
                <a:rPr lang="en-US" sz="2400" i="1" dirty="0"/>
                <a:t>Left: </a:t>
              </a:r>
              <a:r>
                <a:rPr lang="en-US" sz="2400" dirty="0"/>
                <a:t>Frank and John L. Machu</a:t>
              </a:r>
            </a:p>
          </p:txBody>
        </p:sp>
      </p:grpSp>
    </p:spTree>
    <p:custDataLst>
      <p:tags r:id="rId1"/>
    </p:custDataLst>
  </p:cSld>
  <p:clrMapOvr>
    <a:masterClrMapping/>
  </p:clrMapOvr>
  <p:transition advTm="26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9" name="TextBox 8"/>
          <p:cNvSpPr txBox="1"/>
          <p:nvPr/>
        </p:nvSpPr>
        <p:spPr>
          <a:xfrm>
            <a:off x="2895600" y="381000"/>
            <a:ext cx="2895600" cy="1107996"/>
          </a:xfrm>
          <a:prstGeom prst="rect">
            <a:avLst/>
          </a:prstGeom>
          <a:noFill/>
        </p:spPr>
        <p:txBody>
          <a:bodyPr wrap="square" rtlCol="0">
            <a:spAutoFit/>
          </a:bodyPr>
          <a:lstStyle/>
          <a:p>
            <a:r>
              <a:rPr lang="en-US" sz="2400" b="1" dirty="0">
                <a:solidFill>
                  <a:schemeClr val="bg1"/>
                </a:solidFill>
              </a:rPr>
              <a:t>Hattie Machu </a:t>
            </a:r>
            <a:br>
              <a:rPr lang="en-US" sz="2400" b="1" dirty="0">
                <a:solidFill>
                  <a:schemeClr val="bg1"/>
                </a:solidFill>
              </a:rPr>
            </a:br>
            <a:r>
              <a:rPr lang="en-US" sz="2400" b="1" dirty="0">
                <a:solidFill>
                  <a:schemeClr val="bg1"/>
                </a:solidFill>
              </a:rPr>
              <a:t>confirmation photo. </a:t>
            </a:r>
          </a:p>
          <a:p>
            <a:endParaRPr lang="en-US" b="1" dirty="0">
              <a:solidFill>
                <a:schemeClr val="bg1"/>
              </a:solidFill>
            </a:endParaRPr>
          </a:p>
        </p:txBody>
      </p:sp>
      <p:grpSp>
        <p:nvGrpSpPr>
          <p:cNvPr id="12" name="Group 11"/>
          <p:cNvGrpSpPr/>
          <p:nvPr/>
        </p:nvGrpSpPr>
        <p:grpSpPr>
          <a:xfrm>
            <a:off x="0" y="1828800"/>
            <a:ext cx="5699368" cy="5130018"/>
            <a:chOff x="0" y="2090111"/>
            <a:chExt cx="5699368" cy="5130018"/>
          </a:xfrm>
        </p:grpSpPr>
        <p:pic>
          <p:nvPicPr>
            <p:cNvPr id="10" name="Picture 9" descr="Hattie_Terry_Kelly.jpg"/>
            <p:cNvPicPr>
              <a:picLocks noChangeAspect="1"/>
            </p:cNvPicPr>
            <p:nvPr/>
          </p:nvPicPr>
          <p:blipFill>
            <a:blip r:embed="rId3" cstate="print"/>
            <a:stretch>
              <a:fillRect/>
            </a:stretch>
          </p:blipFill>
          <p:spPr>
            <a:xfrm rot="20882959">
              <a:off x="1321259" y="2090111"/>
              <a:ext cx="4378109" cy="3651949"/>
            </a:xfrm>
            <a:prstGeom prst="rect">
              <a:avLst/>
            </a:prstGeom>
          </p:spPr>
        </p:pic>
        <p:sp>
          <p:nvSpPr>
            <p:cNvPr id="11" name="TextBox 10"/>
            <p:cNvSpPr txBox="1"/>
            <p:nvPr/>
          </p:nvSpPr>
          <p:spPr>
            <a:xfrm>
              <a:off x="0" y="6019800"/>
              <a:ext cx="5638800" cy="1200329"/>
            </a:xfrm>
            <a:prstGeom prst="rect">
              <a:avLst/>
            </a:prstGeom>
            <a:noFill/>
          </p:spPr>
          <p:txBody>
            <a:bodyPr wrap="square" rtlCol="0">
              <a:spAutoFit/>
            </a:bodyPr>
            <a:lstStyle/>
            <a:p>
              <a:r>
                <a:rPr lang="en-US" sz="2400" b="1" dirty="0">
                  <a:solidFill>
                    <a:schemeClr val="bg1"/>
                  </a:solidFill>
                </a:rPr>
                <a:t>Hattie Machu </a:t>
              </a:r>
              <a:r>
                <a:rPr lang="en-US" sz="2400" b="1" dirty="0" err="1" smtClean="0">
                  <a:solidFill>
                    <a:schemeClr val="bg1"/>
                  </a:solidFill>
                </a:rPr>
                <a:t>Holubec</a:t>
              </a:r>
              <a:r>
                <a:rPr lang="en-US" sz="2400" b="1" dirty="0" smtClean="0">
                  <a:solidFill>
                    <a:schemeClr val="bg1"/>
                  </a:solidFill>
                </a:rPr>
                <a:t> </a:t>
              </a:r>
              <a:r>
                <a:rPr lang="en-US" sz="2400" b="1" dirty="0" err="1" smtClean="0">
                  <a:solidFill>
                    <a:schemeClr val="bg1"/>
                  </a:solidFill>
                </a:rPr>
                <a:t>Kollaja</a:t>
              </a:r>
              <a:r>
                <a:rPr lang="en-US" sz="2400" b="1" dirty="0" smtClean="0">
                  <a:solidFill>
                    <a:schemeClr val="bg1"/>
                  </a:solidFill>
                </a:rPr>
                <a:t> </a:t>
              </a:r>
              <a:r>
                <a:rPr lang="en-US" sz="2400" b="1" dirty="0">
                  <a:solidFill>
                    <a:schemeClr val="bg1"/>
                  </a:solidFill>
                </a:rPr>
                <a:t>with her </a:t>
              </a:r>
              <a:br>
                <a:rPr lang="en-US" sz="2400" b="1" dirty="0">
                  <a:solidFill>
                    <a:schemeClr val="bg1"/>
                  </a:solidFill>
                </a:rPr>
              </a:br>
              <a:r>
                <a:rPr lang="en-US" sz="2400" b="1" dirty="0">
                  <a:solidFill>
                    <a:schemeClr val="bg1"/>
                  </a:solidFill>
                </a:rPr>
                <a:t>grand-nephews Terry and Kelly </a:t>
              </a:r>
              <a:r>
                <a:rPr lang="en-US" sz="2400" b="1" dirty="0" err="1">
                  <a:solidFill>
                    <a:schemeClr val="bg1"/>
                  </a:solidFill>
                </a:rPr>
                <a:t>Loessin</a:t>
              </a:r>
              <a:r>
                <a:rPr lang="en-US" sz="2400" b="1" dirty="0" smtClean="0">
                  <a:solidFill>
                    <a:schemeClr val="bg1"/>
                  </a:solidFill>
                </a:rPr>
                <a:t>. She baked 3 cakes for Terry’s confirmation!</a:t>
              </a:r>
              <a:endParaRPr lang="en-US" sz="2400" b="1" dirty="0">
                <a:solidFill>
                  <a:schemeClr val="bg1"/>
                </a:solidFill>
              </a:endParaRPr>
            </a:p>
          </p:txBody>
        </p:sp>
      </p:grpSp>
      <p:pic>
        <p:nvPicPr>
          <p:cNvPr id="5" name="Picture 4" descr="Hattie Machu Kollaja.jpg"/>
          <p:cNvPicPr>
            <a:picLocks noChangeAspect="1"/>
          </p:cNvPicPr>
          <p:nvPr/>
        </p:nvPicPr>
        <p:blipFill>
          <a:blip r:embed="rId4" cstate="print"/>
          <a:stretch>
            <a:fillRect/>
          </a:stretch>
        </p:blipFill>
        <p:spPr>
          <a:xfrm>
            <a:off x="5577840" y="-1"/>
            <a:ext cx="3566160" cy="6858001"/>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277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82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7" name="Picture 6" descr="Albin and Vlasta on Hoxie bridge.jpg"/>
          <p:cNvPicPr>
            <a:picLocks noChangeAspect="1"/>
          </p:cNvPicPr>
          <p:nvPr/>
        </p:nvPicPr>
        <p:blipFill>
          <a:blip r:embed="rId4" cstate="print"/>
          <a:stretch>
            <a:fillRect/>
          </a:stretch>
        </p:blipFill>
        <p:spPr>
          <a:xfrm>
            <a:off x="3048000" y="0"/>
            <a:ext cx="6096000" cy="4332536"/>
          </a:xfrm>
          <a:prstGeom prst="rect">
            <a:avLst/>
          </a:prstGeom>
        </p:spPr>
      </p:pic>
      <p:pic>
        <p:nvPicPr>
          <p:cNvPr id="9" name="Picture 8" descr="Albin and Vlasta on Hoxie Bridge2.JPG"/>
          <p:cNvPicPr>
            <a:picLocks noChangeAspect="1"/>
          </p:cNvPicPr>
          <p:nvPr/>
        </p:nvPicPr>
        <p:blipFill>
          <a:blip r:embed="rId5" cstate="print"/>
          <a:stretch>
            <a:fillRect/>
          </a:stretch>
        </p:blipFill>
        <p:spPr>
          <a:xfrm>
            <a:off x="0" y="2971799"/>
            <a:ext cx="2971800" cy="3886201"/>
          </a:xfrm>
          <a:prstGeom prst="rect">
            <a:avLst/>
          </a:prstGeom>
        </p:spPr>
      </p:pic>
      <p:sp>
        <p:nvSpPr>
          <p:cNvPr id="10" name="TextBox 9"/>
          <p:cNvSpPr txBox="1"/>
          <p:nvPr/>
        </p:nvSpPr>
        <p:spPr>
          <a:xfrm>
            <a:off x="2971800" y="4648200"/>
            <a:ext cx="6172200" cy="1938992"/>
          </a:xfrm>
          <a:prstGeom prst="rect">
            <a:avLst/>
          </a:prstGeom>
          <a:noFill/>
        </p:spPr>
        <p:txBody>
          <a:bodyPr wrap="square" rtlCol="0">
            <a:spAutoFit/>
          </a:bodyPr>
          <a:lstStyle/>
          <a:p>
            <a:r>
              <a:rPr lang="en-US" sz="2000" b="1" dirty="0" err="1"/>
              <a:t>Albin</a:t>
            </a:r>
            <a:r>
              <a:rPr lang="en-US" sz="2000" b="1" dirty="0"/>
              <a:t> E. and </a:t>
            </a:r>
            <a:r>
              <a:rPr lang="en-US" sz="2000" b="1" dirty="0" err="1"/>
              <a:t>Vlasta</a:t>
            </a:r>
            <a:r>
              <a:rPr lang="en-US" sz="2000" b="1" dirty="0"/>
              <a:t> Machu on the old Hoxie Bridge.</a:t>
            </a:r>
          </a:p>
          <a:p>
            <a:endParaRPr lang="en-US" sz="2000" b="1" dirty="0"/>
          </a:p>
          <a:p>
            <a:r>
              <a:rPr lang="en-US" sz="2000" b="1" dirty="0"/>
              <a:t>What?  You don’t know the ghost stories </a:t>
            </a:r>
            <a:br>
              <a:rPr lang="en-US" sz="2000" b="1" dirty="0"/>
            </a:br>
            <a:r>
              <a:rPr lang="en-US" sz="2000" b="1" dirty="0"/>
              <a:t>about this infamous bridge?</a:t>
            </a:r>
          </a:p>
          <a:p>
            <a:endParaRPr lang="en-US" sz="2000" b="1" dirty="0"/>
          </a:p>
          <a:p>
            <a:r>
              <a:rPr lang="en-US" sz="2000" b="1" dirty="0"/>
              <a:t>You need to talk to one of your elder family members!</a:t>
            </a:r>
          </a:p>
        </p:txBody>
      </p:sp>
    </p:spTree>
    <p:custDataLst>
      <p:tags r:id="rId1"/>
    </p:custDataLst>
  </p:cSld>
  <p:clrMapOvr>
    <a:masterClrMapping/>
  </p:clrMapOvr>
  <p:transition advTm="282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4 Gens_Albin F front_Albin E Joe M John T.JPG"/>
          <p:cNvPicPr>
            <a:picLocks noChangeAspect="1"/>
          </p:cNvPicPr>
          <p:nvPr/>
        </p:nvPicPr>
        <p:blipFill>
          <a:blip r:embed="rId3" cstate="print"/>
          <a:stretch>
            <a:fillRect/>
          </a:stretch>
        </p:blipFill>
        <p:spPr>
          <a:xfrm>
            <a:off x="4419600" y="-1"/>
            <a:ext cx="4724400" cy="6725125"/>
          </a:xfrm>
          <a:prstGeom prst="rect">
            <a:avLst/>
          </a:prstGeom>
        </p:spPr>
      </p:pic>
      <p:sp>
        <p:nvSpPr>
          <p:cNvPr id="6" name="TextBox 5"/>
          <p:cNvSpPr txBox="1"/>
          <p:nvPr/>
        </p:nvSpPr>
        <p:spPr>
          <a:xfrm>
            <a:off x="0" y="3962400"/>
            <a:ext cx="4419600" cy="1569660"/>
          </a:xfrm>
          <a:prstGeom prst="rect">
            <a:avLst/>
          </a:prstGeom>
          <a:noFill/>
        </p:spPr>
        <p:txBody>
          <a:bodyPr wrap="square" rtlCol="0">
            <a:spAutoFit/>
          </a:bodyPr>
          <a:lstStyle/>
          <a:p>
            <a:r>
              <a:rPr lang="en-US" sz="2400" b="1" dirty="0"/>
              <a:t>Four Generations of </a:t>
            </a:r>
            <a:r>
              <a:rPr lang="en-US" sz="2400" b="1" dirty="0" err="1"/>
              <a:t>Machus</a:t>
            </a:r>
            <a:r>
              <a:rPr lang="en-US" sz="2400" b="1" dirty="0"/>
              <a:t>:</a:t>
            </a:r>
          </a:p>
          <a:p>
            <a:endParaRPr lang="en-US" sz="2400" b="1" dirty="0"/>
          </a:p>
          <a:p>
            <a:r>
              <a:rPr lang="en-US" sz="2400" b="1" dirty="0" err="1"/>
              <a:t>Albin</a:t>
            </a:r>
            <a:r>
              <a:rPr lang="en-US" sz="2400" b="1" dirty="0"/>
              <a:t> E., Joe M., John T.</a:t>
            </a:r>
            <a:br>
              <a:rPr lang="en-US" sz="2400" b="1" dirty="0"/>
            </a:br>
            <a:r>
              <a:rPr lang="en-US" sz="2400" b="1" dirty="0" err="1"/>
              <a:t>Albin</a:t>
            </a:r>
            <a:r>
              <a:rPr lang="en-US" sz="2400" b="1" dirty="0"/>
              <a:t> F. in foreground.</a:t>
            </a:r>
          </a:p>
        </p:txBody>
      </p:sp>
    </p:spTree>
  </p:cSld>
  <p:clrMapOvr>
    <a:masterClrMapping/>
  </p:clrMapOvr>
  <p:transition advTm="2136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Machu 4 Generations _ 2 pics.jpg"/>
          <p:cNvPicPr>
            <a:picLocks noChangeAspect="1"/>
          </p:cNvPicPr>
          <p:nvPr/>
        </p:nvPicPr>
        <p:blipFill>
          <a:blip r:embed="rId3" cstate="print"/>
          <a:stretch>
            <a:fillRect/>
          </a:stretch>
        </p:blipFill>
        <p:spPr>
          <a:xfrm>
            <a:off x="3657600" y="-1"/>
            <a:ext cx="5486400" cy="8718115"/>
          </a:xfrm>
          <a:prstGeom prst="rect">
            <a:avLst/>
          </a:prstGeom>
        </p:spPr>
      </p:pic>
      <p:sp>
        <p:nvSpPr>
          <p:cNvPr id="6" name="TextBox 5"/>
          <p:cNvSpPr txBox="1"/>
          <p:nvPr/>
        </p:nvSpPr>
        <p:spPr>
          <a:xfrm>
            <a:off x="3657600" y="4343400"/>
            <a:ext cx="5486400" cy="2677656"/>
          </a:xfrm>
          <a:prstGeom prst="rect">
            <a:avLst/>
          </a:prstGeom>
          <a:solidFill>
            <a:schemeClr val="accent2"/>
          </a:solidFill>
        </p:spPr>
        <p:txBody>
          <a:bodyPr wrap="square" rtlCol="0">
            <a:spAutoFit/>
          </a:bodyPr>
          <a:lstStyle/>
          <a:p>
            <a:r>
              <a:rPr lang="en-US" sz="2800" b="1" dirty="0">
                <a:solidFill>
                  <a:schemeClr val="bg1"/>
                </a:solidFill>
              </a:rPr>
              <a:t>Four Generations:</a:t>
            </a:r>
          </a:p>
          <a:p>
            <a:r>
              <a:rPr lang="en-US" sz="2800" b="1" dirty="0">
                <a:solidFill>
                  <a:schemeClr val="bg1"/>
                </a:solidFill>
              </a:rPr>
              <a:t>Joe M. Machu, </a:t>
            </a:r>
            <a:r>
              <a:rPr lang="en-US" sz="2800" b="1" dirty="0" err="1">
                <a:solidFill>
                  <a:schemeClr val="bg1"/>
                </a:solidFill>
              </a:rPr>
              <a:t>Albin</a:t>
            </a:r>
            <a:r>
              <a:rPr lang="en-US" sz="2800" b="1" dirty="0">
                <a:solidFill>
                  <a:schemeClr val="bg1"/>
                </a:solidFill>
              </a:rPr>
              <a:t> E. Machu, </a:t>
            </a:r>
            <a:r>
              <a:rPr lang="en-US" sz="2800" b="1" dirty="0" err="1">
                <a:solidFill>
                  <a:schemeClr val="bg1"/>
                </a:solidFill>
              </a:rPr>
              <a:t>Albin</a:t>
            </a:r>
            <a:r>
              <a:rPr lang="en-US" sz="2800" b="1" dirty="0">
                <a:solidFill>
                  <a:schemeClr val="bg1"/>
                </a:solidFill>
              </a:rPr>
              <a:t> F. Machu, Terry </a:t>
            </a:r>
            <a:r>
              <a:rPr lang="en-US" sz="2800" b="1" dirty="0" err="1">
                <a:solidFill>
                  <a:schemeClr val="bg1"/>
                </a:solidFill>
              </a:rPr>
              <a:t>Loessin</a:t>
            </a:r>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p:txBody>
      </p:sp>
    </p:spTree>
  </p:cSld>
  <p:clrMapOvr>
    <a:masterClrMapping/>
  </p:clrMapOvr>
  <p:transition spd="slow" advTm="2348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7694414"/>
          </a:xfrm>
          <a:prstGeom prst="rect">
            <a:avLst/>
          </a:prstGeom>
        </p:spPr>
        <p:txBody>
          <a:bodyPr wrap="square">
            <a:spAutoFit/>
          </a:bodyPr>
          <a:lstStyle/>
          <a:p>
            <a:pPr algn="ctr"/>
            <a:endParaRPr lang="en-US" sz="1400" b="1" dirty="0" smtClean="0">
              <a:solidFill>
                <a:srgbClr val="FF0000"/>
              </a:solidFill>
            </a:endParaRPr>
          </a:p>
          <a:p>
            <a:pPr algn="ctr"/>
            <a:r>
              <a:rPr lang="en-US" sz="4000" b="1" dirty="0" smtClean="0">
                <a:solidFill>
                  <a:srgbClr val="FF0000"/>
                </a:solidFill>
              </a:rPr>
              <a:t>      Family  </a:t>
            </a:r>
            <a:r>
              <a:rPr lang="en-US" sz="4000" b="1" dirty="0" smtClean="0"/>
              <a:t>=</a:t>
            </a:r>
            <a:r>
              <a:rPr lang="en-US" sz="4000" b="1" dirty="0" smtClean="0">
                <a:solidFill>
                  <a:srgbClr val="FF0000"/>
                </a:solidFill>
              </a:rPr>
              <a:t>  </a:t>
            </a:r>
            <a:r>
              <a:rPr lang="en-US" sz="4000" b="1" dirty="0" err="1" smtClean="0">
                <a:solidFill>
                  <a:srgbClr val="002060"/>
                </a:solidFill>
              </a:rPr>
              <a:t>Rodina</a:t>
            </a:r>
            <a:r>
              <a:rPr lang="en-US" sz="4000" b="1" dirty="0" smtClean="0">
                <a:solidFill>
                  <a:srgbClr val="FF0000"/>
                </a:solidFill>
              </a:rPr>
              <a:t>          </a:t>
            </a:r>
          </a:p>
          <a:p>
            <a:pPr algn="ctr"/>
            <a:endParaRPr lang="en-US" sz="4000" b="1" dirty="0" smtClean="0">
              <a:solidFill>
                <a:srgbClr val="FF0000"/>
              </a:solidFill>
            </a:endParaRPr>
          </a:p>
          <a:p>
            <a:pPr algn="ctr"/>
            <a:r>
              <a:rPr lang="en-US" sz="4000" b="1" dirty="0" smtClean="0">
                <a:solidFill>
                  <a:srgbClr val="FF0000"/>
                </a:solidFill>
              </a:rPr>
              <a:t>Mother </a:t>
            </a:r>
            <a:r>
              <a:rPr lang="en-US" sz="4000" b="1" dirty="0" smtClean="0">
                <a:solidFill>
                  <a:srgbClr val="002060"/>
                </a:solidFill>
              </a:rPr>
              <a:t>=</a:t>
            </a:r>
            <a:r>
              <a:rPr lang="en-US" sz="4000" b="1" dirty="0" smtClean="0">
                <a:solidFill>
                  <a:srgbClr val="FF0000"/>
                </a:solidFill>
              </a:rPr>
              <a:t> </a:t>
            </a:r>
            <a:r>
              <a:rPr lang="en-US" sz="4000" b="1" dirty="0" smtClean="0">
                <a:solidFill>
                  <a:srgbClr val="002060"/>
                </a:solidFill>
              </a:rPr>
              <a:t>M</a:t>
            </a:r>
            <a:r>
              <a:rPr lang="cs-CZ" sz="4000" b="1" dirty="0" smtClean="0">
                <a:solidFill>
                  <a:srgbClr val="002060"/>
                </a:solidFill>
              </a:rPr>
              <a:t>atka </a:t>
            </a:r>
            <a:r>
              <a:rPr lang="en-US" sz="4000" b="1" dirty="0" smtClean="0">
                <a:solidFill>
                  <a:srgbClr val="002060"/>
                </a:solidFill>
              </a:rPr>
              <a:t>           </a:t>
            </a:r>
            <a:r>
              <a:rPr lang="en-US" sz="4000" b="1" dirty="0" smtClean="0">
                <a:solidFill>
                  <a:srgbClr val="FF0000"/>
                </a:solidFill>
              </a:rPr>
              <a:t>Father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Otec</a:t>
            </a:r>
            <a:r>
              <a:rPr lang="en-US" sz="4000" b="1" dirty="0" smtClean="0">
                <a:solidFill>
                  <a:srgbClr val="002060"/>
                </a:solidFill>
              </a:rPr>
              <a:t> </a:t>
            </a:r>
          </a:p>
          <a:p>
            <a:pPr algn="ctr"/>
            <a:r>
              <a:rPr lang="en-US" sz="4000" b="1" dirty="0" smtClean="0">
                <a:solidFill>
                  <a:srgbClr val="FF0000"/>
                </a:solidFill>
              </a:rPr>
              <a:t>Mom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Maminka </a:t>
            </a:r>
            <a:r>
              <a:rPr lang="en-US" sz="4000" b="1" dirty="0" smtClean="0">
                <a:solidFill>
                  <a:srgbClr val="002060"/>
                </a:solidFill>
              </a:rPr>
              <a:t>            </a:t>
            </a:r>
            <a:r>
              <a:rPr lang="en-US" sz="4000" b="1" dirty="0" smtClean="0">
                <a:solidFill>
                  <a:srgbClr val="FF0000"/>
                </a:solidFill>
              </a:rPr>
              <a:t>Dad  </a:t>
            </a:r>
            <a:r>
              <a:rPr lang="en-US" sz="4000" b="1" dirty="0" smtClean="0">
                <a:solidFill>
                  <a:srgbClr val="002060"/>
                </a:solidFill>
              </a:rPr>
              <a:t>=  </a:t>
            </a:r>
            <a:r>
              <a:rPr lang="cs-CZ" sz="4000" b="1" dirty="0" smtClean="0">
                <a:solidFill>
                  <a:srgbClr val="002060"/>
                </a:solidFill>
              </a:rPr>
              <a:t>Táto</a:t>
            </a:r>
            <a:endParaRPr lang="en-US" sz="4000" b="1" dirty="0" smtClean="0">
              <a:solidFill>
                <a:srgbClr val="002060"/>
              </a:solidFill>
            </a:endParaRPr>
          </a:p>
          <a:p>
            <a:pPr algn="ctr"/>
            <a:endParaRPr lang="en-US" sz="2800" b="1" dirty="0">
              <a:solidFill>
                <a:srgbClr val="FF0000"/>
              </a:solidFill>
            </a:endParaRPr>
          </a:p>
          <a:p>
            <a:pPr algn="ctr"/>
            <a:r>
              <a:rPr lang="en-US" sz="4000" b="1" dirty="0" smtClean="0">
                <a:solidFill>
                  <a:srgbClr val="FF0000"/>
                </a:solidFill>
              </a:rPr>
              <a:t>Grandma </a:t>
            </a:r>
            <a:r>
              <a:rPr lang="en-US" sz="4000" b="1" dirty="0" smtClean="0">
                <a:solidFill>
                  <a:srgbClr val="002060"/>
                </a:solidFill>
              </a:rPr>
              <a:t>=</a:t>
            </a:r>
            <a:r>
              <a:rPr lang="en-US" sz="4000" b="1" dirty="0" smtClean="0">
                <a:solidFill>
                  <a:srgbClr val="FF0000"/>
                </a:solidFill>
              </a:rPr>
              <a:t> </a:t>
            </a:r>
            <a:r>
              <a:rPr lang="en-US" sz="4000" b="1" dirty="0" err="1" smtClean="0">
                <a:solidFill>
                  <a:srgbClr val="002060"/>
                </a:solidFill>
              </a:rPr>
              <a:t>Babička</a:t>
            </a:r>
            <a:r>
              <a:rPr lang="en-US" sz="4000" b="1" dirty="0" smtClean="0">
                <a:solidFill>
                  <a:srgbClr val="002060"/>
                </a:solidFill>
              </a:rPr>
              <a:t>    </a:t>
            </a:r>
            <a:r>
              <a:rPr lang="en-US" sz="4000" b="1" dirty="0" smtClean="0">
                <a:solidFill>
                  <a:srgbClr val="FF0000"/>
                </a:solidFill>
              </a:rPr>
              <a:t>Grandpa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Dědeček</a:t>
            </a:r>
            <a:endParaRPr lang="en-US" sz="4000" b="1" dirty="0" smtClean="0">
              <a:solidFill>
                <a:srgbClr val="002060"/>
              </a:solidFill>
            </a:endParaRPr>
          </a:p>
          <a:p>
            <a:pPr algn="ctr"/>
            <a:endParaRPr lang="en-US" altLang="en-US" sz="4000" b="1" dirty="0" smtClean="0">
              <a:solidFill>
                <a:srgbClr val="002060"/>
              </a:solidFill>
              <a:latin typeface="Arial" panose="020B0604020202020204" pitchFamily="34" charset="0"/>
            </a:endParaRPr>
          </a:p>
          <a:p>
            <a:pPr algn="ctr"/>
            <a:r>
              <a:rPr lang="en-US" altLang="en-US" sz="4000" b="1" dirty="0" smtClean="0">
                <a:solidFill>
                  <a:srgbClr val="FF0000"/>
                </a:solidFill>
                <a:latin typeface="Arial" panose="020B0604020202020204" pitchFamily="34" charset="0"/>
              </a:rPr>
              <a:t>Children</a:t>
            </a:r>
            <a:r>
              <a:rPr lang="en-US" altLang="en-US" sz="4000" b="1" dirty="0" smtClean="0">
                <a:solidFill>
                  <a:srgbClr val="002060"/>
                </a:solidFill>
                <a:latin typeface="Arial" panose="020B0604020202020204" pitchFamily="34" charset="0"/>
              </a:rPr>
              <a:t> </a:t>
            </a:r>
            <a:r>
              <a:rPr lang="en-US" altLang="en-US" sz="4000" dirty="0" smtClean="0">
                <a:latin typeface="Arial" panose="020B0604020202020204" pitchFamily="34" charset="0"/>
              </a:rPr>
              <a:t>=</a:t>
            </a:r>
            <a:r>
              <a:rPr lang="en-US" altLang="en-US" sz="4000" b="1" dirty="0" smtClean="0">
                <a:solidFill>
                  <a:srgbClr val="002060"/>
                </a:solidFill>
                <a:latin typeface="Arial" panose="020B0604020202020204" pitchFamily="34" charset="0"/>
              </a:rPr>
              <a:t> </a:t>
            </a:r>
            <a:r>
              <a:rPr lang="cs-CZ" sz="4000" b="1" dirty="0" smtClean="0">
                <a:solidFill>
                  <a:schemeClr val="accent1">
                    <a:lumMod val="50000"/>
                  </a:schemeClr>
                </a:solidFill>
              </a:rPr>
              <a:t>Děti</a:t>
            </a:r>
            <a:endParaRPr lang="en-US" sz="4000" b="1" dirty="0" smtClean="0">
              <a:solidFill>
                <a:schemeClr val="accent1">
                  <a:lumMod val="50000"/>
                </a:schemeClr>
              </a:solidFill>
            </a:endParaRPr>
          </a:p>
          <a:p>
            <a:pPr algn="ctr"/>
            <a:endParaRPr lang="en-US" altLang="en-US" sz="1200" b="1" dirty="0" smtClean="0">
              <a:solidFill>
                <a:srgbClr val="002060"/>
              </a:solidFill>
              <a:latin typeface="Arial" panose="020B0604020202020204" pitchFamily="34" charset="0"/>
            </a:endParaRPr>
          </a:p>
          <a:p>
            <a:pPr algn="ctr"/>
            <a:r>
              <a:rPr lang="en-US" altLang="en-US" sz="4000" b="1" dirty="0" smtClean="0">
                <a:solidFill>
                  <a:srgbClr val="FF0000"/>
                </a:solidFill>
                <a:latin typeface="Arial" panose="020B0604020202020204" pitchFamily="34" charset="0"/>
              </a:rPr>
              <a:t>Son</a:t>
            </a:r>
            <a:r>
              <a:rPr lang="en-US" altLang="en-US" sz="4000" b="1" dirty="0" smtClean="0">
                <a:solidFill>
                  <a:srgbClr val="002060"/>
                </a:solidFill>
                <a:latin typeface="Arial" panose="020B0604020202020204" pitchFamily="34" charset="0"/>
              </a:rPr>
              <a:t> </a:t>
            </a:r>
            <a:r>
              <a:rPr lang="en-US" altLang="en-US" sz="4000" dirty="0" smtClean="0">
                <a:latin typeface="Arial" panose="020B0604020202020204" pitchFamily="34" charset="0"/>
              </a:rPr>
              <a:t>=</a:t>
            </a:r>
            <a:r>
              <a:rPr lang="en-US" altLang="en-US" sz="4000" b="1" dirty="0" smtClean="0">
                <a:solidFill>
                  <a:srgbClr val="002060"/>
                </a:solidFill>
                <a:latin typeface="Arial" panose="020B0604020202020204" pitchFamily="34" charset="0"/>
              </a:rPr>
              <a:t> </a:t>
            </a:r>
            <a:r>
              <a:rPr lang="cs-CZ" sz="4000" b="1" dirty="0" smtClean="0">
                <a:solidFill>
                  <a:schemeClr val="accent1">
                    <a:lumMod val="50000"/>
                  </a:schemeClr>
                </a:solidFill>
              </a:rPr>
              <a:t>Syn</a:t>
            </a:r>
            <a:r>
              <a:rPr lang="en-US" sz="4000" dirty="0" smtClean="0"/>
              <a:t>              </a:t>
            </a:r>
            <a:r>
              <a:rPr lang="en-US" sz="4000" b="1" dirty="0" smtClean="0">
                <a:solidFill>
                  <a:srgbClr val="FF0000"/>
                </a:solidFill>
              </a:rPr>
              <a:t>boy</a:t>
            </a:r>
            <a:r>
              <a:rPr lang="en-US" sz="4000" dirty="0" smtClean="0"/>
              <a:t> </a:t>
            </a:r>
            <a:r>
              <a:rPr lang="en-US" sz="4000" b="1" dirty="0" smtClean="0"/>
              <a:t>=</a:t>
            </a:r>
            <a:r>
              <a:rPr lang="en-US" sz="4000" dirty="0" smtClean="0"/>
              <a:t> </a:t>
            </a:r>
            <a:r>
              <a:rPr lang="cs-CZ" sz="4000" b="1" dirty="0" smtClean="0">
                <a:solidFill>
                  <a:schemeClr val="tx2">
                    <a:lumMod val="75000"/>
                  </a:schemeClr>
                </a:solidFill>
              </a:rPr>
              <a:t>chlapec</a:t>
            </a:r>
            <a:r>
              <a:rPr lang="en-US" sz="4000" dirty="0" smtClean="0"/>
              <a:t>    </a:t>
            </a:r>
            <a:br>
              <a:rPr lang="en-US" sz="4000" dirty="0" smtClean="0"/>
            </a:br>
            <a:r>
              <a:rPr lang="en-US" sz="4000" b="1" dirty="0" smtClean="0">
                <a:solidFill>
                  <a:srgbClr val="FF0000"/>
                </a:solidFill>
              </a:rPr>
              <a:t>Daughter</a:t>
            </a:r>
            <a:r>
              <a:rPr lang="en-US" sz="4000" dirty="0" smtClean="0"/>
              <a:t> = </a:t>
            </a:r>
            <a:r>
              <a:rPr lang="cs-CZ" sz="4000" b="1" dirty="0" smtClean="0">
                <a:solidFill>
                  <a:schemeClr val="accent1">
                    <a:lumMod val="50000"/>
                  </a:schemeClr>
                </a:solidFill>
              </a:rPr>
              <a:t>Dcera</a:t>
            </a:r>
            <a:r>
              <a:rPr lang="en-US" sz="4000" b="1" dirty="0" smtClean="0">
                <a:solidFill>
                  <a:schemeClr val="accent1">
                    <a:lumMod val="50000"/>
                  </a:schemeClr>
                </a:solidFill>
              </a:rPr>
              <a:t>          </a:t>
            </a:r>
            <a:r>
              <a:rPr lang="en-US" sz="4000" b="1" dirty="0" smtClean="0">
                <a:solidFill>
                  <a:srgbClr val="FF0000"/>
                </a:solidFill>
              </a:rPr>
              <a:t>girl</a:t>
            </a:r>
            <a:r>
              <a:rPr lang="en-US" sz="4000" b="1" dirty="0" smtClean="0">
                <a:solidFill>
                  <a:schemeClr val="accent1">
                    <a:lumMod val="50000"/>
                  </a:schemeClr>
                </a:solidFill>
              </a:rPr>
              <a:t> = </a:t>
            </a:r>
            <a:r>
              <a:rPr lang="cs-CZ" sz="4000" b="1" dirty="0" smtClean="0">
                <a:solidFill>
                  <a:schemeClr val="tx2">
                    <a:lumMod val="75000"/>
                  </a:schemeClr>
                </a:solidFill>
              </a:rPr>
              <a:t>dívka</a:t>
            </a:r>
            <a:endParaRPr lang="cs-CZ" altLang="en-US" sz="4000" b="1" dirty="0" smtClean="0">
              <a:solidFill>
                <a:schemeClr val="tx2">
                  <a:lumMod val="75000"/>
                </a:schemeClr>
              </a:solidFill>
              <a:latin typeface="Arial" panose="020B0604020202020204" pitchFamily="34" charset="0"/>
            </a:endParaRPr>
          </a:p>
          <a:p>
            <a:pPr algn="ctr"/>
            <a:endParaRPr lang="en-US" altLang="en-US" sz="4000" b="1" dirty="0" smtClean="0">
              <a:solidFill>
                <a:srgbClr val="FF0000"/>
              </a:solidFill>
              <a:latin typeface="inherit"/>
            </a:endParaRPr>
          </a:p>
          <a:p>
            <a:pPr algn="ctr"/>
            <a:endParaRPr lang="en-US" sz="4000" dirty="0"/>
          </a:p>
        </p:txBody>
      </p:sp>
    </p:spTree>
    <p:custDataLst>
      <p:tags r:id="rId1"/>
    </p:custDataLst>
    <p:extLst>
      <p:ext uri="{BB962C8B-B14F-4D97-AF65-F5344CB8AC3E}">
        <p14:creationId xmlns:p14="http://schemas.microsoft.com/office/powerpoint/2010/main" xmlns="" val="3200147123"/>
      </p:ext>
    </p:extLst>
  </p:cSld>
  <p:clrMapOvr>
    <a:masterClrMapping/>
  </p:clrMapOvr>
  <p:transition advTm="351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down)">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wipe(down)">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Joe R., Frances, </a:t>
            </a:r>
            <a:r>
              <a:rPr lang="en-US" sz="2400" b="1" dirty="0">
                <a:solidFill>
                  <a:schemeClr val="bg1"/>
                </a:solidFill>
              </a:rPr>
              <a:t>Charles,</a:t>
            </a:r>
            <a:r>
              <a:rPr lang="en-US" sz="2400" b="1" dirty="0">
                <a:solidFill>
                  <a:srgbClr val="FFC000"/>
                </a:solidFill>
              </a:rPr>
              <a:t> Mary, Frank Louis, and John T.</a:t>
            </a:r>
            <a:endParaRPr lang="en-US" sz="2400" dirty="0">
              <a:solidFill>
                <a:srgbClr val="FFC000"/>
              </a:solidFill>
            </a:endParaRPr>
          </a:p>
          <a:p>
            <a:endParaRPr lang="en-US" sz="2800" b="1" dirty="0">
              <a:solidFill>
                <a:srgbClr val="FFC000"/>
              </a:solidFill>
            </a:endParaRP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grpSp>
        <p:nvGrpSpPr>
          <p:cNvPr id="16" name="Group 15"/>
          <p:cNvGrpSpPr/>
          <p:nvPr/>
        </p:nvGrpSpPr>
        <p:grpSpPr>
          <a:xfrm>
            <a:off x="1752600" y="2231571"/>
            <a:ext cx="7391400" cy="4574721"/>
            <a:chOff x="1752600" y="2231571"/>
            <a:chExt cx="7391400" cy="4574721"/>
          </a:xfrm>
        </p:grpSpPr>
        <p:sp>
          <p:nvSpPr>
            <p:cNvPr id="13" name="TextBox 12"/>
            <p:cNvSpPr txBox="1"/>
            <p:nvPr/>
          </p:nvSpPr>
          <p:spPr>
            <a:xfrm>
              <a:off x="1752600" y="5257800"/>
              <a:ext cx="4343400" cy="1200329"/>
            </a:xfrm>
            <a:prstGeom prst="rect">
              <a:avLst/>
            </a:prstGeom>
            <a:noFill/>
          </p:spPr>
          <p:txBody>
            <a:bodyPr wrap="square" rtlCol="0">
              <a:spAutoFit/>
            </a:bodyPr>
            <a:lstStyle/>
            <a:p>
              <a:r>
                <a:rPr lang="en-US" sz="2400" i="1" dirty="0">
                  <a:solidFill>
                    <a:schemeClr val="bg1"/>
                  </a:solidFill>
                </a:rPr>
                <a:t>Pictured : </a:t>
              </a:r>
              <a:r>
                <a:rPr lang="en-US" sz="2400" dirty="0">
                  <a:solidFill>
                    <a:schemeClr val="bg1"/>
                  </a:solidFill>
                </a:rPr>
                <a:t/>
              </a:r>
              <a:br>
                <a:rPr lang="en-US" sz="2400" dirty="0">
                  <a:solidFill>
                    <a:schemeClr val="bg1"/>
                  </a:solidFill>
                </a:rPr>
              </a:br>
              <a:r>
                <a:rPr lang="en-US" sz="2400" b="1" dirty="0">
                  <a:solidFill>
                    <a:schemeClr val="bg1"/>
                  </a:solidFill>
                </a:rPr>
                <a:t>Charles Machu</a:t>
              </a:r>
            </a:p>
            <a:p>
              <a:r>
                <a:rPr lang="en-US" sz="2400" b="1" dirty="0">
                  <a:solidFill>
                    <a:schemeClr val="bg1"/>
                  </a:solidFill>
                </a:rPr>
                <a:t>and his wife Frances (</a:t>
              </a:r>
              <a:r>
                <a:rPr lang="en-US" sz="2400" b="1" dirty="0" err="1">
                  <a:solidFill>
                    <a:schemeClr val="bg1"/>
                  </a:solidFill>
                </a:rPr>
                <a:t>Mickolas</a:t>
              </a:r>
              <a:r>
                <a:rPr lang="en-US" sz="2400" b="1" dirty="0">
                  <a:solidFill>
                    <a:schemeClr val="bg1"/>
                  </a:solidFill>
                </a:rPr>
                <a:t>).</a:t>
              </a:r>
            </a:p>
          </p:txBody>
        </p:sp>
        <p:pic>
          <p:nvPicPr>
            <p:cNvPr id="14" name="Picture 13" descr="DM_Charlie and Frances Mickolas Machu.JPG"/>
            <p:cNvPicPr>
              <a:picLocks noChangeAspect="1"/>
            </p:cNvPicPr>
            <p:nvPr/>
          </p:nvPicPr>
          <p:blipFill>
            <a:blip r:embed="rId4" cstate="print"/>
            <a:stretch>
              <a:fillRect/>
            </a:stretch>
          </p:blipFill>
          <p:spPr>
            <a:xfrm>
              <a:off x="6019800" y="2231571"/>
              <a:ext cx="3124200" cy="4574721"/>
            </a:xfrm>
            <a:prstGeom prst="rect">
              <a:avLst/>
            </a:prstGeom>
          </p:spPr>
        </p:pic>
      </p:grpSp>
    </p:spTree>
    <p:custDataLst>
      <p:tags r:id="rId1"/>
    </p:custDataLst>
  </p:cSld>
  <p:clrMapOvr>
    <a:masterClrMapping/>
  </p:clrMapOvr>
  <p:transition advTm="259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p:val>
                                            <p:fltVal val="0"/>
                                          </p:val>
                                        </p:tav>
                                        <p:tav tm="100000">
                                          <p:val>
                                            <p:strVal val="#ppt_w"/>
                                          </p:val>
                                        </p:tav>
                                      </p:tavLst>
                                    </p:anim>
                                    <p:anim calcmode="lin" valueType="num">
                                      <p:cBhvr>
                                        <p:cTn id="8" dur="5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a:t>
            </a:r>
            <a:r>
              <a:rPr lang="en-US" sz="2400" b="1" dirty="0">
                <a:solidFill>
                  <a:schemeClr val="bg1"/>
                </a:solidFill>
              </a:rPr>
              <a:t>Joe R.,</a:t>
            </a:r>
            <a:r>
              <a:rPr lang="en-US" sz="2400" b="1" dirty="0">
                <a:solidFill>
                  <a:srgbClr val="FFC000"/>
                </a:solidFill>
              </a:rPr>
              <a:t>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447800" y="2057399"/>
            <a:ext cx="7696200" cy="4844965"/>
            <a:chOff x="1447800" y="2057399"/>
            <a:chExt cx="7696200" cy="4844965"/>
          </a:xfrm>
        </p:grpSpPr>
        <p:pic>
          <p:nvPicPr>
            <p:cNvPr id="6" name="Picture 5" descr="DM_Joe R and Marie Wentrcek Machu wedding.JPG"/>
            <p:cNvPicPr>
              <a:picLocks noChangeAspect="1"/>
            </p:cNvPicPr>
            <p:nvPr/>
          </p:nvPicPr>
          <p:blipFill>
            <a:blip r:embed="rId4" cstate="print"/>
            <a:stretch>
              <a:fillRect/>
            </a:stretch>
          </p:blipFill>
          <p:spPr>
            <a:xfrm>
              <a:off x="5638800" y="2057399"/>
              <a:ext cx="3505200" cy="4844965"/>
            </a:xfrm>
            <a:prstGeom prst="rect">
              <a:avLst/>
            </a:prstGeom>
          </p:spPr>
        </p:pic>
        <p:sp>
          <p:nvSpPr>
            <p:cNvPr id="7" name="TextBox 6"/>
            <p:cNvSpPr txBox="1"/>
            <p:nvPr/>
          </p:nvSpPr>
          <p:spPr>
            <a:xfrm>
              <a:off x="1447800" y="5257800"/>
              <a:ext cx="4343400" cy="1200329"/>
            </a:xfrm>
            <a:prstGeom prst="rect">
              <a:avLst/>
            </a:prstGeom>
            <a:noFill/>
          </p:spPr>
          <p:txBody>
            <a:bodyPr wrap="square" rtlCol="0">
              <a:spAutoFit/>
            </a:bodyPr>
            <a:lstStyle/>
            <a:p>
              <a:r>
                <a:rPr lang="en-US" sz="2400" i="1" dirty="0">
                  <a:solidFill>
                    <a:schemeClr val="bg1"/>
                  </a:solidFill>
                </a:rPr>
                <a:t>Pictured : </a:t>
              </a:r>
              <a:r>
                <a:rPr lang="en-US" sz="2400" dirty="0">
                  <a:solidFill>
                    <a:schemeClr val="bg1"/>
                  </a:solidFill>
                </a:rPr>
                <a:t/>
              </a:r>
              <a:br>
                <a:rPr lang="en-US" sz="2400" dirty="0">
                  <a:solidFill>
                    <a:schemeClr val="bg1"/>
                  </a:solidFill>
                </a:rPr>
              </a:br>
              <a:r>
                <a:rPr lang="en-US" sz="2400" b="1" dirty="0">
                  <a:solidFill>
                    <a:schemeClr val="bg1"/>
                  </a:solidFill>
                </a:rPr>
                <a:t>Joe R. Machu</a:t>
              </a:r>
            </a:p>
            <a:p>
              <a:r>
                <a:rPr lang="en-US" sz="2400" b="1" dirty="0">
                  <a:solidFill>
                    <a:schemeClr val="bg1"/>
                  </a:solidFill>
                </a:rPr>
                <a:t>and his wife Marie (</a:t>
              </a:r>
              <a:r>
                <a:rPr lang="en-US" sz="2400" b="1" dirty="0" err="1">
                  <a:solidFill>
                    <a:schemeClr val="bg1"/>
                  </a:solidFill>
                </a:rPr>
                <a:t>Wentrcek</a:t>
              </a:r>
              <a:r>
                <a:rPr lang="en-US" sz="2400" b="1" dirty="0">
                  <a:solidFill>
                    <a:schemeClr val="bg1"/>
                  </a:solidFill>
                </a:rPr>
                <a:t>).</a:t>
              </a:r>
            </a:p>
          </p:txBody>
        </p:sp>
      </p:grpSp>
    </p:spTree>
    <p:custDataLst>
      <p:tags r:id="rId1"/>
    </p:custDataLst>
  </p:cSld>
  <p:clrMapOvr>
    <a:masterClrMapping/>
  </p:clrMapOvr>
  <p:transition advTm="285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smtClean="0">
                <a:solidFill>
                  <a:srgbClr val="FFC000"/>
                </a:solidFill>
              </a:rPr>
              <a:t/>
            </a:r>
            <a:br>
              <a:rPr lang="en-US" sz="2800" u="sng" dirty="0" smtClean="0">
                <a:solidFill>
                  <a:srgbClr val="FFC000"/>
                </a:solidFill>
              </a:rPr>
            </a:br>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Joe R., </a:t>
            </a:r>
            <a:r>
              <a:rPr lang="en-US" sz="2400" b="1" dirty="0">
                <a:solidFill>
                  <a:schemeClr val="bg1"/>
                </a:solidFill>
              </a:rPr>
              <a:t>Frances,</a:t>
            </a:r>
            <a:r>
              <a:rPr lang="en-US" sz="2400" b="1" dirty="0">
                <a:solidFill>
                  <a:srgbClr val="FFC000"/>
                </a:solidFill>
              </a:rPr>
              <a:t>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0" y="2115944"/>
            <a:ext cx="9144000" cy="4742056"/>
            <a:chOff x="0" y="2115944"/>
            <a:chExt cx="9144000" cy="4742056"/>
          </a:xfrm>
        </p:grpSpPr>
        <p:pic>
          <p:nvPicPr>
            <p:cNvPr id="6" name="Picture 5" descr="DM_Frances Machu and Frank Shiller w adopted son Frank in Granger store.JPG"/>
            <p:cNvPicPr>
              <a:picLocks noChangeAspect="1"/>
            </p:cNvPicPr>
            <p:nvPr/>
          </p:nvPicPr>
          <p:blipFill>
            <a:blip r:embed="rId4" cstate="print"/>
            <a:stretch>
              <a:fillRect/>
            </a:stretch>
          </p:blipFill>
          <p:spPr>
            <a:xfrm>
              <a:off x="2971800" y="2115944"/>
              <a:ext cx="6172200" cy="4742056"/>
            </a:xfrm>
            <a:prstGeom prst="rect">
              <a:avLst/>
            </a:prstGeom>
          </p:spPr>
        </p:pic>
        <p:sp>
          <p:nvSpPr>
            <p:cNvPr id="7" name="TextBox 6"/>
            <p:cNvSpPr txBox="1"/>
            <p:nvPr/>
          </p:nvSpPr>
          <p:spPr>
            <a:xfrm>
              <a:off x="0" y="3581400"/>
              <a:ext cx="2895600" cy="2308324"/>
            </a:xfrm>
            <a:prstGeom prst="rect">
              <a:avLst/>
            </a:prstGeom>
            <a:noFill/>
          </p:spPr>
          <p:txBody>
            <a:bodyPr wrap="square" rtlCol="0">
              <a:spAutoFit/>
            </a:bodyPr>
            <a:lstStyle/>
            <a:p>
              <a:pPr algn="r"/>
              <a:r>
                <a:rPr lang="en-US" sz="2400" b="1" dirty="0">
                  <a:solidFill>
                    <a:schemeClr val="bg1"/>
                  </a:solidFill>
                </a:rPr>
                <a:t>Frances Machu with</a:t>
              </a:r>
              <a:br>
                <a:rPr lang="en-US" sz="2400" b="1" dirty="0">
                  <a:solidFill>
                    <a:schemeClr val="bg1"/>
                  </a:solidFill>
                </a:rPr>
              </a:br>
              <a:r>
                <a:rPr lang="en-US" sz="2400" b="1" dirty="0">
                  <a:solidFill>
                    <a:schemeClr val="bg1"/>
                  </a:solidFill>
                </a:rPr>
                <a:t>Frank </a:t>
              </a:r>
              <a:r>
                <a:rPr lang="en-US" sz="2400" b="1" dirty="0" err="1">
                  <a:solidFill>
                    <a:schemeClr val="bg1"/>
                  </a:solidFill>
                </a:rPr>
                <a:t>Shiller</a:t>
              </a:r>
              <a:r>
                <a:rPr lang="en-US" sz="2400" b="1" dirty="0">
                  <a:solidFill>
                    <a:schemeClr val="bg1"/>
                  </a:solidFill>
                </a:rPr>
                <a:t> and</a:t>
              </a:r>
            </a:p>
            <a:p>
              <a:pPr algn="r"/>
              <a:r>
                <a:rPr lang="en-US" sz="2400" b="1" dirty="0">
                  <a:solidFill>
                    <a:schemeClr val="bg1"/>
                  </a:solidFill>
                </a:rPr>
                <a:t>adopted son Frank</a:t>
              </a:r>
            </a:p>
            <a:p>
              <a:pPr algn="r"/>
              <a:r>
                <a:rPr lang="en-US" sz="2400" b="1" dirty="0">
                  <a:solidFill>
                    <a:schemeClr val="bg1"/>
                  </a:solidFill>
                </a:rPr>
                <a:t>in the Machu store </a:t>
              </a:r>
            </a:p>
            <a:p>
              <a:pPr algn="r"/>
              <a:r>
                <a:rPr lang="en-US" sz="2400" b="1" dirty="0">
                  <a:solidFill>
                    <a:schemeClr val="bg1"/>
                  </a:solidFill>
                </a:rPr>
                <a:t>East </a:t>
              </a:r>
              <a:r>
                <a:rPr lang="en-US" sz="2400" b="1" dirty="0" err="1">
                  <a:solidFill>
                    <a:schemeClr val="bg1"/>
                  </a:solidFill>
                </a:rPr>
                <a:t>Davilla</a:t>
              </a:r>
              <a:r>
                <a:rPr lang="en-US" sz="2400" b="1" dirty="0">
                  <a:solidFill>
                    <a:schemeClr val="bg1"/>
                  </a:solidFill>
                </a:rPr>
                <a:t> St.</a:t>
              </a:r>
            </a:p>
            <a:p>
              <a:pPr algn="r"/>
              <a:r>
                <a:rPr lang="en-US" sz="2400" b="1" dirty="0">
                  <a:solidFill>
                    <a:schemeClr val="bg1"/>
                  </a:solidFill>
                </a:rPr>
                <a:t>in Granger, TX</a:t>
              </a:r>
            </a:p>
          </p:txBody>
        </p:sp>
      </p:grpSp>
    </p:spTree>
    <p:custDataLst>
      <p:tags r:id="rId1"/>
    </p:custDataLst>
  </p:cSld>
  <p:clrMapOvr>
    <a:masterClrMapping/>
  </p:clrMapOvr>
  <p:transition advTm="319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 calcmode="lin" valueType="num">
                                      <p:cBhvr>
                                        <p:cTn id="9" dur="5000" fill="hold"/>
                                        <p:tgtEl>
                                          <p:spTgt spid="8"/>
                                        </p:tgtEl>
                                        <p:attrNameLst>
                                          <p:attrName>style.rotation</p:attrName>
                                        </p:attrNameLst>
                                      </p:cBhvr>
                                      <p:tavLst>
                                        <p:tav tm="0">
                                          <p:val>
                                            <p:fltVal val="360"/>
                                          </p:val>
                                        </p:tav>
                                        <p:tav tm="100000">
                                          <p:val>
                                            <p:fltVal val="0"/>
                                          </p:val>
                                        </p:tav>
                                      </p:tavLst>
                                    </p:anim>
                                    <p:animEffect transition="in" filter="fade">
                                      <p:cBhvr>
                                        <p:cTn id="1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228600" y="0"/>
            <a:ext cx="3200400" cy="2971800"/>
            <a:chOff x="-228600" y="0"/>
            <a:chExt cx="3200400" cy="2971800"/>
          </a:xfrm>
        </p:grpSpPr>
        <p:pic>
          <p:nvPicPr>
            <p:cNvPr id="4104"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7" name="TextBox 6"/>
            <p:cNvSpPr txBox="1"/>
            <p:nvPr/>
          </p:nvSpPr>
          <p:spPr>
            <a:xfrm>
              <a:off x="-228600" y="2461425"/>
              <a:ext cx="3167091" cy="384721"/>
            </a:xfrm>
            <a:prstGeom prst="rect">
              <a:avLst/>
            </a:prstGeom>
            <a:noFill/>
          </p:spPr>
          <p:txBody>
            <a:bodyPr wrap="square" rtlCol="0">
              <a:spAutoFit/>
            </a:bodyPr>
            <a:lstStyle/>
            <a:p>
              <a:pPr algn="r"/>
              <a:r>
                <a:rPr lang="en-US" sz="1900" b="1" dirty="0"/>
                <a:t>YOUR MACHU ANCESTORS?</a:t>
              </a:r>
            </a:p>
          </p:txBody>
        </p:sp>
      </p:grpSp>
      <p:sp>
        <p:nvSpPr>
          <p:cNvPr id="9" name="TextBox 8"/>
          <p:cNvSpPr txBox="1"/>
          <p:nvPr/>
        </p:nvSpPr>
        <p:spPr>
          <a:xfrm>
            <a:off x="2971800" y="0"/>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
        <p:nvSpPr>
          <p:cNvPr id="10" name="TextBox 9"/>
          <p:cNvSpPr txBox="1"/>
          <p:nvPr/>
        </p:nvSpPr>
        <p:spPr>
          <a:xfrm>
            <a:off x="2971800" y="1219200"/>
            <a:ext cx="6400800" cy="523220"/>
          </a:xfrm>
          <a:prstGeom prst="rect">
            <a:avLst/>
          </a:prstGeom>
          <a:noFill/>
        </p:spPr>
        <p:txBody>
          <a:bodyPr wrap="square" rtlCol="0">
            <a:spAutoFit/>
          </a:bodyPr>
          <a:lstStyle/>
          <a:p>
            <a:r>
              <a:rPr lang="en-US" sz="2800" b="1" dirty="0">
                <a:solidFill>
                  <a:srgbClr val="FF0000"/>
                </a:solidFill>
              </a:rPr>
              <a:t>1864:  </a:t>
            </a:r>
            <a:r>
              <a:rPr lang="en-US" sz="2800" b="1" dirty="0" err="1">
                <a:solidFill>
                  <a:srgbClr val="FFC000"/>
                </a:solidFill>
              </a:rPr>
              <a:t>Pavel</a:t>
            </a:r>
            <a:r>
              <a:rPr lang="en-US" sz="2800" b="1" dirty="0">
                <a:solidFill>
                  <a:srgbClr val="FFC000"/>
                </a:solidFill>
              </a:rPr>
              <a:t> Machu </a:t>
            </a:r>
            <a:r>
              <a:rPr lang="en-US" sz="2800" dirty="0">
                <a:solidFill>
                  <a:schemeClr val="bg1"/>
                </a:solidFill>
              </a:rPr>
              <a:t>marries </a:t>
            </a:r>
            <a:r>
              <a:rPr lang="en-US" sz="2800" b="1" dirty="0" err="1">
                <a:solidFill>
                  <a:srgbClr val="FFC000"/>
                </a:solidFill>
              </a:rPr>
              <a:t>Rozina</a:t>
            </a:r>
            <a:r>
              <a:rPr lang="en-US" sz="2800" b="1" dirty="0">
                <a:solidFill>
                  <a:srgbClr val="FFC000"/>
                </a:solidFill>
              </a:rPr>
              <a:t> </a:t>
            </a:r>
            <a:r>
              <a:rPr lang="en-US" sz="2800" b="1" dirty="0" err="1">
                <a:solidFill>
                  <a:srgbClr val="FFC000"/>
                </a:solidFill>
              </a:rPr>
              <a:t>Trlica</a:t>
            </a:r>
            <a:r>
              <a:rPr lang="en-US" sz="2800" dirty="0">
                <a:solidFill>
                  <a:schemeClr val="bg1"/>
                </a:solidFill>
              </a:rPr>
              <a:t>. </a:t>
            </a:r>
          </a:p>
        </p:txBody>
      </p:sp>
      <p:sp>
        <p:nvSpPr>
          <p:cNvPr id="11" name="TextBox 10"/>
          <p:cNvSpPr txBox="1"/>
          <p:nvPr/>
        </p:nvSpPr>
        <p:spPr>
          <a:xfrm>
            <a:off x="2964767" y="1786597"/>
            <a:ext cx="6172200" cy="1323439"/>
          </a:xfrm>
          <a:prstGeom prst="rect">
            <a:avLst/>
          </a:prstGeom>
          <a:solidFill>
            <a:schemeClr val="tx1"/>
          </a:solidFill>
        </p:spPr>
        <p:txBody>
          <a:bodyPr wrap="square" rtlCol="0">
            <a:spAutoFit/>
          </a:bodyPr>
          <a:lstStyle/>
          <a:p>
            <a:r>
              <a:rPr lang="en-US" sz="2800" b="1" dirty="0">
                <a:solidFill>
                  <a:srgbClr val="FF0000"/>
                </a:solidFill>
              </a:rPr>
              <a:t>1870: </a:t>
            </a:r>
            <a:r>
              <a:rPr lang="en-US" sz="2800" dirty="0" err="1">
                <a:solidFill>
                  <a:schemeClr val="bg1"/>
                </a:solidFill>
              </a:rPr>
              <a:t>Pavel</a:t>
            </a:r>
            <a:r>
              <a:rPr lang="en-US" sz="2800" dirty="0">
                <a:solidFill>
                  <a:schemeClr val="bg1"/>
                </a:solidFill>
              </a:rPr>
              <a:t> applies for permission </a:t>
            </a:r>
            <a:br>
              <a:rPr lang="en-US" sz="2800" dirty="0">
                <a:solidFill>
                  <a:schemeClr val="bg1"/>
                </a:solidFill>
              </a:rPr>
            </a:br>
            <a:r>
              <a:rPr lang="en-US" sz="2800" dirty="0">
                <a:solidFill>
                  <a:schemeClr val="bg1"/>
                </a:solidFill>
              </a:rPr>
              <a:t>            to emigrate to the USA. </a:t>
            </a:r>
          </a:p>
          <a:p>
            <a:endParaRPr lang="en-US" sz="2400" dirty="0"/>
          </a:p>
        </p:txBody>
      </p:sp>
      <p:sp>
        <p:nvSpPr>
          <p:cNvPr id="12" name="TextBox 11"/>
          <p:cNvSpPr txBox="1"/>
          <p:nvPr/>
        </p:nvSpPr>
        <p:spPr>
          <a:xfrm>
            <a:off x="2971800" y="2743200"/>
            <a:ext cx="6172200" cy="5201424"/>
          </a:xfrm>
          <a:prstGeom prst="rect">
            <a:avLst/>
          </a:prstGeom>
          <a:solidFill>
            <a:schemeClr val="tx1"/>
          </a:solidFill>
        </p:spPr>
        <p:txBody>
          <a:bodyPr wrap="square" rtlCol="0">
            <a:spAutoFit/>
          </a:bodyPr>
          <a:lstStyle/>
          <a:p>
            <a:r>
              <a:rPr lang="en-US" sz="2800" b="1" dirty="0">
                <a:solidFill>
                  <a:srgbClr val="FF0000"/>
                </a:solidFill>
              </a:rPr>
              <a:t>April 7, 1870:</a:t>
            </a:r>
            <a:r>
              <a:rPr lang="en-US" sz="2800" dirty="0">
                <a:solidFill>
                  <a:schemeClr val="bg1"/>
                </a:solidFill>
              </a:rPr>
              <a:t> The family sets sail </a:t>
            </a:r>
            <a:br>
              <a:rPr lang="en-US" sz="2800" dirty="0">
                <a:solidFill>
                  <a:schemeClr val="bg1"/>
                </a:solidFill>
              </a:rPr>
            </a:br>
            <a:r>
              <a:rPr lang="en-US" sz="2800" dirty="0">
                <a:solidFill>
                  <a:schemeClr val="bg1"/>
                </a:solidFill>
              </a:rPr>
              <a:t>          from the port of Bremen, Germany.</a:t>
            </a:r>
          </a:p>
          <a:p>
            <a:endParaRPr lang="en-US" sz="2800" dirty="0">
              <a:solidFill>
                <a:schemeClr val="bg1"/>
              </a:solidFill>
            </a:endParaRPr>
          </a:p>
          <a:p>
            <a:r>
              <a:rPr lang="en-US" sz="2800" b="1" dirty="0">
                <a:solidFill>
                  <a:srgbClr val="FF0000"/>
                </a:solidFill>
              </a:rPr>
              <a:t>June 2, 1870: </a:t>
            </a:r>
            <a:r>
              <a:rPr lang="en-US" sz="2800" dirty="0">
                <a:solidFill>
                  <a:schemeClr val="bg1"/>
                </a:solidFill>
              </a:rPr>
              <a:t>The Machu family arrives </a:t>
            </a:r>
            <a:br>
              <a:rPr lang="en-US" sz="2800" dirty="0">
                <a:solidFill>
                  <a:schemeClr val="bg1"/>
                </a:solidFill>
              </a:rPr>
            </a:br>
            <a:r>
              <a:rPr lang="en-US" sz="2800" dirty="0">
                <a:solidFill>
                  <a:schemeClr val="bg1"/>
                </a:solidFill>
              </a:rPr>
              <a:t>                         in Galveston, Texas.  </a:t>
            </a:r>
          </a:p>
          <a:p>
            <a:endParaRPr lang="en-US" sz="800" dirty="0">
              <a:solidFill>
                <a:schemeClr val="bg1"/>
              </a:solidFill>
            </a:endParaRPr>
          </a:p>
          <a:p>
            <a:r>
              <a:rPr lang="en-US" sz="2800" dirty="0">
                <a:solidFill>
                  <a:schemeClr val="bg1"/>
                </a:solidFill>
              </a:rPr>
              <a:t>Three children came to U.S. with them:</a:t>
            </a:r>
            <a:br>
              <a:rPr lang="en-US" sz="2800" dirty="0">
                <a:solidFill>
                  <a:schemeClr val="bg1"/>
                </a:solidFill>
              </a:rPr>
            </a:br>
            <a:endParaRPr lang="en-US" sz="800" dirty="0">
              <a:solidFill>
                <a:schemeClr val="bg1"/>
              </a:solidFill>
            </a:endParaRPr>
          </a:p>
          <a:p>
            <a:pPr>
              <a:buFont typeface="Arial" pitchFamily="34" charset="0"/>
              <a:buChar char="•"/>
            </a:pPr>
            <a:r>
              <a:rPr lang="en-US" sz="2400" b="1" dirty="0">
                <a:solidFill>
                  <a:srgbClr val="FFC000"/>
                </a:solidFill>
              </a:rPr>
              <a:t> Anna</a:t>
            </a:r>
            <a:r>
              <a:rPr lang="en-US" sz="2400" dirty="0">
                <a:solidFill>
                  <a:schemeClr val="bg1"/>
                </a:solidFill>
              </a:rPr>
              <a:t>, who later married Joseph F. </a:t>
            </a:r>
            <a:r>
              <a:rPr lang="en-US" sz="2400" dirty="0" err="1">
                <a:solidFill>
                  <a:schemeClr val="bg1"/>
                </a:solidFill>
              </a:rPr>
              <a:t>Cervenka</a:t>
            </a:r>
            <a:r>
              <a:rPr lang="en-US" sz="2400" dirty="0">
                <a:solidFill>
                  <a:schemeClr val="bg1"/>
                </a:solidFill>
              </a:rPr>
              <a:t>, </a:t>
            </a:r>
          </a:p>
          <a:p>
            <a:pPr>
              <a:buFont typeface="Arial" pitchFamily="34" charset="0"/>
              <a:buChar char="•"/>
            </a:pPr>
            <a:r>
              <a:rPr lang="en-US" sz="2400" dirty="0">
                <a:solidFill>
                  <a:srgbClr val="FFC000"/>
                </a:solidFill>
              </a:rPr>
              <a:t> </a:t>
            </a:r>
            <a:r>
              <a:rPr lang="en-US" sz="2400" b="1" dirty="0" smtClean="0">
                <a:solidFill>
                  <a:srgbClr val="FFC000"/>
                </a:solidFill>
              </a:rPr>
              <a:t>Jan (John) </a:t>
            </a:r>
            <a:r>
              <a:rPr lang="en-US" sz="2400" b="1" dirty="0">
                <a:solidFill>
                  <a:srgbClr val="FFC000"/>
                </a:solidFill>
              </a:rPr>
              <a:t>T.</a:t>
            </a:r>
            <a:r>
              <a:rPr lang="en-US" sz="2400" dirty="0">
                <a:solidFill>
                  <a:schemeClr val="bg1"/>
                </a:solidFill>
              </a:rPr>
              <a:t>, who married </a:t>
            </a:r>
            <a:r>
              <a:rPr lang="en-US" sz="2400" dirty="0" err="1">
                <a:solidFill>
                  <a:schemeClr val="bg1"/>
                </a:solidFill>
              </a:rPr>
              <a:t>Veronika</a:t>
            </a:r>
            <a:r>
              <a:rPr lang="en-US" sz="2400" dirty="0">
                <a:solidFill>
                  <a:schemeClr val="bg1"/>
                </a:solidFill>
              </a:rPr>
              <a:t> </a:t>
            </a:r>
            <a:r>
              <a:rPr lang="en-US" sz="2400" dirty="0" err="1">
                <a:solidFill>
                  <a:schemeClr val="bg1"/>
                </a:solidFill>
              </a:rPr>
              <a:t>Pokorny</a:t>
            </a:r>
            <a:r>
              <a:rPr lang="en-US" sz="2400" dirty="0">
                <a:solidFill>
                  <a:schemeClr val="bg1"/>
                </a:solidFill>
              </a:rPr>
              <a:t>, </a:t>
            </a:r>
          </a:p>
          <a:p>
            <a:pPr>
              <a:buFont typeface="Arial" pitchFamily="34" charset="0"/>
              <a:buChar char="•"/>
            </a:pPr>
            <a:r>
              <a:rPr lang="en-US" sz="2400" b="1" dirty="0">
                <a:solidFill>
                  <a:srgbClr val="FFC000"/>
                </a:solidFill>
              </a:rPr>
              <a:t> </a:t>
            </a:r>
            <a:r>
              <a:rPr lang="en-US" sz="2400" b="1" dirty="0" err="1" smtClean="0">
                <a:solidFill>
                  <a:srgbClr val="FFC000"/>
                </a:solidFill>
              </a:rPr>
              <a:t>Pavel</a:t>
            </a:r>
            <a:r>
              <a:rPr lang="en-US" sz="2400" b="1" dirty="0" smtClean="0">
                <a:solidFill>
                  <a:srgbClr val="FFC000"/>
                </a:solidFill>
              </a:rPr>
              <a:t> (Paul) </a:t>
            </a:r>
            <a:r>
              <a:rPr lang="en-US" sz="2400" b="1" dirty="0">
                <a:solidFill>
                  <a:srgbClr val="FFC000"/>
                </a:solidFill>
              </a:rPr>
              <a:t>H. </a:t>
            </a:r>
            <a:r>
              <a:rPr lang="en-US" sz="2400" dirty="0">
                <a:solidFill>
                  <a:schemeClr val="bg1"/>
                </a:solidFill>
              </a:rPr>
              <a:t>who married </a:t>
            </a:r>
            <a:r>
              <a:rPr lang="en-US" sz="2400" dirty="0" err="1">
                <a:solidFill>
                  <a:schemeClr val="bg1"/>
                </a:solidFill>
              </a:rPr>
              <a:t>Rozie</a:t>
            </a:r>
            <a:r>
              <a:rPr lang="en-US" sz="2400" dirty="0">
                <a:solidFill>
                  <a:schemeClr val="bg1"/>
                </a:solidFill>
              </a:rPr>
              <a:t> </a:t>
            </a:r>
            <a:r>
              <a:rPr lang="en-US" sz="2400" dirty="0" err="1">
                <a:solidFill>
                  <a:schemeClr val="bg1"/>
                </a:solidFill>
              </a:rPr>
              <a:t>Wentrcek</a:t>
            </a:r>
            <a:r>
              <a:rPr lang="en-US" sz="2400" dirty="0">
                <a:solidFill>
                  <a:schemeClr val="bg1"/>
                </a:solidFill>
              </a:rPr>
              <a:t>.</a:t>
            </a:r>
            <a:r>
              <a:rPr lang="en-US" sz="2800" dirty="0">
                <a:solidFill>
                  <a:schemeClr val="bg1"/>
                </a:solidFill>
              </a:rPr>
              <a:t>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15" name="Picture 14" descr="Pavel and Rozina Machu.jpg"/>
          <p:cNvPicPr>
            <a:picLocks noChangeAspect="1"/>
          </p:cNvPicPr>
          <p:nvPr/>
        </p:nvPicPr>
        <p:blipFill>
          <a:blip r:embed="rId4" cstate="print"/>
          <a:stretch>
            <a:fillRect/>
          </a:stretch>
        </p:blipFill>
        <p:spPr>
          <a:xfrm>
            <a:off x="-1" y="2895600"/>
            <a:ext cx="3051815" cy="3962400"/>
          </a:xfrm>
          <a:prstGeom prst="rect">
            <a:avLst/>
          </a:prstGeom>
        </p:spPr>
      </p:pic>
    </p:spTree>
    <p:custDataLst>
      <p:tags r:id="rId1"/>
    </p:custDataLst>
  </p:cSld>
  <p:clrMapOvr>
    <a:masterClrMapping/>
  </p:clrMapOvr>
  <p:transition advTm="558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bg/>
                                          </p:spTgt>
                                        </p:tgtEl>
                                        <p:attrNameLst>
                                          <p:attrName>style.visibility</p:attrName>
                                        </p:attrNameLst>
                                      </p:cBhvr>
                                      <p:to>
                                        <p:strVal val="visible"/>
                                      </p:to>
                                    </p:set>
                                    <p:anim calcmode="lin" valueType="num">
                                      <p:cBhvr additive="base">
                                        <p:cTn id="24"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iterate type="lt">
                                    <p:tmPct val="0"/>
                                  </p:iterate>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type="lt">
                                    <p:tmPct val="0"/>
                                  </p:iterate>
                                  <p:childTnLst>
                                    <p:set>
                                      <p:cBhvr>
                                        <p:cTn id="35" dur="1" fill="hold">
                                          <p:stCondLst>
                                            <p:cond delay="0"/>
                                          </p:stCondLst>
                                        </p:cTn>
                                        <p:tgtEl>
                                          <p:spTgt spid="12">
                                            <p:txEl>
                                              <p:pRg st="2" end="2"/>
                                            </p:txEl>
                                          </p:spTgt>
                                        </p:tgtEl>
                                        <p:attrNameLst>
                                          <p:attrName>style.visibility</p:attrName>
                                        </p:attrNameLst>
                                      </p:cBhvr>
                                      <p:to>
                                        <p:strVal val="visible"/>
                                      </p:to>
                                    </p:set>
                                    <p:anim calcmode="lin" valueType="num">
                                      <p:cBhvr additive="base">
                                        <p:cTn id="36"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iterate type="lt">
                                    <p:tmPct val="0"/>
                                  </p:iterate>
                                  <p:childTnLst>
                                    <p:set>
                                      <p:cBhvr>
                                        <p:cTn id="41" dur="1" fill="hold">
                                          <p:stCondLst>
                                            <p:cond delay="0"/>
                                          </p:stCondLst>
                                        </p:cTn>
                                        <p:tgtEl>
                                          <p:spTgt spid="12">
                                            <p:txEl>
                                              <p:pRg st="4" end="4"/>
                                            </p:txEl>
                                          </p:spTgt>
                                        </p:tgtEl>
                                        <p:attrNameLst>
                                          <p:attrName>style.visibility</p:attrName>
                                        </p:attrNameLst>
                                      </p:cBhvr>
                                      <p:to>
                                        <p:strVal val="visible"/>
                                      </p:to>
                                    </p:set>
                                    <p:anim calcmode="lin" valueType="num">
                                      <p:cBhvr additive="base">
                                        <p:cTn id="4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lt">
                                    <p:tmPct val="0"/>
                                  </p:iterate>
                                  <p:childTnLst>
                                    <p:set>
                                      <p:cBhvr>
                                        <p:cTn id="47" dur="1" fill="hold">
                                          <p:stCondLst>
                                            <p:cond delay="0"/>
                                          </p:stCondLst>
                                        </p:cTn>
                                        <p:tgtEl>
                                          <p:spTgt spid="12">
                                            <p:txEl>
                                              <p:pRg st="5" end="5"/>
                                            </p:txEl>
                                          </p:spTgt>
                                        </p:tgtEl>
                                        <p:attrNameLst>
                                          <p:attrName>style.visibility</p:attrName>
                                        </p:attrNameLst>
                                      </p:cBhvr>
                                      <p:to>
                                        <p:strVal val="visible"/>
                                      </p:to>
                                    </p:set>
                                    <p:anim calcmode="lin" valueType="num">
                                      <p:cBhvr additive="base">
                                        <p:cTn id="4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iterate type="lt">
                                    <p:tmPct val="0"/>
                                  </p:iterate>
                                  <p:childTnLst>
                                    <p:set>
                                      <p:cBhvr>
                                        <p:cTn id="53" dur="1" fill="hold">
                                          <p:stCondLst>
                                            <p:cond delay="0"/>
                                          </p:stCondLst>
                                        </p:cTn>
                                        <p:tgtEl>
                                          <p:spTgt spid="12">
                                            <p:txEl>
                                              <p:pRg st="6" end="6"/>
                                            </p:txEl>
                                          </p:spTgt>
                                        </p:tgtEl>
                                        <p:attrNameLst>
                                          <p:attrName>style.visibility</p:attrName>
                                        </p:attrNameLst>
                                      </p:cBhvr>
                                      <p:to>
                                        <p:strVal val="visible"/>
                                      </p:to>
                                    </p:set>
                                    <p:anim calcmode="lin" valueType="num">
                                      <p:cBhvr additive="base">
                                        <p:cTn id="54"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iterate type="lt">
                                    <p:tmPct val="0"/>
                                  </p:iterate>
                                  <p:childTnLst>
                                    <p:set>
                                      <p:cBhvr>
                                        <p:cTn id="59" dur="1" fill="hold">
                                          <p:stCondLst>
                                            <p:cond delay="0"/>
                                          </p:stCondLst>
                                        </p:cTn>
                                        <p:tgtEl>
                                          <p:spTgt spid="12">
                                            <p:txEl>
                                              <p:pRg st="7" end="7"/>
                                            </p:txEl>
                                          </p:spTgt>
                                        </p:tgtEl>
                                        <p:attrNameLst>
                                          <p:attrName>style.visibility</p:attrName>
                                        </p:attrNameLst>
                                      </p:cBhvr>
                                      <p:to>
                                        <p:strVal val="visible"/>
                                      </p:to>
                                    </p:set>
                                    <p:anim calcmode="lin" valueType="num">
                                      <p:cBhvr additive="base">
                                        <p:cTn id="60"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954107"/>
          </a:xfrm>
          <a:prstGeom prst="rect">
            <a:avLst/>
          </a:prstGeom>
          <a:noFill/>
        </p:spPr>
        <p:txBody>
          <a:bodyPr wrap="square" rtlCol="0">
            <a:spAutoFit/>
          </a:bodyPr>
          <a:lstStyle/>
          <a:p>
            <a:r>
              <a:rPr lang="en-US" sz="2800" b="1" dirty="0" smtClean="0"/>
              <a:t>Butchers in street outside </a:t>
            </a:r>
            <a:r>
              <a:rPr lang="en-US" sz="2800" b="1" dirty="0" smtClean="0"/>
              <a:t>the adjacent meat </a:t>
            </a:r>
            <a:r>
              <a:rPr lang="en-US" sz="2800" b="1" dirty="0" smtClean="0"/>
              <a:t>market </a:t>
            </a:r>
            <a:r>
              <a:rPr lang="en-US" sz="2800" b="1" dirty="0" smtClean="0"/>
              <a:t>beside </a:t>
            </a:r>
            <a:r>
              <a:rPr lang="en-US" sz="2800" b="1" dirty="0" smtClean="0"/>
              <a:t>the J. R. Machu Grocery Store, Granger, Texas, ca. 1903.</a:t>
            </a:r>
            <a:endParaRPr lang="en-US" sz="2800" b="1" dirty="0"/>
          </a:p>
        </p:txBody>
      </p:sp>
      <p:pic>
        <p:nvPicPr>
          <p:cNvPr id="10" name="Picture 9" descr="Machu grocery store.jpg"/>
          <p:cNvPicPr>
            <a:picLocks noChangeAspect="1"/>
          </p:cNvPicPr>
          <p:nvPr/>
        </p:nvPicPr>
        <p:blipFill>
          <a:blip r:embed="rId3" cstate="print"/>
          <a:stretch>
            <a:fillRect/>
          </a:stretch>
        </p:blipFill>
        <p:spPr>
          <a:xfrm>
            <a:off x="0" y="992777"/>
            <a:ext cx="9144000" cy="6596743"/>
          </a:xfrm>
          <a:prstGeom prst="rect">
            <a:avLst/>
          </a:prstGeom>
        </p:spPr>
      </p:pic>
    </p:spTree>
    <p:custDataLst>
      <p:tags r:id="rId1"/>
    </p:custDataLst>
  </p:cSld>
  <p:clrMapOvr>
    <a:masterClrMapping/>
  </p:clrMapOvr>
  <p:transition advTm="232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240804"/>
            <a:ext cx="9144000" cy="6617196"/>
          </a:xfrm>
          <a:prstGeom prst="rect">
            <a:avLst/>
          </a:prstGeom>
        </p:spPr>
        <p:txBody>
          <a:bodyPr wrap="square">
            <a:spAutoFit/>
          </a:bodyPr>
          <a:lstStyle/>
          <a:p>
            <a:pPr algn="ctr"/>
            <a:r>
              <a:rPr lang="en-US" sz="4000" b="1" dirty="0" smtClean="0">
                <a:solidFill>
                  <a:srgbClr val="FF0000"/>
                </a:solidFill>
              </a:rPr>
              <a:t>       	       </a:t>
            </a:r>
            <a:r>
              <a:rPr lang="en-US" sz="4800" b="1" dirty="0" smtClean="0">
                <a:solidFill>
                  <a:srgbClr val="FF0000"/>
                </a:solidFill>
              </a:rPr>
              <a:t>Hi!  I am </a:t>
            </a:r>
            <a:r>
              <a:rPr lang="en-US" sz="4800" b="1" u="sng" dirty="0" smtClean="0">
                <a:solidFill>
                  <a:srgbClr val="FF0000"/>
                </a:solidFill>
              </a:rPr>
              <a:t>______</a:t>
            </a:r>
            <a:endParaRPr lang="en-US" sz="4800" b="1" u="sng" dirty="0">
              <a:solidFill>
                <a:srgbClr val="FF0000"/>
              </a:solidFill>
            </a:endParaRPr>
          </a:p>
          <a:p>
            <a:pPr algn="ctr"/>
            <a:r>
              <a:rPr lang="en-US" sz="4800" b="1" dirty="0" smtClean="0">
                <a:solidFill>
                  <a:srgbClr val="0070C0"/>
                </a:solidFill>
              </a:rPr>
              <a:t>		</a:t>
            </a:r>
            <a:r>
              <a:rPr lang="cs-CZ" sz="4800" b="1" dirty="0" smtClean="0">
                <a:solidFill>
                  <a:srgbClr val="0070C0"/>
                </a:solidFill>
              </a:rPr>
              <a:t>Ahoj</a:t>
            </a:r>
            <a:r>
              <a:rPr lang="en-US" sz="4800" b="1" dirty="0" smtClean="0">
                <a:solidFill>
                  <a:srgbClr val="0070C0"/>
                </a:solidFill>
              </a:rPr>
              <a:t>! </a:t>
            </a:r>
            <a:r>
              <a:rPr lang="cs-CZ" sz="4800" b="1" dirty="0" smtClean="0">
                <a:solidFill>
                  <a:srgbClr val="0070C0"/>
                </a:solidFill>
              </a:rPr>
              <a:t> </a:t>
            </a:r>
            <a:r>
              <a:rPr lang="en-US" sz="4800" b="1" dirty="0" smtClean="0">
                <a:solidFill>
                  <a:srgbClr val="0070C0"/>
                </a:solidFill>
              </a:rPr>
              <a:t>J</a:t>
            </a:r>
            <a:r>
              <a:rPr lang="cs-CZ" sz="4800" b="1" dirty="0" smtClean="0">
                <a:solidFill>
                  <a:srgbClr val="0070C0"/>
                </a:solidFill>
              </a:rPr>
              <a:t>á jsem</a:t>
            </a:r>
            <a:r>
              <a:rPr lang="en-US" sz="4800" b="1" dirty="0" smtClean="0">
                <a:solidFill>
                  <a:srgbClr val="0070C0"/>
                </a:solidFill>
              </a:rPr>
              <a:t> ______</a:t>
            </a:r>
          </a:p>
          <a:p>
            <a:pPr algn="ctr"/>
            <a:endParaRPr lang="en-US" sz="4800" b="1" dirty="0">
              <a:solidFill>
                <a:srgbClr val="0070C0"/>
              </a:solidFill>
            </a:endParaRPr>
          </a:p>
          <a:p>
            <a:pPr algn="ctr"/>
            <a:r>
              <a:rPr lang="en-US" sz="4800" b="1" dirty="0" smtClean="0">
                <a:solidFill>
                  <a:srgbClr val="FF0000"/>
                </a:solidFill>
              </a:rPr>
              <a:t>What is your name?</a:t>
            </a:r>
            <a:endParaRPr lang="en-US" altLang="en-US" sz="4800" b="1" dirty="0">
              <a:solidFill>
                <a:srgbClr val="002060"/>
              </a:solidFill>
              <a:latin typeface="inherit"/>
            </a:endParaRPr>
          </a:p>
          <a:p>
            <a:pPr algn="ctr"/>
            <a:r>
              <a:rPr lang="cs-CZ" sz="4800" b="1" dirty="0" smtClean="0">
                <a:solidFill>
                  <a:srgbClr val="0070C0"/>
                </a:solidFill>
              </a:rPr>
              <a:t>Jak se jmenuješ?</a:t>
            </a:r>
            <a:endParaRPr lang="en-US" sz="4800" b="1" dirty="0" smtClean="0">
              <a:solidFill>
                <a:srgbClr val="0070C0"/>
              </a:solidFill>
            </a:endParaRPr>
          </a:p>
          <a:p>
            <a:pPr algn="ctr"/>
            <a:endParaRPr lang="en-US" altLang="en-US" sz="4800" b="1" dirty="0" smtClean="0">
              <a:solidFill>
                <a:srgbClr val="0070C0"/>
              </a:solidFill>
            </a:endParaRPr>
          </a:p>
          <a:p>
            <a:pPr algn="ctr"/>
            <a:r>
              <a:rPr lang="en-US" sz="4800" b="1" dirty="0" smtClean="0">
                <a:solidFill>
                  <a:srgbClr val="FF0000"/>
                </a:solidFill>
              </a:rPr>
              <a:t>Glad to meet you!</a:t>
            </a:r>
            <a:r>
              <a:rPr lang="en-US" sz="4800" b="1" dirty="0" smtClean="0"/>
              <a:t/>
            </a:r>
            <a:br>
              <a:rPr lang="en-US" sz="4800" b="1" dirty="0" smtClean="0"/>
            </a:br>
            <a:r>
              <a:rPr lang="cs-CZ" sz="4800" b="1" dirty="0" smtClean="0">
                <a:solidFill>
                  <a:srgbClr val="0070C0"/>
                </a:solidFill>
              </a:rPr>
              <a:t>Rád tě poznávám</a:t>
            </a:r>
            <a:r>
              <a:rPr lang="en-US" altLang="en-US" sz="4800" b="1" dirty="0" smtClean="0">
                <a:solidFill>
                  <a:srgbClr val="0070C0"/>
                </a:solidFill>
              </a:rPr>
              <a:t>!</a:t>
            </a:r>
            <a:endParaRPr lang="cs-CZ" altLang="en-US" sz="4800" b="1" dirty="0">
              <a:solidFill>
                <a:srgbClr val="0070C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p14="http://schemas.microsoft.com/office/powerpoint/2010/main" xmlns="" val="3200147123"/>
      </p:ext>
    </p:extLst>
  </p:cSld>
  <p:clrMapOvr>
    <a:masterClrMapping/>
  </p:clrMapOvr>
  <p:transition advTm="357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a:t>
            </a:r>
            <a:r>
              <a:rPr lang="en-US" sz="2400" b="1" dirty="0">
                <a:solidFill>
                  <a:schemeClr val="bg1"/>
                </a:solidFill>
              </a:rPr>
              <a:t>Rosie,</a:t>
            </a:r>
            <a:r>
              <a:rPr lang="en-US" sz="2400" b="1" dirty="0">
                <a:solidFill>
                  <a:srgbClr val="FFC000"/>
                </a:solidFill>
              </a:rPr>
              <a:t> Joe R.,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219200" y="2057400"/>
            <a:ext cx="7924800" cy="4799366"/>
            <a:chOff x="1219200" y="2057400"/>
            <a:chExt cx="7924800" cy="4799366"/>
          </a:xfrm>
        </p:grpSpPr>
        <p:pic>
          <p:nvPicPr>
            <p:cNvPr id="6" name="Picture 5" descr="DM_Henry and Rosie Machu Rozacky wedding.JPG"/>
            <p:cNvPicPr>
              <a:picLocks noChangeAspect="1"/>
            </p:cNvPicPr>
            <p:nvPr/>
          </p:nvPicPr>
          <p:blipFill>
            <a:blip r:embed="rId5" cstate="print"/>
            <a:stretch>
              <a:fillRect/>
            </a:stretch>
          </p:blipFill>
          <p:spPr>
            <a:xfrm>
              <a:off x="5562600" y="2057400"/>
              <a:ext cx="3581400" cy="4799366"/>
            </a:xfrm>
            <a:prstGeom prst="rect">
              <a:avLst/>
            </a:prstGeom>
          </p:spPr>
        </p:pic>
        <p:sp>
          <p:nvSpPr>
            <p:cNvPr id="7" name="TextBox 6"/>
            <p:cNvSpPr txBox="1"/>
            <p:nvPr/>
          </p:nvSpPr>
          <p:spPr>
            <a:xfrm>
              <a:off x="1219200" y="5105400"/>
              <a:ext cx="4267200" cy="954107"/>
            </a:xfrm>
            <a:prstGeom prst="rect">
              <a:avLst/>
            </a:prstGeom>
            <a:solidFill>
              <a:schemeClr val="bg2">
                <a:lumMod val="25000"/>
              </a:schemeClr>
            </a:solidFill>
          </p:spPr>
          <p:txBody>
            <a:bodyPr wrap="square" rtlCol="0">
              <a:spAutoFit/>
            </a:bodyPr>
            <a:lstStyle/>
            <a:p>
              <a:r>
                <a:rPr lang="en-US" sz="2800" b="1" dirty="0">
                  <a:solidFill>
                    <a:schemeClr val="bg1"/>
                  </a:solidFill>
                </a:rPr>
                <a:t>Rosie Machu </a:t>
              </a:r>
              <a:br>
                <a:rPr lang="en-US" sz="2800" b="1" dirty="0">
                  <a:solidFill>
                    <a:schemeClr val="bg1"/>
                  </a:solidFill>
                </a:rPr>
              </a:br>
              <a:r>
                <a:rPr lang="en-US" sz="2800" b="1" dirty="0">
                  <a:solidFill>
                    <a:schemeClr val="bg1"/>
                  </a:solidFill>
                </a:rPr>
                <a:t>married Henry </a:t>
              </a:r>
              <a:r>
                <a:rPr lang="en-US" sz="2800" b="1" dirty="0" err="1">
                  <a:solidFill>
                    <a:schemeClr val="bg1"/>
                  </a:solidFill>
                </a:rPr>
                <a:t>Rozacky</a:t>
              </a:r>
              <a:r>
                <a:rPr lang="en-US" sz="2800" b="1" dirty="0">
                  <a:solidFill>
                    <a:schemeClr val="bg1"/>
                  </a:solidFill>
                </a:rPr>
                <a:t> </a:t>
              </a:r>
            </a:p>
          </p:txBody>
        </p:sp>
      </p:grpSp>
    </p:spTree>
    <p:custDataLst>
      <p:tags r:id="rId1"/>
    </p:custDataLst>
  </p:cSld>
  <p:clrMapOvr>
    <a:masterClrMapping/>
  </p:clrMapOvr>
  <p:transition advTm="310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1800" fill="hold">
                                          <p:stCondLst>
                                            <p:cond delay="0"/>
                                          </p:stCondLst>
                                        </p:cTn>
                                        <p:tgtEl>
                                          <p:spTgt spid="8"/>
                                        </p:tgtEl>
                                        <p:attrNameLst>
                                          <p:attrName>ppt_x</p:attrName>
                                        </p:attrNameLst>
                                      </p:cBhvr>
                                    </p:anim>
                                    <p:anim from="0" to="-1.0" calcmode="lin" valueType="num">
                                      <p:cBhvr>
                                        <p:cTn id="8" dur="600" decel="50000" autoRev="1" fill="hold">
                                          <p:stCondLst>
                                            <p:cond delay="1800"/>
                                          </p:stCondLst>
                                        </p:cTn>
                                        <p:tgtEl>
                                          <p:spTgt spid="8"/>
                                        </p:tgtEl>
                                        <p:attrNameLst>
                                          <p:attrName>xshear</p:attrName>
                                        </p:attrNameLst>
                                      </p:cBhvr>
                                    </p:anim>
                                    <p:animScale>
                                      <p:cBhvr>
                                        <p:cTn id="9" dur="600" decel="100000" autoRev="1" fill="hold">
                                          <p:stCondLst>
                                            <p:cond delay="1800"/>
                                          </p:stCondLst>
                                        </p:cTn>
                                        <p:tgtEl>
                                          <p:spTgt spid="8"/>
                                        </p:tgtEl>
                                      </p:cBhvr>
                                      <p:from x="100000" y="100000"/>
                                      <p:to x="80000" y="100000"/>
                                    </p:animScale>
                                    <p:anim by="(#ppt_h/3+#ppt_w*0.1)" calcmode="lin" valueType="num">
                                      <p:cBhvr additive="sum">
                                        <p:cTn id="10" dur="600" decel="100000" autoRev="1" fill="hold">
                                          <p:stCondLst>
                                            <p:cond delay="18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228600" y="0"/>
            <a:ext cx="3200400" cy="2971800"/>
            <a:chOff x="-228600" y="0"/>
            <a:chExt cx="3200400" cy="2971800"/>
          </a:xfrm>
        </p:grpSpPr>
        <p:pic>
          <p:nvPicPr>
            <p:cNvPr id="5"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6" name="TextBox 5"/>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3" name="Picture 2" descr="DM_John and Frances Machu.JPG"/>
          <p:cNvPicPr>
            <a:picLocks noChangeAspect="1"/>
          </p:cNvPicPr>
          <p:nvPr/>
        </p:nvPicPr>
        <p:blipFill>
          <a:blip r:embed="rId3" cstate="print"/>
          <a:stretch>
            <a:fillRect/>
          </a:stretch>
        </p:blipFill>
        <p:spPr>
          <a:xfrm>
            <a:off x="5257800" y="-18228"/>
            <a:ext cx="3886200" cy="6876228"/>
          </a:xfrm>
          <a:prstGeom prst="rect">
            <a:avLst/>
          </a:prstGeom>
        </p:spPr>
      </p:pic>
      <p:sp>
        <p:nvSpPr>
          <p:cNvPr id="8" name="TextBox 7"/>
          <p:cNvSpPr txBox="1"/>
          <p:nvPr/>
        </p:nvSpPr>
        <p:spPr>
          <a:xfrm>
            <a:off x="838200" y="5410200"/>
            <a:ext cx="4419600" cy="584775"/>
          </a:xfrm>
          <a:prstGeom prst="rect">
            <a:avLst/>
          </a:prstGeom>
          <a:noFill/>
        </p:spPr>
        <p:txBody>
          <a:bodyPr wrap="square" rtlCol="0">
            <a:spAutoFit/>
          </a:bodyPr>
          <a:lstStyle/>
          <a:p>
            <a:r>
              <a:rPr lang="en-US" sz="3200" b="1" dirty="0"/>
              <a:t>John and Frances Machu</a:t>
            </a:r>
          </a:p>
        </p:txBody>
      </p:sp>
    </p:spTree>
  </p:cSld>
  <p:clrMapOvr>
    <a:masterClrMapping/>
  </p:clrMapOvr>
  <p:transition advTm="20563"/>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_Edwin and Alice Machu Stojanik wedding.JPG"/>
          <p:cNvPicPr>
            <a:picLocks noChangeAspect="1"/>
          </p:cNvPicPr>
          <p:nvPr/>
        </p:nvPicPr>
        <p:blipFill>
          <a:blip r:embed="rId3" cstate="print"/>
          <a:stretch>
            <a:fillRect/>
          </a:stretch>
        </p:blipFill>
        <p:spPr>
          <a:xfrm>
            <a:off x="4018493" y="0"/>
            <a:ext cx="5125507" cy="6792153"/>
          </a:xfrm>
          <a:prstGeom prst="rect">
            <a:avLst/>
          </a:prstGeom>
        </p:spPr>
      </p:pic>
      <p:grpSp>
        <p:nvGrpSpPr>
          <p:cNvPr id="3" name="Group 7"/>
          <p:cNvGrpSpPr/>
          <p:nvPr/>
        </p:nvGrpSpPr>
        <p:grpSpPr>
          <a:xfrm>
            <a:off x="-228600" y="0"/>
            <a:ext cx="3200400" cy="2971800"/>
            <a:chOff x="-228600" y="0"/>
            <a:chExt cx="3200400" cy="2971800"/>
          </a:xfrm>
        </p:grpSpPr>
        <p:pic>
          <p:nvPicPr>
            <p:cNvPr id="4"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5" name="TextBox 4"/>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7" name="TextBox 6"/>
          <p:cNvSpPr txBox="1"/>
          <p:nvPr/>
        </p:nvSpPr>
        <p:spPr>
          <a:xfrm>
            <a:off x="0" y="3962400"/>
            <a:ext cx="4419600" cy="1077218"/>
          </a:xfrm>
          <a:prstGeom prst="rect">
            <a:avLst/>
          </a:prstGeom>
          <a:noFill/>
        </p:spPr>
        <p:txBody>
          <a:bodyPr wrap="square" rtlCol="0">
            <a:spAutoFit/>
          </a:bodyPr>
          <a:lstStyle/>
          <a:p>
            <a:r>
              <a:rPr lang="en-US" sz="3200" b="1" dirty="0"/>
              <a:t>Alice Machu marries</a:t>
            </a:r>
            <a:br>
              <a:rPr lang="en-US" sz="3200" b="1" dirty="0"/>
            </a:br>
            <a:r>
              <a:rPr lang="en-US" sz="3200" b="1" dirty="0"/>
              <a:t>Edwin </a:t>
            </a:r>
            <a:r>
              <a:rPr lang="en-US" sz="3200" b="1" dirty="0" err="1"/>
              <a:t>Stojanik</a:t>
            </a:r>
            <a:endParaRPr lang="en-US" sz="3200" b="1" dirty="0"/>
          </a:p>
        </p:txBody>
      </p:sp>
    </p:spTree>
    <p:custDataLst>
      <p:tags r:id="rId1"/>
    </p:custDataLst>
  </p:cSld>
  <p:clrMapOvr>
    <a:masterClrMapping/>
  </p:clrMapOvr>
  <p:transition advTm="307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7"/>
                                        </p:tgtEl>
                                        <p:attrNameLst>
                                          <p:attrName>fillcolor</p:attrName>
                                        </p:attrNameLst>
                                      </p:cBhvr>
                                      <p:tavLst>
                                        <p:tav tm="0">
                                          <p:val>
                                            <p:clrVal>
                                              <a:schemeClr val="accent2"/>
                                            </p:clrVal>
                                          </p:val>
                                        </p:tav>
                                        <p:tav tm="50000">
                                          <p:val>
                                            <p:clrVal>
                                              <a:schemeClr val="hlink"/>
                                            </p:clrVal>
                                          </p:val>
                                        </p:tav>
                                      </p:tavLst>
                                    </p:anim>
                                    <p:set>
                                      <p:cBhvr>
                                        <p:cTn id="9"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668464"/>
            <a:ext cx="9144000" cy="5016758"/>
          </a:xfrm>
          <a:prstGeom prst="rect">
            <a:avLst/>
          </a:prstGeom>
        </p:spPr>
        <p:txBody>
          <a:bodyPr wrap="square">
            <a:spAutoFit/>
          </a:bodyPr>
          <a:lstStyle/>
          <a:p>
            <a:r>
              <a:rPr lang="en-US" sz="4000" b="1" dirty="0">
                <a:solidFill>
                  <a:srgbClr val="C00000"/>
                </a:solidFill>
              </a:rPr>
              <a:t>Good morning </a:t>
            </a:r>
          </a:p>
          <a:p>
            <a:r>
              <a:rPr lang="en-US" sz="4000" b="1" dirty="0" err="1">
                <a:solidFill>
                  <a:srgbClr val="002060"/>
                </a:solidFill>
              </a:rPr>
              <a:t>Dobre</a:t>
            </a:r>
            <a:r>
              <a:rPr lang="en-US" sz="4000" b="1" dirty="0">
                <a:solidFill>
                  <a:srgbClr val="002060"/>
                </a:solidFill>
              </a:rPr>
              <a:t> </a:t>
            </a:r>
            <a:r>
              <a:rPr lang="en-US" sz="4000" b="1" dirty="0" err="1">
                <a:solidFill>
                  <a:srgbClr val="002060"/>
                </a:solidFill>
              </a:rPr>
              <a:t>rano</a:t>
            </a:r>
            <a:r>
              <a:rPr lang="en-US" sz="4000" dirty="0">
                <a:solidFill>
                  <a:srgbClr val="002060"/>
                </a:solidFill>
              </a:rPr>
              <a:t> </a:t>
            </a:r>
            <a:br>
              <a:rPr lang="en-US" sz="4000" dirty="0">
                <a:solidFill>
                  <a:srgbClr val="002060"/>
                </a:solidFill>
              </a:rPr>
            </a:br>
            <a:r>
              <a:rPr lang="en-US" sz="4000" i="1" dirty="0">
                <a:solidFill>
                  <a:srgbClr val="002060"/>
                </a:solidFill>
              </a:rPr>
              <a:t>(</a:t>
            </a:r>
            <a:r>
              <a:rPr lang="en-US" sz="4000" i="1" dirty="0" err="1">
                <a:solidFill>
                  <a:srgbClr val="002060"/>
                </a:solidFill>
              </a:rPr>
              <a:t>dobreh</a:t>
            </a:r>
            <a:r>
              <a:rPr lang="en-US" sz="4000" i="1" dirty="0">
                <a:solidFill>
                  <a:srgbClr val="002060"/>
                </a:solidFill>
              </a:rPr>
              <a:t> </a:t>
            </a:r>
            <a:r>
              <a:rPr lang="en-US" sz="4000" i="1" dirty="0" err="1">
                <a:solidFill>
                  <a:srgbClr val="002060"/>
                </a:solidFill>
              </a:rPr>
              <a:t>rahno</a:t>
            </a:r>
            <a:r>
              <a:rPr lang="en-US" sz="4000" i="1" dirty="0">
                <a:solidFill>
                  <a:srgbClr val="002060"/>
                </a:solidFill>
              </a:rPr>
              <a:t>)</a:t>
            </a:r>
          </a:p>
          <a:p>
            <a:endParaRPr lang="en-US" sz="1000" i="1" dirty="0">
              <a:solidFill>
                <a:srgbClr val="002060"/>
              </a:solidFill>
            </a:endParaRPr>
          </a:p>
          <a:p>
            <a:endParaRPr lang="en-US" sz="1000" dirty="0">
              <a:solidFill>
                <a:srgbClr val="002060"/>
              </a:solidFill>
            </a:endParaRPr>
          </a:p>
          <a:p>
            <a:endParaRPr lang="en-US" sz="4000" b="1" dirty="0">
              <a:solidFill>
                <a:srgbClr val="C00000"/>
              </a:solidFill>
            </a:endParaRPr>
          </a:p>
          <a:p>
            <a:endParaRPr lang="en-US" sz="2000" b="1" dirty="0">
              <a:solidFill>
                <a:srgbClr val="C00000"/>
              </a:solidFill>
            </a:endParaRPr>
          </a:p>
          <a:p>
            <a:r>
              <a:rPr lang="en-US" sz="4000" b="1" dirty="0">
                <a:solidFill>
                  <a:srgbClr val="C00000"/>
                </a:solidFill>
              </a:rPr>
              <a:t>Good night </a:t>
            </a:r>
            <a:r>
              <a:rPr lang="en-US" sz="4000" dirty="0"/>
              <a:t/>
            </a:r>
            <a:br>
              <a:rPr lang="en-US" sz="4000" dirty="0"/>
            </a:br>
            <a:r>
              <a:rPr lang="en-US" sz="4000" b="1" dirty="0" err="1">
                <a:solidFill>
                  <a:srgbClr val="002060"/>
                </a:solidFill>
              </a:rPr>
              <a:t>Dobrou</a:t>
            </a:r>
            <a:r>
              <a:rPr lang="en-US" sz="4000" b="1" dirty="0">
                <a:solidFill>
                  <a:srgbClr val="002060"/>
                </a:solidFill>
              </a:rPr>
              <a:t> </a:t>
            </a:r>
            <a:r>
              <a:rPr lang="en-US" sz="4000" b="1" dirty="0" err="1">
                <a:solidFill>
                  <a:srgbClr val="002060"/>
                </a:solidFill>
              </a:rPr>
              <a:t>noc</a:t>
            </a:r>
            <a:r>
              <a:rPr lang="en-US" sz="4000" dirty="0">
                <a:solidFill>
                  <a:srgbClr val="002060"/>
                </a:solidFill>
              </a:rPr>
              <a:t> </a:t>
            </a:r>
            <a:br>
              <a:rPr lang="en-US" sz="4000" dirty="0">
                <a:solidFill>
                  <a:srgbClr val="002060"/>
                </a:solidFill>
              </a:rPr>
            </a:br>
            <a:r>
              <a:rPr lang="en-US" sz="4000" dirty="0">
                <a:solidFill>
                  <a:srgbClr val="002060"/>
                </a:solidFill>
              </a:rPr>
              <a:t>(</a:t>
            </a:r>
            <a:r>
              <a:rPr lang="en-US" sz="4000" dirty="0" err="1">
                <a:solidFill>
                  <a:srgbClr val="002060"/>
                </a:solidFill>
              </a:rPr>
              <a:t>dobrow</a:t>
            </a:r>
            <a:r>
              <a:rPr lang="en-US" sz="4000" dirty="0">
                <a:solidFill>
                  <a:srgbClr val="002060"/>
                </a:solidFill>
              </a:rPr>
              <a:t> nots)</a:t>
            </a:r>
          </a:p>
        </p:txBody>
      </p:sp>
      <p:sp>
        <p:nvSpPr>
          <p:cNvPr id="6" name="TextBox 5"/>
          <p:cNvSpPr txBox="1"/>
          <p:nvPr/>
        </p:nvSpPr>
        <p:spPr>
          <a:xfrm>
            <a:off x="2743200" y="0"/>
            <a:ext cx="6096000" cy="1138773"/>
          </a:xfrm>
          <a:prstGeom prst="rect">
            <a:avLst/>
          </a:prstGeom>
          <a:noFill/>
        </p:spPr>
        <p:txBody>
          <a:bodyPr wrap="square" rtlCol="0">
            <a:spAutoFit/>
          </a:bodyPr>
          <a:lstStyle/>
          <a:p>
            <a:r>
              <a:rPr lang="en-US" sz="3600" b="1" dirty="0">
                <a:solidFill>
                  <a:srgbClr val="C00000"/>
                </a:solidFill>
              </a:rPr>
              <a:t>Good day </a:t>
            </a:r>
            <a:r>
              <a:rPr lang="en-US" sz="3600" dirty="0">
                <a:solidFill>
                  <a:srgbClr val="C00000"/>
                </a:solidFill>
              </a:rPr>
              <a:t>(How do you do)</a:t>
            </a:r>
            <a:r>
              <a:rPr lang="en-US" dirty="0">
                <a:solidFill>
                  <a:srgbClr val="C00000"/>
                </a:solidFill>
              </a:rPr>
              <a:t/>
            </a:r>
            <a:br>
              <a:rPr lang="en-US" dirty="0">
                <a:solidFill>
                  <a:srgbClr val="C00000"/>
                </a:solidFill>
              </a:rPr>
            </a:br>
            <a:r>
              <a:rPr lang="en-US" sz="3200" b="1" dirty="0" err="1">
                <a:solidFill>
                  <a:srgbClr val="002060"/>
                </a:solidFill>
              </a:rPr>
              <a:t>Dobry</a:t>
            </a:r>
            <a:r>
              <a:rPr lang="en-US" sz="3200" b="1" dirty="0">
                <a:solidFill>
                  <a:srgbClr val="002060"/>
                </a:solidFill>
              </a:rPr>
              <a:t> den </a:t>
            </a:r>
            <a:r>
              <a:rPr lang="en-US" sz="3200" dirty="0">
                <a:solidFill>
                  <a:srgbClr val="002060"/>
                </a:solidFill>
              </a:rPr>
              <a:t>(</a:t>
            </a:r>
            <a:r>
              <a:rPr lang="en-US" sz="3200" dirty="0" err="1">
                <a:solidFill>
                  <a:srgbClr val="002060"/>
                </a:solidFill>
              </a:rPr>
              <a:t>dobree</a:t>
            </a:r>
            <a:r>
              <a:rPr lang="en-US" sz="3200" dirty="0">
                <a:solidFill>
                  <a:srgbClr val="002060"/>
                </a:solidFill>
              </a:rPr>
              <a:t> den)</a:t>
            </a:r>
            <a:endParaRPr lang="en-US" dirty="0">
              <a:solidFill>
                <a:srgbClr val="002060"/>
              </a:solidFill>
            </a:endParaRPr>
          </a:p>
        </p:txBody>
      </p:sp>
      <p:grpSp>
        <p:nvGrpSpPr>
          <p:cNvPr id="2" name="Group 9">
            <a:extLst>
              <a:ext uri="{FF2B5EF4-FFF2-40B4-BE49-F238E27FC236}">
                <a16:creationId xmlns:a16="http://schemas.microsoft.com/office/drawing/2014/main" xmlns="" id="{5557ED09-583E-AE45-46B9-0C9FA7AC12FA}"/>
              </a:ext>
            </a:extLst>
          </p:cNvPr>
          <p:cNvGrpSpPr/>
          <p:nvPr/>
        </p:nvGrpSpPr>
        <p:grpSpPr>
          <a:xfrm>
            <a:off x="2819400" y="1143001"/>
            <a:ext cx="6324600" cy="2895600"/>
            <a:chOff x="3048000" y="1367373"/>
            <a:chExt cx="6096000" cy="2698482"/>
          </a:xfrm>
        </p:grpSpPr>
        <p:pic>
          <p:nvPicPr>
            <p:cNvPr id="3" name="Picture 2" descr="A picture containing sky, water, outdoor, river&#10;&#10;Description automatically generated">
              <a:extLst>
                <a:ext uri="{FF2B5EF4-FFF2-40B4-BE49-F238E27FC236}">
                  <a16:creationId xmlns:a16="http://schemas.microsoft.com/office/drawing/2014/main" xmlns="" id="{EA724E78-1D35-BB7A-A5DE-58C8ED4FCE3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81600" y="1367373"/>
              <a:ext cx="3962400" cy="2641600"/>
            </a:xfrm>
            <a:prstGeom prst="rect">
              <a:avLst/>
            </a:prstGeom>
          </p:spPr>
        </p:pic>
        <p:sp>
          <p:nvSpPr>
            <p:cNvPr id="8" name="TextBox 7">
              <a:extLst>
                <a:ext uri="{FF2B5EF4-FFF2-40B4-BE49-F238E27FC236}">
                  <a16:creationId xmlns:a16="http://schemas.microsoft.com/office/drawing/2014/main" xmlns="" id="{D2E59191-BDD9-15CC-D62F-D66413C02395}"/>
                </a:ext>
              </a:extLst>
            </p:cNvPr>
            <p:cNvSpPr txBox="1"/>
            <p:nvPr/>
          </p:nvSpPr>
          <p:spPr>
            <a:xfrm>
              <a:off x="3048000" y="3696523"/>
              <a:ext cx="2133600" cy="369332"/>
            </a:xfrm>
            <a:prstGeom prst="rect">
              <a:avLst/>
            </a:prstGeom>
            <a:noFill/>
          </p:spPr>
          <p:txBody>
            <a:bodyPr wrap="square" rtlCol="0">
              <a:spAutoFit/>
            </a:bodyPr>
            <a:lstStyle/>
            <a:p>
              <a:pPr algn="r"/>
              <a:r>
                <a:rPr lang="en-US" dirty="0"/>
                <a:t>Prague at morning</a:t>
              </a:r>
            </a:p>
          </p:txBody>
        </p:sp>
      </p:grpSp>
      <p:grpSp>
        <p:nvGrpSpPr>
          <p:cNvPr id="5" name="Group 10">
            <a:extLst>
              <a:ext uri="{FF2B5EF4-FFF2-40B4-BE49-F238E27FC236}">
                <a16:creationId xmlns:a16="http://schemas.microsoft.com/office/drawing/2014/main" xmlns="" id="{76EDF0C0-2375-1069-7BF2-BBF8C3F5EB9C}"/>
              </a:ext>
            </a:extLst>
          </p:cNvPr>
          <p:cNvGrpSpPr/>
          <p:nvPr/>
        </p:nvGrpSpPr>
        <p:grpSpPr>
          <a:xfrm>
            <a:off x="2819400" y="3886200"/>
            <a:ext cx="6324600" cy="2971800"/>
            <a:chOff x="3048000" y="4216400"/>
            <a:chExt cx="6096000" cy="2641600"/>
          </a:xfrm>
        </p:grpSpPr>
        <p:pic>
          <p:nvPicPr>
            <p:cNvPr id="7" name="Picture 6" descr="A picture containing outdoor&#10;&#10;Description automatically generated">
              <a:extLst>
                <a:ext uri="{FF2B5EF4-FFF2-40B4-BE49-F238E27FC236}">
                  <a16:creationId xmlns:a16="http://schemas.microsoft.com/office/drawing/2014/main" xmlns="" id="{CFA6D5D2-CD52-BD2C-377F-DA2AC8EB5A7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81600" y="4216400"/>
              <a:ext cx="3962400" cy="2641600"/>
            </a:xfrm>
            <a:prstGeom prst="rect">
              <a:avLst/>
            </a:prstGeom>
          </p:spPr>
        </p:pic>
        <p:sp>
          <p:nvSpPr>
            <p:cNvPr id="9" name="TextBox 8">
              <a:extLst>
                <a:ext uri="{FF2B5EF4-FFF2-40B4-BE49-F238E27FC236}">
                  <a16:creationId xmlns:a16="http://schemas.microsoft.com/office/drawing/2014/main" xmlns="" id="{2EAE7F0F-8B6B-B5E5-87E0-EF7EBB1B5682}"/>
                </a:ext>
              </a:extLst>
            </p:cNvPr>
            <p:cNvSpPr txBox="1"/>
            <p:nvPr/>
          </p:nvSpPr>
          <p:spPr>
            <a:xfrm>
              <a:off x="3048000" y="4366946"/>
              <a:ext cx="2133600" cy="369332"/>
            </a:xfrm>
            <a:prstGeom prst="rect">
              <a:avLst/>
            </a:prstGeom>
            <a:noFill/>
          </p:spPr>
          <p:txBody>
            <a:bodyPr wrap="square" rtlCol="0">
              <a:spAutoFit/>
            </a:bodyPr>
            <a:lstStyle/>
            <a:p>
              <a:pPr algn="r"/>
              <a:r>
                <a:rPr lang="en-US" dirty="0"/>
                <a:t>Prague at night</a:t>
              </a:r>
            </a:p>
          </p:txBody>
        </p:sp>
      </p:grpSp>
    </p:spTree>
    <p:custDataLst>
      <p:tags r:id="rId1"/>
    </p:custDataLst>
  </p:cSld>
  <p:clrMapOvr>
    <a:masterClrMapping/>
  </p:clrMapOvr>
  <p:transition advTm="446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165295" y="242668"/>
            <a:ext cx="4343400" cy="63246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Machu Family Reunion</a:t>
            </a:r>
          </a:p>
          <a:p>
            <a:pPr algn="ctr"/>
            <a:r>
              <a:rPr lang="en-US" sz="2400" b="1" dirty="0"/>
              <a:t/>
            </a:r>
            <a:br>
              <a:rPr lang="en-US" sz="2400" b="1" dirty="0"/>
            </a:br>
            <a:r>
              <a:rPr lang="en-US" sz="2400" b="1" dirty="0"/>
              <a:t>2022 Officers</a:t>
            </a:r>
          </a:p>
          <a:p>
            <a:pPr algn="ctr"/>
            <a:endParaRPr lang="en-US" dirty="0"/>
          </a:p>
          <a:p>
            <a:pPr algn="ctr"/>
            <a:r>
              <a:rPr lang="en-US" b="1" dirty="0"/>
              <a:t>President:</a:t>
            </a:r>
            <a:r>
              <a:rPr lang="en-US" dirty="0"/>
              <a:t> Lisa </a:t>
            </a:r>
            <a:r>
              <a:rPr lang="en-US" dirty="0" err="1"/>
              <a:t>Whisenant</a:t>
            </a:r>
            <a:endParaRPr lang="en-US" dirty="0"/>
          </a:p>
          <a:p>
            <a:pPr algn="ctr"/>
            <a:r>
              <a:rPr lang="en-US" b="1" dirty="0"/>
              <a:t>Vice President:</a:t>
            </a:r>
            <a:r>
              <a:rPr lang="en-US" dirty="0"/>
              <a:t> Sandra </a:t>
            </a:r>
            <a:r>
              <a:rPr lang="en-US" dirty="0" err="1"/>
              <a:t>Strmiska</a:t>
            </a:r>
            <a:endParaRPr lang="en-US" dirty="0"/>
          </a:p>
          <a:p>
            <a:pPr algn="ctr"/>
            <a:r>
              <a:rPr lang="en-US" b="1" dirty="0"/>
              <a:t>Treasurer:</a:t>
            </a:r>
            <a:r>
              <a:rPr lang="en-US" dirty="0"/>
              <a:t> Nancy Machu</a:t>
            </a:r>
          </a:p>
          <a:p>
            <a:pPr algn="ctr"/>
            <a:r>
              <a:rPr lang="en-US" b="1" dirty="0"/>
              <a:t>Secretary:</a:t>
            </a:r>
            <a:r>
              <a:rPr lang="en-US" dirty="0"/>
              <a:t> Christi Johnson</a:t>
            </a:r>
          </a:p>
          <a:p>
            <a:pPr algn="ctr"/>
            <a:endParaRPr lang="en-US" dirty="0"/>
          </a:p>
        </p:txBody>
      </p:sp>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Association</a:t>
            </a:r>
          </a:p>
          <a:p>
            <a:pPr algn="ctr"/>
            <a:endParaRPr lang="en-US" sz="2000" b="1" dirty="0"/>
          </a:p>
          <a:p>
            <a:pPr algn="ctr"/>
            <a:r>
              <a:rPr lang="en-US" sz="2000" b="1" dirty="0"/>
              <a:t> 2022 Officers</a:t>
            </a:r>
            <a:endParaRPr lang="en-US" sz="2000" dirty="0"/>
          </a:p>
          <a:p>
            <a:pPr algn="ctr"/>
            <a:endParaRPr lang="en-US" dirty="0"/>
          </a:p>
          <a:p>
            <a:pPr algn="ctr"/>
            <a:r>
              <a:rPr lang="en-US" b="1" dirty="0"/>
              <a:t>President: </a:t>
            </a:r>
            <a:r>
              <a:rPr lang="en-US" dirty="0"/>
              <a:t>Sandra </a:t>
            </a:r>
            <a:r>
              <a:rPr lang="en-US" dirty="0" err="1"/>
              <a:t>Strmiska</a:t>
            </a:r>
            <a:r>
              <a:rPr lang="en-US" dirty="0"/>
              <a:t/>
            </a:r>
            <a:br>
              <a:rPr lang="en-US" dirty="0"/>
            </a:br>
            <a:r>
              <a:rPr lang="en-US" b="1" dirty="0"/>
              <a:t>Vice President:</a:t>
            </a:r>
            <a:r>
              <a:rPr lang="en-US" dirty="0"/>
              <a:t> Johnny Machu</a:t>
            </a:r>
            <a:endParaRPr lang="en-US" b="1" dirty="0"/>
          </a:p>
          <a:p>
            <a:pPr algn="ctr"/>
            <a:r>
              <a:rPr lang="en-US" b="1" dirty="0"/>
              <a:t>Treasurer:</a:t>
            </a:r>
            <a:r>
              <a:rPr lang="en-US" dirty="0"/>
              <a:t> </a:t>
            </a:r>
            <a:r>
              <a:rPr lang="en-US" dirty="0" err="1"/>
              <a:t>Albin</a:t>
            </a:r>
            <a:r>
              <a:rPr lang="en-US" dirty="0"/>
              <a:t> F. Machu</a:t>
            </a:r>
            <a:endParaRPr lang="en-US" b="1" dirty="0"/>
          </a:p>
          <a:p>
            <a:pPr algn="ctr"/>
            <a:r>
              <a:rPr lang="en-US" b="1" dirty="0"/>
              <a:t>Secretary:</a:t>
            </a:r>
            <a:r>
              <a:rPr lang="en-US" dirty="0"/>
              <a:t> Marie Ann Ripple</a:t>
            </a:r>
            <a:br>
              <a:rPr lang="en-US" dirty="0"/>
            </a:br>
            <a:r>
              <a:rPr lang="en-US" b="1" dirty="0"/>
              <a:t>Reporter: </a:t>
            </a:r>
            <a:r>
              <a:rPr lang="en-US" dirty="0"/>
              <a:t>Debra Haag</a:t>
            </a:r>
            <a:endParaRPr lang="en-US" b="1" dirty="0"/>
          </a:p>
          <a:p>
            <a:pPr algn="ctr"/>
            <a:endParaRPr lang="en-US" dirty="0"/>
          </a:p>
        </p:txBody>
      </p:sp>
    </p:spTree>
    <p:custDataLst>
      <p:tags r:id="rId1"/>
    </p:custDataLst>
  </p:cSld>
  <p:clrMapOvr>
    <a:masterClrMapping/>
  </p:clrMapOvr>
  <p:transition advTm="120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0" fill="hold"/>
                                        <p:tgtEl>
                                          <p:spTgt spid="5"/>
                                        </p:tgtEl>
                                        <p:attrNameLst>
                                          <p:attrName>ppt_w</p:attrName>
                                        </p:attrNameLst>
                                      </p:cBhvr>
                                      <p:tavLst>
                                        <p:tav tm="0" fmla="#ppt_w*sin(2.5*pi*$)">
                                          <p:val>
                                            <p:fltVal val="0"/>
                                          </p:val>
                                        </p:tav>
                                        <p:tav tm="100000">
                                          <p:val>
                                            <p:fltVal val="1"/>
                                          </p:val>
                                        </p:tav>
                                      </p:tavLst>
                                    </p:anim>
                                    <p:anim calcmode="lin" valueType="num">
                                      <p:cBhvr>
                                        <p:cTn id="16"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Association</a:t>
            </a:r>
          </a:p>
          <a:p>
            <a:pPr algn="ctr"/>
            <a:endParaRPr lang="en-US" sz="2000" b="1" dirty="0"/>
          </a:p>
          <a:p>
            <a:pPr algn="ctr"/>
            <a:r>
              <a:rPr lang="en-US" sz="2000" b="1" dirty="0"/>
              <a:t> 2022 Officers</a:t>
            </a:r>
            <a:endParaRPr lang="en-US" sz="2000" dirty="0"/>
          </a:p>
          <a:p>
            <a:pPr algn="ctr"/>
            <a:endParaRPr lang="en-US" dirty="0"/>
          </a:p>
          <a:p>
            <a:pPr algn="ctr"/>
            <a:r>
              <a:rPr lang="en-US" b="1" dirty="0"/>
              <a:t>President: </a:t>
            </a:r>
            <a:r>
              <a:rPr lang="en-US" dirty="0"/>
              <a:t>Sandra </a:t>
            </a:r>
            <a:r>
              <a:rPr lang="en-US" dirty="0" err="1"/>
              <a:t>Strmiska</a:t>
            </a:r>
            <a:r>
              <a:rPr lang="en-US" dirty="0"/>
              <a:t/>
            </a:r>
            <a:br>
              <a:rPr lang="en-US" dirty="0"/>
            </a:br>
            <a:r>
              <a:rPr lang="en-US" b="1" dirty="0"/>
              <a:t>Vice President:</a:t>
            </a:r>
            <a:r>
              <a:rPr lang="en-US" dirty="0"/>
              <a:t> Johnny Machu</a:t>
            </a:r>
            <a:endParaRPr lang="en-US" b="1" dirty="0"/>
          </a:p>
          <a:p>
            <a:pPr algn="ctr"/>
            <a:r>
              <a:rPr lang="en-US" b="1" dirty="0"/>
              <a:t>Treasurer:</a:t>
            </a:r>
            <a:r>
              <a:rPr lang="en-US" dirty="0"/>
              <a:t> </a:t>
            </a:r>
            <a:r>
              <a:rPr lang="en-US" dirty="0" err="1"/>
              <a:t>Albin</a:t>
            </a:r>
            <a:r>
              <a:rPr lang="en-US" dirty="0"/>
              <a:t> F. Machu</a:t>
            </a:r>
            <a:endParaRPr lang="en-US" b="1" dirty="0"/>
          </a:p>
          <a:p>
            <a:pPr algn="ctr"/>
            <a:r>
              <a:rPr lang="en-US" b="1" dirty="0"/>
              <a:t>Secretary:</a:t>
            </a:r>
            <a:r>
              <a:rPr lang="en-US" dirty="0"/>
              <a:t> Marie Ann Ripple</a:t>
            </a:r>
            <a:br>
              <a:rPr lang="en-US" dirty="0"/>
            </a:br>
            <a:r>
              <a:rPr lang="en-US" b="1" dirty="0"/>
              <a:t>Reporter: </a:t>
            </a:r>
            <a:r>
              <a:rPr lang="en-US" dirty="0"/>
              <a:t>Debra Haag</a:t>
            </a:r>
            <a:endParaRPr lang="en-US" b="1" dirty="0"/>
          </a:p>
          <a:p>
            <a:pPr algn="ctr"/>
            <a:endParaRPr lang="en-US" dirty="0"/>
          </a:p>
        </p:txBody>
      </p:sp>
      <p:sp>
        <p:nvSpPr>
          <p:cNvPr id="6" name="TextBox 5"/>
          <p:cNvSpPr txBox="1"/>
          <p:nvPr/>
        </p:nvSpPr>
        <p:spPr>
          <a:xfrm>
            <a:off x="0" y="914400"/>
            <a:ext cx="4572000" cy="5755422"/>
          </a:xfrm>
          <a:prstGeom prst="rect">
            <a:avLst/>
          </a:prstGeom>
          <a:noFill/>
        </p:spPr>
        <p:txBody>
          <a:bodyPr wrap="square" rtlCol="0">
            <a:spAutoFit/>
          </a:bodyPr>
          <a:lstStyle/>
          <a:p>
            <a:pPr algn="ctr"/>
            <a:r>
              <a:rPr lang="en-US" sz="2800" b="1" dirty="0"/>
              <a:t>Machu Cemetery Association </a:t>
            </a:r>
            <a:br>
              <a:rPr lang="en-US" sz="2800" b="1" dirty="0"/>
            </a:br>
            <a:r>
              <a:rPr lang="en-US" sz="2800" b="1" dirty="0"/>
              <a:t>Officers Meeting</a:t>
            </a:r>
          </a:p>
          <a:p>
            <a:pPr algn="ctr"/>
            <a:endParaRPr lang="en-US" sz="2800" b="1" dirty="0"/>
          </a:p>
          <a:p>
            <a:pPr algn="ctr"/>
            <a:r>
              <a:rPr lang="en-US" sz="2800" b="1" dirty="0"/>
              <a:t>Saturday</a:t>
            </a:r>
            <a:br>
              <a:rPr lang="en-US" sz="2800" b="1" dirty="0"/>
            </a:br>
            <a:r>
              <a:rPr lang="en-US" sz="2800" b="1" dirty="0"/>
              <a:t>October  22, 2022</a:t>
            </a:r>
          </a:p>
          <a:p>
            <a:pPr algn="ctr"/>
            <a:r>
              <a:rPr lang="en-US" sz="2800" b="1" dirty="0"/>
              <a:t>2:00 p.m.</a:t>
            </a:r>
          </a:p>
          <a:p>
            <a:pPr algn="ctr"/>
            <a:r>
              <a:rPr lang="en-US" sz="2800" b="1" dirty="0"/>
              <a:t>at</a:t>
            </a:r>
            <a:br>
              <a:rPr lang="en-US" sz="2800" b="1" dirty="0"/>
            </a:br>
            <a:r>
              <a:rPr lang="en-US" sz="2800" b="1" dirty="0"/>
              <a:t>Machu Cemetery Pavilion</a:t>
            </a:r>
          </a:p>
          <a:p>
            <a:pPr algn="ctr"/>
            <a:r>
              <a:rPr lang="en-US" sz="2800" b="1" dirty="0"/>
              <a:t/>
            </a:r>
            <a:br>
              <a:rPr lang="en-US" sz="2800" b="1" dirty="0"/>
            </a:br>
            <a:r>
              <a:rPr lang="en-US" sz="2000" i="1" dirty="0"/>
              <a:t>(in case of inclement weather, </a:t>
            </a:r>
            <a:br>
              <a:rPr lang="en-US" sz="2000" i="1" dirty="0"/>
            </a:br>
            <a:r>
              <a:rPr lang="en-US" sz="2000" i="1" dirty="0"/>
              <a:t>Sirloin Stockade Private Room)</a:t>
            </a:r>
            <a:endParaRPr lang="en-US" sz="2000" dirty="0"/>
          </a:p>
          <a:p>
            <a:pPr algn="ctr"/>
            <a:endParaRPr lang="en-US" sz="2800" b="1" dirty="0"/>
          </a:p>
          <a:p>
            <a:pPr algn="ctr"/>
            <a:r>
              <a:rPr lang="en-US" sz="2400" dirty="0"/>
              <a:t/>
            </a:r>
            <a:br>
              <a:rPr lang="en-US" sz="2400" dirty="0"/>
            </a:br>
            <a:endParaRPr lang="en-US" sz="2400" dirty="0"/>
          </a:p>
        </p:txBody>
      </p:sp>
    </p:spTree>
    <p:custDataLst>
      <p:tags r:id="rId1"/>
    </p:custDataLst>
  </p:cSld>
  <p:clrMapOvr>
    <a:masterClrMapping/>
  </p:clrMapOvr>
  <p:transition advTm="226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4000"/>
                                  </p:stCondLst>
                                  <p:iterate type="wd">
                                    <p:tmPct val="20000"/>
                                  </p:iterate>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4000"/>
                                  </p:stCondLst>
                                  <p:iterate type="wd">
                                    <p:tmPct val="20000"/>
                                  </p:iterate>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4000"/>
                                  </p:stCondLst>
                                  <p:iterate type="wd">
                                    <p:tmPct val="20000"/>
                                  </p:iterate>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4000"/>
                                  </p:stCondLst>
                                  <p:iterate type="wd">
                                    <p:tmPct val="20000"/>
                                  </p:iterate>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4000"/>
                                  </p:stCondLst>
                                  <p:iterate type="wd">
                                    <p:tmPct val="20000"/>
                                  </p:iterate>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Gazebo.jpg"/>
          <p:cNvPicPr>
            <a:picLocks noChangeAspect="1"/>
          </p:cNvPicPr>
          <p:nvPr/>
        </p:nvPicPr>
        <p:blipFill>
          <a:blip r:embed="rId3" cstate="print"/>
          <a:stretch>
            <a:fillRect/>
          </a:stretch>
        </p:blipFill>
        <p:spPr>
          <a:xfrm>
            <a:off x="2616590" y="0"/>
            <a:ext cx="6527409" cy="3510487"/>
          </a:xfrm>
          <a:prstGeom prst="rect">
            <a:avLst/>
          </a:prstGeom>
        </p:spPr>
      </p:pic>
      <p:pic>
        <p:nvPicPr>
          <p:cNvPr id="8" name="Picture 7" descr="Ceremony_guests.jpg"/>
          <p:cNvPicPr>
            <a:picLocks noChangeAspect="1"/>
          </p:cNvPicPr>
          <p:nvPr/>
        </p:nvPicPr>
        <p:blipFill>
          <a:blip r:embed="rId4" cstate="print"/>
          <a:stretch>
            <a:fillRect/>
          </a:stretch>
        </p:blipFill>
        <p:spPr>
          <a:xfrm>
            <a:off x="4343400" y="3254752"/>
            <a:ext cx="4800600" cy="3603248"/>
          </a:xfrm>
          <a:prstGeom prst="rect">
            <a:avLst/>
          </a:prstGeom>
        </p:spPr>
      </p:pic>
      <p:sp>
        <p:nvSpPr>
          <p:cNvPr id="10" name="TextBox 9"/>
          <p:cNvSpPr txBox="1"/>
          <p:nvPr/>
        </p:nvSpPr>
        <p:spPr>
          <a:xfrm>
            <a:off x="0" y="3429000"/>
            <a:ext cx="4343400" cy="3462486"/>
          </a:xfrm>
          <a:prstGeom prst="rect">
            <a:avLst/>
          </a:prstGeom>
          <a:solidFill>
            <a:schemeClr val="bg2">
              <a:lumMod val="25000"/>
            </a:schemeClr>
          </a:solidFill>
        </p:spPr>
        <p:txBody>
          <a:bodyPr wrap="square" rtlCol="0">
            <a:spAutoFit/>
          </a:bodyPr>
          <a:lstStyle/>
          <a:p>
            <a:r>
              <a:rPr lang="en-US" sz="2400" dirty="0">
                <a:solidFill>
                  <a:schemeClr val="bg1"/>
                </a:solidFill>
              </a:rPr>
              <a:t>What a beautiful setting.</a:t>
            </a:r>
          </a:p>
          <a:p>
            <a:endParaRPr lang="en-US" sz="1100" dirty="0">
              <a:solidFill>
                <a:schemeClr val="bg1"/>
              </a:solidFill>
            </a:endParaRPr>
          </a:p>
          <a:p>
            <a:r>
              <a:rPr lang="en-US" sz="2800" b="1" dirty="0">
                <a:solidFill>
                  <a:schemeClr val="bg1"/>
                </a:solidFill>
              </a:rPr>
              <a:t>The Pavilion </a:t>
            </a:r>
            <a:r>
              <a:rPr lang="en-US" sz="2400" dirty="0">
                <a:solidFill>
                  <a:schemeClr val="bg1"/>
                </a:solidFill>
              </a:rPr>
              <a:t>provides funeral attendees shade on hot sunny days and shelter from rain.  </a:t>
            </a:r>
          </a:p>
          <a:p>
            <a:endParaRPr lang="en-US" sz="1200" dirty="0">
              <a:solidFill>
                <a:schemeClr val="bg1"/>
              </a:solidFill>
            </a:endParaRPr>
          </a:p>
          <a:p>
            <a:r>
              <a:rPr lang="en-US" sz="2400" dirty="0">
                <a:solidFill>
                  <a:schemeClr val="bg1"/>
                </a:solidFill>
              </a:rPr>
              <a:t>And on our family workdays,</a:t>
            </a:r>
          </a:p>
          <a:p>
            <a:r>
              <a:rPr lang="en-US" sz="2400" dirty="0">
                <a:solidFill>
                  <a:schemeClr val="bg1"/>
                </a:solidFill>
              </a:rPr>
              <a:t>we break bread together here and share in a bit of </a:t>
            </a:r>
            <a:r>
              <a:rPr lang="en-US" sz="2400" i="1" dirty="0" err="1">
                <a:solidFill>
                  <a:schemeClr val="bg1"/>
                </a:solidFill>
              </a:rPr>
              <a:t>svacina</a:t>
            </a:r>
            <a:r>
              <a:rPr lang="en-US" sz="2400" dirty="0">
                <a:solidFill>
                  <a:schemeClr val="bg1"/>
                </a:solidFill>
              </a:rPr>
              <a:t> (</a:t>
            </a:r>
            <a:r>
              <a:rPr lang="en-US" sz="2400" dirty="0" err="1">
                <a:solidFill>
                  <a:schemeClr val="bg1"/>
                </a:solidFill>
              </a:rPr>
              <a:t>breaktime</a:t>
            </a:r>
            <a:r>
              <a:rPr lang="en-US" sz="2400" dirty="0">
                <a:solidFill>
                  <a:schemeClr val="bg1"/>
                </a:solidFill>
              </a:rPr>
              <a:t> snacks!)</a:t>
            </a:r>
          </a:p>
        </p:txBody>
      </p:sp>
    </p:spTree>
    <p:custDataLst>
      <p:tags r:id="rId1"/>
    </p:custDataLst>
  </p:cSld>
  <p:clrMapOvr>
    <a:masterClrMapping/>
  </p:clrMapOvr>
  <p:transition advTm="434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0" fill="hold"/>
                                        <p:tgtEl>
                                          <p:spTgt spid="8"/>
                                        </p:tgtEl>
                                        <p:attrNameLst>
                                          <p:attrName>ppt_x</p:attrName>
                                        </p:attrNameLst>
                                      </p:cBhvr>
                                      <p:tavLst>
                                        <p:tav tm="0">
                                          <p:val>
                                            <p:strVal val="1+#ppt_w/2"/>
                                          </p:val>
                                        </p:tav>
                                        <p:tav tm="100000">
                                          <p:val>
                                            <p:strVal val="#ppt_x"/>
                                          </p:val>
                                        </p:tav>
                                      </p:tavLst>
                                    </p:anim>
                                    <p:anim calcmode="lin" valueType="num">
                                      <p:cBhvr additive="base">
                                        <p:cTn id="15" dur="5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gtEl>
                                        <p:attrNameLst>
                                          <p:attrName>fillcolor</p:attrName>
                                        </p:attrNameLst>
                                      </p:cBhvr>
                                      <p:tavLst>
                                        <p:tav tm="0">
                                          <p:val>
                                            <p:clrVal>
                                              <a:schemeClr val="accent2"/>
                                            </p:clrVal>
                                          </p:val>
                                        </p:tav>
                                        <p:tav tm="50000">
                                          <p:val>
                                            <p:clrVal>
                                              <a:schemeClr val="hlink"/>
                                            </p:clrVal>
                                          </p:val>
                                        </p:tav>
                                      </p:tavLst>
                                    </p:anim>
                                    <p:set>
                                      <p:cBhvr>
                                        <p:cTn id="22"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zebo.jpg"/>
          <p:cNvPicPr>
            <a:picLocks noChangeAspect="1"/>
          </p:cNvPicPr>
          <p:nvPr/>
        </p:nvPicPr>
        <p:blipFill>
          <a:blip r:embed="rId3" cstate="print"/>
          <a:stretch>
            <a:fillRect/>
          </a:stretch>
        </p:blipFill>
        <p:spPr>
          <a:xfrm>
            <a:off x="-4038601" y="-914400"/>
            <a:ext cx="9819183" cy="4736892"/>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10" name="TextBox 9"/>
          <p:cNvSpPr txBox="1"/>
          <p:nvPr/>
        </p:nvSpPr>
        <p:spPr>
          <a:xfrm>
            <a:off x="-1" y="3429000"/>
            <a:ext cx="5756223" cy="3708708"/>
          </a:xfrm>
          <a:prstGeom prst="rect">
            <a:avLst/>
          </a:prstGeom>
          <a:solidFill>
            <a:schemeClr val="accent3">
              <a:lumMod val="60000"/>
              <a:lumOff val="40000"/>
            </a:schemeClr>
          </a:solidFill>
        </p:spPr>
        <p:txBody>
          <a:bodyPr wrap="square" rtlCol="0">
            <a:spAutoFit/>
          </a:bodyPr>
          <a:lstStyle/>
          <a:p>
            <a:r>
              <a:rPr lang="en-US" sz="2800" b="1" dirty="0" smtClean="0">
                <a:solidFill>
                  <a:srgbClr val="7030A0"/>
                </a:solidFill>
              </a:rPr>
              <a:t>Meditation Corner.  </a:t>
            </a:r>
            <a:endParaRPr lang="en-US" sz="2800" b="1" dirty="0">
              <a:solidFill>
                <a:srgbClr val="7030A0"/>
              </a:solidFill>
            </a:endParaRPr>
          </a:p>
          <a:p>
            <a:endParaRPr lang="en-US" sz="1100" dirty="0">
              <a:solidFill>
                <a:schemeClr val="bg1"/>
              </a:solidFill>
            </a:endParaRPr>
          </a:p>
          <a:p>
            <a:r>
              <a:rPr lang="en-US" sz="2800" b="1" dirty="0" smtClean="0">
                <a:solidFill>
                  <a:srgbClr val="7030A0"/>
                </a:solidFill>
              </a:rPr>
              <a:t>The Cemetery’s Cross</a:t>
            </a:r>
            <a:r>
              <a:rPr lang="en-US" sz="2400" b="1" dirty="0" smtClean="0">
                <a:solidFill>
                  <a:srgbClr val="7030A0"/>
                </a:solidFill>
              </a:rPr>
              <a:t>, a donation from the </a:t>
            </a:r>
            <a:r>
              <a:rPr lang="en-US" sz="2400" b="1" dirty="0" err="1" smtClean="0">
                <a:solidFill>
                  <a:srgbClr val="7030A0"/>
                </a:solidFill>
              </a:rPr>
              <a:t>Albin</a:t>
            </a:r>
            <a:r>
              <a:rPr lang="en-US" sz="2400" b="1" dirty="0" smtClean="0">
                <a:solidFill>
                  <a:srgbClr val="7030A0"/>
                </a:solidFill>
              </a:rPr>
              <a:t> E. Machu family, serves to remind visitors to our cemetery of our family’s Christian heritage and, as well, assures all who mourn here of the promise that this religious symbol holds for Christians</a:t>
            </a:r>
          </a:p>
          <a:p>
            <a:r>
              <a:rPr lang="en-US" sz="2400" b="1" dirty="0" smtClean="0">
                <a:solidFill>
                  <a:srgbClr val="7030A0"/>
                </a:solidFill>
              </a:rPr>
              <a:t>of the forgiveness of sins and life eternal.</a:t>
            </a:r>
          </a:p>
          <a:p>
            <a:r>
              <a:rPr lang="en-US" sz="2400" b="1" dirty="0" smtClean="0">
                <a:solidFill>
                  <a:srgbClr val="7030A0"/>
                </a:solidFill>
              </a:rPr>
              <a:t> </a:t>
            </a:r>
            <a:endParaRPr lang="en-US" sz="2400" b="1" dirty="0">
              <a:solidFill>
                <a:srgbClr val="7030A0"/>
              </a:solidFill>
            </a:endParaRPr>
          </a:p>
        </p:txBody>
      </p:sp>
      <p:pic>
        <p:nvPicPr>
          <p:cNvPr id="11" name="Picture 10" descr="Cross.jpg"/>
          <p:cNvPicPr>
            <a:picLocks noChangeAspect="1"/>
          </p:cNvPicPr>
          <p:nvPr/>
        </p:nvPicPr>
        <p:blipFill>
          <a:blip r:embed="rId4" cstate="print"/>
          <a:stretch>
            <a:fillRect/>
          </a:stretch>
        </p:blipFill>
        <p:spPr>
          <a:xfrm>
            <a:off x="5755813" y="-457201"/>
            <a:ext cx="3388188" cy="7337685"/>
          </a:xfrm>
          <a:prstGeom prst="rect">
            <a:avLst/>
          </a:prstGeom>
        </p:spPr>
      </p:pic>
      <p:pic>
        <p:nvPicPr>
          <p:cNvPr id="12" name="Picture 11" descr="Cemetery Offcrs w Cross.JPG"/>
          <p:cNvPicPr>
            <a:picLocks noChangeAspect="1"/>
          </p:cNvPicPr>
          <p:nvPr/>
        </p:nvPicPr>
        <p:blipFill>
          <a:blip r:embed="rId5" cstate="print"/>
          <a:stretch>
            <a:fillRect/>
          </a:stretch>
        </p:blipFill>
        <p:spPr>
          <a:xfrm>
            <a:off x="3276600" y="304800"/>
            <a:ext cx="2286000" cy="3539359"/>
          </a:xfrm>
          <a:prstGeom prst="rect">
            <a:avLst/>
          </a:prstGeom>
          <a:ln w="228600" cap="sq" cmpd="thickThin">
            <a:solidFill>
              <a:srgbClr val="7030A0"/>
            </a:solidFill>
            <a:prstDash val="solid"/>
            <a:miter lim="800000"/>
          </a:ln>
          <a:effectLst>
            <a:innerShdw blurRad="76200">
              <a:srgbClr val="000000"/>
            </a:innerShdw>
          </a:effectLst>
        </p:spPr>
      </p:pic>
    </p:spTree>
    <p:custDataLst>
      <p:tags r:id="rId1"/>
    </p:custDataLst>
  </p:cSld>
  <p:clrMapOvr>
    <a:masterClrMapping/>
  </p:clrMapOvr>
  <p:transition advTm="528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0" fill="hold"/>
                                        <p:tgtEl>
                                          <p:spTgt spid="12"/>
                                        </p:tgtEl>
                                        <p:attrNameLst>
                                          <p:attrName>ppt_w</p:attrName>
                                        </p:attrNameLst>
                                      </p:cBhvr>
                                      <p:tavLst>
                                        <p:tav tm="0">
                                          <p:val>
                                            <p:fltVal val="0"/>
                                          </p:val>
                                        </p:tav>
                                        <p:tav tm="100000">
                                          <p:val>
                                            <p:strVal val="#ppt_w"/>
                                          </p:val>
                                        </p:tav>
                                      </p:tavLst>
                                    </p:anim>
                                    <p:anim calcmode="lin" valueType="num">
                                      <p:cBhvr>
                                        <p:cTn id="15" dur="5000" fill="hold"/>
                                        <p:tgtEl>
                                          <p:spTgt spid="12"/>
                                        </p:tgtEl>
                                        <p:attrNameLst>
                                          <p:attrName>ppt_h</p:attrName>
                                        </p:attrNameLst>
                                      </p:cBhvr>
                                      <p:tavLst>
                                        <p:tav tm="0">
                                          <p:val>
                                            <p:fltVal val="0"/>
                                          </p:val>
                                        </p:tav>
                                        <p:tav tm="100000">
                                          <p:val>
                                            <p:strVal val="#ppt_h"/>
                                          </p:val>
                                        </p:tav>
                                      </p:tavLst>
                                    </p:anim>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07886"/>
          </a:xfrm>
          <a:prstGeom prst="rect">
            <a:avLst/>
          </a:prstGeom>
        </p:spPr>
        <p:txBody>
          <a:bodyPr wrap="square">
            <a:spAutoFit/>
          </a:bodyPr>
          <a:lstStyle/>
          <a:p>
            <a:pPr algn="ctr" fontAlgn="base"/>
            <a:r>
              <a:rPr lang="en-US" sz="4000" b="1" dirty="0" err="1">
                <a:solidFill>
                  <a:srgbClr val="FF0000"/>
                </a:solidFill>
              </a:rPr>
              <a:t>Jak</a:t>
            </a:r>
            <a:r>
              <a:rPr lang="en-US" sz="4000" b="1" dirty="0">
                <a:solidFill>
                  <a:srgbClr val="FF0000"/>
                </a:solidFill>
              </a:rPr>
              <a:t> se </a:t>
            </a:r>
            <a:r>
              <a:rPr lang="en-US" sz="4000" b="1" dirty="0" err="1">
                <a:solidFill>
                  <a:srgbClr val="FF0000"/>
                </a:solidFill>
              </a:rPr>
              <a:t>máš</a:t>
            </a:r>
            <a:r>
              <a:rPr lang="en-US" sz="4000" b="1" dirty="0">
                <a:solidFill>
                  <a:srgbClr val="FF0000"/>
                </a:solidFill>
              </a:rPr>
              <a:t>?</a:t>
            </a:r>
          </a:p>
        </p:txBody>
      </p:sp>
      <p:sp>
        <p:nvSpPr>
          <p:cNvPr id="5" name="TextBox 4"/>
          <p:cNvSpPr txBox="1"/>
          <p:nvPr/>
        </p:nvSpPr>
        <p:spPr>
          <a:xfrm>
            <a:off x="533400" y="2667000"/>
            <a:ext cx="8077200" cy="3908762"/>
          </a:xfrm>
          <a:prstGeom prst="rect">
            <a:avLst/>
          </a:prstGeom>
          <a:noFill/>
        </p:spPr>
        <p:txBody>
          <a:bodyPr wrap="square" rtlCol="0">
            <a:spAutoFit/>
          </a:bodyPr>
          <a:lstStyle/>
          <a:p>
            <a:pPr algn="ctr"/>
            <a:r>
              <a:rPr lang="en-US" sz="3200" b="1" dirty="0"/>
              <a:t>“How are you?" </a:t>
            </a:r>
          </a:p>
          <a:p>
            <a:pPr algn="ctr"/>
            <a:endParaRPr lang="en-US" sz="2400" b="1" dirty="0"/>
          </a:p>
          <a:p>
            <a:pPr algn="ctr"/>
            <a:r>
              <a:rPr lang="en-US" sz="2400" b="1" dirty="0"/>
              <a:t>It's a commonly used greeting phrase for Czechs in the U.S.</a:t>
            </a:r>
          </a:p>
          <a:p>
            <a:pPr algn="ctr"/>
            <a:endParaRPr lang="en-US" sz="2400" b="1" dirty="0"/>
          </a:p>
          <a:p>
            <a:pPr algn="ctr"/>
            <a:r>
              <a:rPr lang="en-US" sz="2400" b="1" dirty="0"/>
              <a:t>Typically the reply is</a:t>
            </a:r>
          </a:p>
          <a:p>
            <a:pPr algn="ctr"/>
            <a:r>
              <a:rPr lang="cs-CZ" sz="3600" b="1" dirty="0">
                <a:solidFill>
                  <a:srgbClr val="FF0000"/>
                </a:solidFill>
              </a:rPr>
              <a:t>Dobře!</a:t>
            </a:r>
            <a:endParaRPr lang="en-US" sz="3600" b="1" dirty="0">
              <a:solidFill>
                <a:srgbClr val="FF0000"/>
              </a:solidFill>
            </a:endParaRPr>
          </a:p>
          <a:p>
            <a:pPr algn="ctr"/>
            <a:r>
              <a:rPr lang="en-US" sz="3600" b="1" dirty="0"/>
              <a:t>“Good!”</a:t>
            </a:r>
            <a:endParaRPr lang="en-US" sz="3600" b="1" dirty="0">
              <a:solidFill>
                <a:srgbClr val="FF0000"/>
              </a:solidFill>
            </a:endParaRPr>
          </a:p>
          <a:p>
            <a:pPr algn="ctr"/>
            <a:r>
              <a:rPr lang="en-US" sz="2400" b="1" dirty="0"/>
              <a:t/>
            </a:r>
            <a:br>
              <a:rPr lang="en-US" sz="2400" b="1" dirty="0"/>
            </a:br>
            <a:endParaRPr lang="en-US" sz="2400" b="1" dirty="0"/>
          </a:p>
        </p:txBody>
      </p:sp>
    </p:spTree>
    <p:custDataLst>
      <p:tags r:id="rId1"/>
    </p:custDataLst>
  </p:cSld>
  <p:clrMapOvr>
    <a:masterClrMapping/>
  </p:clrMapOvr>
  <p:transition advTm="185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8" name="TextBox 7"/>
          <p:cNvSpPr txBox="1"/>
          <p:nvPr/>
        </p:nvSpPr>
        <p:spPr>
          <a:xfrm>
            <a:off x="2667000" y="152400"/>
            <a:ext cx="6477000" cy="4893647"/>
          </a:xfrm>
          <a:prstGeom prst="rect">
            <a:avLst/>
          </a:prstGeom>
          <a:noFill/>
        </p:spPr>
        <p:txBody>
          <a:bodyPr wrap="square" rtlCol="0">
            <a:spAutoFit/>
          </a:bodyPr>
          <a:lstStyle/>
          <a:p>
            <a:r>
              <a:rPr lang="en-US" sz="2400" b="1" dirty="0" err="1">
                <a:solidFill>
                  <a:srgbClr val="C00000"/>
                </a:solidFill>
              </a:rPr>
              <a:t>Albin</a:t>
            </a:r>
            <a:r>
              <a:rPr lang="en-US" sz="2400" b="1" dirty="0">
                <a:solidFill>
                  <a:srgbClr val="C00000"/>
                </a:solidFill>
              </a:rPr>
              <a:t> E. Machu </a:t>
            </a:r>
            <a:r>
              <a:rPr lang="en-US" sz="2400" b="1" dirty="0"/>
              <a:t>was instrumental in assisting the United States Corps of Engineers with the relocation of the cemetery in 1977 and would be honored in 1981 with a </a:t>
            </a:r>
            <a:r>
              <a:rPr lang="en-US" sz="2400" b="1" i="1" dirty="0"/>
              <a:t>Take Pride in America </a:t>
            </a:r>
            <a:r>
              <a:rPr lang="en-US" sz="2400" b="1" dirty="0"/>
              <a:t>plaque presented by the U.S. Corps of Engineers. </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pic>
        <p:nvPicPr>
          <p:cNvPr id="9" name="Picture 8" descr="Albin E Machu receives plaque from Carey Weber.jpg"/>
          <p:cNvPicPr>
            <a:picLocks noChangeAspect="1"/>
          </p:cNvPicPr>
          <p:nvPr/>
        </p:nvPicPr>
        <p:blipFill>
          <a:blip r:embed="rId4" cstate="print"/>
          <a:stretch>
            <a:fillRect/>
          </a:stretch>
        </p:blipFill>
        <p:spPr>
          <a:xfrm>
            <a:off x="2618935" y="2004881"/>
            <a:ext cx="2431366" cy="2933562"/>
          </a:xfrm>
          <a:prstGeom prst="rect">
            <a:avLst/>
          </a:prstGeom>
        </p:spPr>
      </p:pic>
      <p:pic>
        <p:nvPicPr>
          <p:cNvPr id="10" name="Picture 9" descr="Albin E Machu w award plague.jpg"/>
          <p:cNvPicPr>
            <a:picLocks noChangeAspect="1"/>
          </p:cNvPicPr>
          <p:nvPr/>
        </p:nvPicPr>
        <p:blipFill>
          <a:blip r:embed="rId5" cstate="print"/>
          <a:stretch>
            <a:fillRect/>
          </a:stretch>
        </p:blipFill>
        <p:spPr>
          <a:xfrm>
            <a:off x="6963508" y="2012851"/>
            <a:ext cx="2153896" cy="2935885"/>
          </a:xfrm>
          <a:prstGeom prst="rect">
            <a:avLst/>
          </a:prstGeom>
        </p:spPr>
      </p:pic>
      <p:sp>
        <p:nvSpPr>
          <p:cNvPr id="11" name="TextBox 10"/>
          <p:cNvSpPr txBox="1"/>
          <p:nvPr/>
        </p:nvSpPr>
        <p:spPr>
          <a:xfrm>
            <a:off x="2590800" y="4919008"/>
            <a:ext cx="6553200" cy="1938992"/>
          </a:xfrm>
          <a:prstGeom prst="rect">
            <a:avLst/>
          </a:prstGeom>
          <a:noFill/>
        </p:spPr>
        <p:txBody>
          <a:bodyPr wrap="square" rtlCol="0">
            <a:spAutoFit/>
          </a:bodyPr>
          <a:lstStyle/>
          <a:p>
            <a:r>
              <a:rPr lang="en-US" sz="2400" b="1" dirty="0"/>
              <a:t>And not just for his work with the cemetery but also for his work "providing sight reports of protected wildlife species and his volunteer efforts that helped establish the multiple game preserves enjoyed around the lake area today."</a:t>
            </a:r>
          </a:p>
        </p:txBody>
      </p:sp>
    </p:spTree>
    <p:custDataLst>
      <p:tags r:id="rId1"/>
    </p:custDataLst>
  </p:cSld>
  <p:clrMapOvr>
    <a:masterClrMapping/>
  </p:clrMapOvr>
  <p:transition advTm="521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0" fill="hold"/>
                                        <p:tgtEl>
                                          <p:spTgt spid="10"/>
                                        </p:tgtEl>
                                        <p:attrNameLst>
                                          <p:attrName>ppt_x</p:attrName>
                                        </p:attrNameLst>
                                      </p:cBhvr>
                                      <p:tavLst>
                                        <p:tav tm="0">
                                          <p:val>
                                            <p:strVal val="1+#ppt_w/2"/>
                                          </p:val>
                                        </p:tav>
                                        <p:tav tm="100000">
                                          <p:val>
                                            <p:strVal val="#ppt_x"/>
                                          </p:val>
                                        </p:tav>
                                      </p:tavLst>
                                    </p:anim>
                                    <p:anim calcmode="lin" valueType="num">
                                      <p:cBhvr additive="base">
                                        <p:cTn id="14" dur="5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12" name="Group 2"/>
          <p:cNvGrpSpPr/>
          <p:nvPr/>
        </p:nvGrpSpPr>
        <p:grpSpPr>
          <a:xfrm>
            <a:off x="1" y="0"/>
            <a:ext cx="2560319" cy="2700997"/>
            <a:chOff x="1" y="0"/>
            <a:chExt cx="3276600" cy="3276600"/>
          </a:xfrm>
        </p:grpSpPr>
        <p:pic>
          <p:nvPicPr>
            <p:cNvPr id="13"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14" name="TextBox 13"/>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15" name="TextBox 14"/>
          <p:cNvSpPr txBox="1"/>
          <p:nvPr/>
        </p:nvSpPr>
        <p:spPr>
          <a:xfrm>
            <a:off x="2518117" y="0"/>
            <a:ext cx="6625883" cy="2677656"/>
          </a:xfrm>
          <a:prstGeom prst="rect">
            <a:avLst/>
          </a:prstGeom>
          <a:solidFill>
            <a:schemeClr val="tx1">
              <a:lumMod val="85000"/>
              <a:lumOff val="15000"/>
            </a:schemeClr>
          </a:solidFill>
        </p:spPr>
        <p:txBody>
          <a:bodyPr wrap="square" rtlCol="0">
            <a:spAutoFit/>
          </a:bodyPr>
          <a:lstStyle/>
          <a:p>
            <a:r>
              <a:rPr lang="en-US" sz="2800" b="1" dirty="0" smtClean="0">
                <a:solidFill>
                  <a:srgbClr val="FFC000"/>
                </a:solidFill>
              </a:rPr>
              <a:t>The Machu Family Cemetery contains </a:t>
            </a:r>
            <a:br>
              <a:rPr lang="en-US" sz="2800" b="1" dirty="0" smtClean="0">
                <a:solidFill>
                  <a:srgbClr val="FFC000"/>
                </a:solidFill>
              </a:rPr>
            </a:br>
            <a:r>
              <a:rPr lang="en-US" sz="2800" b="1" dirty="0" smtClean="0">
                <a:solidFill>
                  <a:schemeClr val="bg1"/>
                </a:solidFill>
              </a:rPr>
              <a:t>900</a:t>
            </a:r>
            <a:r>
              <a:rPr lang="en-US" sz="2800" b="1" dirty="0" smtClean="0">
                <a:solidFill>
                  <a:srgbClr val="FFC000"/>
                </a:solidFill>
              </a:rPr>
              <a:t> burial plots and presently has over </a:t>
            </a:r>
            <a:br>
              <a:rPr lang="en-US" sz="2800" b="1" dirty="0" smtClean="0">
                <a:solidFill>
                  <a:srgbClr val="FFC000"/>
                </a:solidFill>
              </a:rPr>
            </a:br>
            <a:r>
              <a:rPr lang="en-US" sz="2800" b="1" dirty="0" smtClean="0">
                <a:solidFill>
                  <a:schemeClr val="bg1"/>
                </a:solidFill>
              </a:rPr>
              <a:t>200</a:t>
            </a:r>
            <a:r>
              <a:rPr lang="en-US" sz="2800" b="1" dirty="0" smtClean="0">
                <a:solidFill>
                  <a:srgbClr val="FFC000"/>
                </a:solidFill>
              </a:rPr>
              <a:t> identified graves with tombstones and</a:t>
            </a:r>
            <a:br>
              <a:rPr lang="en-US" sz="2800" b="1" dirty="0" smtClean="0">
                <a:solidFill>
                  <a:srgbClr val="FFC000"/>
                </a:solidFill>
              </a:rPr>
            </a:br>
            <a:r>
              <a:rPr lang="en-US" sz="2800" b="1" dirty="0" smtClean="0">
                <a:solidFill>
                  <a:schemeClr val="bg1"/>
                </a:solidFill>
              </a:rPr>
              <a:t>60</a:t>
            </a:r>
            <a:r>
              <a:rPr lang="en-US" sz="2800" b="1" dirty="0" smtClean="0">
                <a:solidFill>
                  <a:srgbClr val="FFC000"/>
                </a:solidFill>
              </a:rPr>
              <a:t> graves of unknown persons on the</a:t>
            </a:r>
            <a:br>
              <a:rPr lang="en-US" sz="2800" b="1" dirty="0" smtClean="0">
                <a:solidFill>
                  <a:srgbClr val="FFC000"/>
                </a:solidFill>
              </a:rPr>
            </a:br>
            <a:r>
              <a:rPr lang="en-US" sz="2800" b="1" dirty="0" smtClean="0">
                <a:solidFill>
                  <a:schemeClr val="bg1"/>
                </a:solidFill>
              </a:rPr>
              <a:t>3</a:t>
            </a:r>
            <a:r>
              <a:rPr lang="en-US" sz="2800" b="1" dirty="0" smtClean="0">
                <a:solidFill>
                  <a:srgbClr val="FFC000"/>
                </a:solidFill>
              </a:rPr>
              <a:t>-acre site it was relocated to in</a:t>
            </a:r>
            <a:br>
              <a:rPr lang="en-US" sz="2800" b="1" dirty="0" smtClean="0">
                <a:solidFill>
                  <a:srgbClr val="FFC000"/>
                </a:solidFill>
              </a:rPr>
            </a:br>
            <a:r>
              <a:rPr lang="en-US" sz="2800" b="1" dirty="0" smtClean="0">
                <a:solidFill>
                  <a:schemeClr val="bg1"/>
                </a:solidFill>
              </a:rPr>
              <a:t>1976</a:t>
            </a:r>
            <a:r>
              <a:rPr lang="en-US" sz="2800" b="1" dirty="0" smtClean="0">
                <a:solidFill>
                  <a:srgbClr val="FFC000"/>
                </a:solidFill>
              </a:rPr>
              <a:t>.</a:t>
            </a:r>
            <a:endParaRPr lang="en-US" sz="2400" b="1" dirty="0" smtClean="0"/>
          </a:p>
        </p:txBody>
      </p:sp>
      <p:pic>
        <p:nvPicPr>
          <p:cNvPr id="16" name="Picture 15" descr="Cemetery longview.jpg"/>
          <p:cNvPicPr>
            <a:picLocks noChangeAspect="1"/>
          </p:cNvPicPr>
          <p:nvPr/>
        </p:nvPicPr>
        <p:blipFill>
          <a:blip r:embed="rId4" cstate="print"/>
          <a:stretch>
            <a:fillRect/>
          </a:stretch>
        </p:blipFill>
        <p:spPr>
          <a:xfrm>
            <a:off x="0" y="2667000"/>
            <a:ext cx="9144000" cy="3048000"/>
          </a:xfrm>
          <a:prstGeom prst="rect">
            <a:avLst/>
          </a:prstGeom>
        </p:spPr>
      </p:pic>
      <p:sp>
        <p:nvSpPr>
          <p:cNvPr id="17" name="TextBox 16"/>
          <p:cNvSpPr txBox="1"/>
          <p:nvPr/>
        </p:nvSpPr>
        <p:spPr>
          <a:xfrm>
            <a:off x="-59788" y="5714555"/>
            <a:ext cx="9144000" cy="1015663"/>
          </a:xfrm>
          <a:prstGeom prst="rect">
            <a:avLst/>
          </a:prstGeom>
          <a:noFill/>
        </p:spPr>
        <p:txBody>
          <a:bodyPr wrap="square" rtlCol="0">
            <a:spAutoFit/>
          </a:bodyPr>
          <a:lstStyle/>
          <a:p>
            <a:pPr algn="ctr"/>
            <a:r>
              <a:rPr lang="en-US" sz="2800" b="1" dirty="0" smtClean="0">
                <a:solidFill>
                  <a:schemeClr val="accent3">
                    <a:lumMod val="50000"/>
                  </a:schemeClr>
                </a:solidFill>
              </a:rPr>
              <a:t>Have you and your loved ones reserved your own plots?</a:t>
            </a:r>
          </a:p>
          <a:p>
            <a:pPr algn="ctr"/>
            <a:r>
              <a:rPr lang="en-US" sz="3200" b="1" dirty="0" smtClean="0">
                <a:solidFill>
                  <a:schemeClr val="accent2">
                    <a:lumMod val="75000"/>
                  </a:schemeClr>
                </a:solidFill>
              </a:rPr>
              <a:t>Machu-cemetery.org</a:t>
            </a:r>
            <a:endParaRPr lang="en-US" sz="2800" dirty="0">
              <a:solidFill>
                <a:schemeClr val="accent2">
                  <a:lumMod val="75000"/>
                </a:schemeClr>
              </a:solidFill>
            </a:endParaRPr>
          </a:p>
        </p:txBody>
      </p:sp>
      <p:sp>
        <p:nvSpPr>
          <p:cNvPr id="19" name="Rounded Rectangle 18"/>
          <p:cNvSpPr/>
          <p:nvPr/>
        </p:nvSpPr>
        <p:spPr>
          <a:xfrm rot="20781335">
            <a:off x="71679" y="2954302"/>
            <a:ext cx="3200400" cy="9906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Rededication ceremonies </a:t>
            </a:r>
            <a:br>
              <a:rPr lang="en-US" sz="2000" b="1" dirty="0" smtClean="0">
                <a:solidFill>
                  <a:schemeClr val="bg1"/>
                </a:solidFill>
              </a:rPr>
            </a:br>
            <a:r>
              <a:rPr lang="en-US" sz="2000" b="1" dirty="0" smtClean="0">
                <a:solidFill>
                  <a:schemeClr val="bg1"/>
                </a:solidFill>
              </a:rPr>
              <a:t>were held on May 29, 1977</a:t>
            </a:r>
            <a:endParaRPr lang="en-US" sz="2000" b="1" dirty="0">
              <a:solidFill>
                <a:schemeClr val="bg1"/>
              </a:solidFill>
            </a:endParaRPr>
          </a:p>
        </p:txBody>
      </p:sp>
    </p:spTree>
    <p:custDataLst>
      <p:tags r:id="rId1"/>
    </p:custDataLst>
  </p:cSld>
  <p:clrMapOvr>
    <a:masterClrMapping/>
  </p:clrMapOvr>
  <p:transition advTm="527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ppt_x</p:attrName>
                                        </p:attrNameLst>
                                      </p:cBhvr>
                                      <p:tavLst>
                                        <p:tav tm="0">
                                          <p:val>
                                            <p:strVal val="#ppt_x-.2"/>
                                          </p:val>
                                        </p:tav>
                                        <p:tav tm="100000">
                                          <p:val>
                                            <p:strVal val="#ppt_x"/>
                                          </p:val>
                                        </p:tav>
                                      </p:tavLst>
                                    </p:anim>
                                    <p:anim calcmode="lin" valueType="num">
                                      <p:cBhvr>
                                        <p:cTn id="8" dur="3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3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7"/>
                                        </p:tgtEl>
                                        <p:attrNameLst>
                                          <p:attrName>style.visibility</p:attrName>
                                        </p:attrNameLst>
                                      </p:cBhvr>
                                      <p:to>
                                        <p:strVal val="visible"/>
                                      </p:to>
                                    </p:set>
                                    <p:anim calcmode="discrete" valueType="clr">
                                      <p:cBhvr override="childStyle">
                                        <p:cTn id="2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gtEl>
                                        <p:attrNameLst>
                                          <p:attrName>fillcolor</p:attrName>
                                        </p:attrNameLst>
                                      </p:cBhvr>
                                      <p:tavLst>
                                        <p:tav tm="0">
                                          <p:val>
                                            <p:clrVal>
                                              <a:schemeClr val="accent2"/>
                                            </p:clrVal>
                                          </p:val>
                                        </p:tav>
                                        <p:tav tm="50000">
                                          <p:val>
                                            <p:clrVal>
                                              <a:schemeClr val="hlink"/>
                                            </p:clrVal>
                                          </p:val>
                                        </p:tav>
                                      </p:tavLst>
                                    </p:anim>
                                    <p:set>
                                      <p:cBhvr>
                                        <p:cTn id="24"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3170099"/>
          </a:xfrm>
          <a:prstGeom prst="rect">
            <a:avLst/>
          </a:prstGeom>
        </p:spPr>
        <p:txBody>
          <a:bodyPr wrap="square">
            <a:spAutoFit/>
          </a:bodyPr>
          <a:lstStyle/>
          <a:p>
            <a:pPr algn="ctr"/>
            <a:r>
              <a:rPr lang="en-US" sz="4000" b="1" dirty="0">
                <a:solidFill>
                  <a:srgbClr val="FF0000"/>
                </a:solidFill>
              </a:rPr>
              <a:t>Rain! </a:t>
            </a:r>
          </a:p>
          <a:p>
            <a:pPr algn="ctr"/>
            <a:r>
              <a:rPr lang="cs-CZ" altLang="en-US" sz="4000" b="1" dirty="0">
                <a:solidFill>
                  <a:srgbClr val="002060"/>
                </a:solidFill>
                <a:latin typeface="inherit"/>
              </a:rPr>
              <a:t>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r>
              <a:rPr lang="en-US" sz="4000" b="1" dirty="0">
                <a:solidFill>
                  <a:schemeClr val="tx2">
                    <a:lumMod val="75000"/>
                  </a:schemeClr>
                </a:solidFill>
              </a:rPr>
              <a:t> </a:t>
            </a:r>
            <a:endParaRPr lang="en-US" sz="4000" dirty="0"/>
          </a:p>
          <a:p>
            <a:pPr algn="ctr"/>
            <a:r>
              <a:rPr lang="en-US" sz="4000" b="1" dirty="0">
                <a:solidFill>
                  <a:srgbClr val="FF0000"/>
                </a:solidFill>
              </a:rPr>
              <a:t>We need rain!</a:t>
            </a:r>
          </a:p>
          <a:p>
            <a:pPr lvl="0" algn="ctr" eaLnBrk="0" fontAlgn="base" hangingPunct="0">
              <a:spcBef>
                <a:spcPct val="0"/>
              </a:spcBef>
              <a:spcAft>
                <a:spcPct val="0"/>
              </a:spcAft>
            </a:pPr>
            <a:r>
              <a:rPr lang="cs-CZ" altLang="en-US" sz="4000" b="1" dirty="0">
                <a:solidFill>
                  <a:srgbClr val="002060"/>
                </a:solidFill>
                <a:latin typeface="inherit"/>
              </a:rPr>
              <a:t>Potřebujeme 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p:txBody>
      </p:sp>
      <p:pic>
        <p:nvPicPr>
          <p:cNvPr id="6" name="Picture 5">
            <a:extLst>
              <a:ext uri="{FF2B5EF4-FFF2-40B4-BE49-F238E27FC236}">
                <a16:creationId xmlns:a16="http://schemas.microsoft.com/office/drawing/2014/main" xmlns="" id="{FE95CDE8-2A82-8FC0-A6FB-FC709C6B9B9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117850"/>
            <a:ext cx="4724400" cy="3740150"/>
          </a:xfrm>
          <a:prstGeom prst="rect">
            <a:avLst/>
          </a:prstGeom>
        </p:spPr>
      </p:pic>
      <p:sp>
        <p:nvSpPr>
          <p:cNvPr id="7" name="TextBox 6">
            <a:extLst>
              <a:ext uri="{FF2B5EF4-FFF2-40B4-BE49-F238E27FC236}">
                <a16:creationId xmlns:a16="http://schemas.microsoft.com/office/drawing/2014/main" xmlns="" id="{F14725C6-C1DC-9A78-AACE-EF90464E80A9}"/>
              </a:ext>
            </a:extLst>
          </p:cNvPr>
          <p:cNvSpPr txBox="1"/>
          <p:nvPr/>
        </p:nvSpPr>
        <p:spPr>
          <a:xfrm>
            <a:off x="4724400" y="6019800"/>
            <a:ext cx="4419600" cy="400110"/>
          </a:xfrm>
          <a:prstGeom prst="rect">
            <a:avLst/>
          </a:prstGeom>
          <a:noFill/>
        </p:spPr>
        <p:txBody>
          <a:bodyPr wrap="square" rtlCol="0">
            <a:spAutoFit/>
          </a:bodyPr>
          <a:lstStyle/>
          <a:p>
            <a:r>
              <a:rPr lang="en-US" sz="2000" i="1" dirty="0"/>
              <a:t>Rainy Day on Charles Bridge; </a:t>
            </a:r>
            <a:r>
              <a:rPr lang="en-US" sz="2000" dirty="0"/>
              <a:t>Prague, CZ</a:t>
            </a:r>
          </a:p>
        </p:txBody>
      </p:sp>
    </p:spTree>
    <p:extLst>
      <p:ext uri="{BB962C8B-B14F-4D97-AF65-F5344CB8AC3E}">
        <p14:creationId xmlns:p14="http://schemas.microsoft.com/office/powerpoint/2010/main" xmlns="" val="411998840"/>
      </p:ext>
    </p:extLst>
  </p:cSld>
  <p:clrMapOvr>
    <a:masterClrMapping/>
  </p:clrMapOvr>
  <p:transition advTm="2196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Rhonda Machu Roten cleaning headstones.JPG"/>
          <p:cNvPicPr>
            <a:picLocks noChangeAspect="1"/>
          </p:cNvPicPr>
          <p:nvPr/>
        </p:nvPicPr>
        <p:blipFill>
          <a:blip r:embed="rId5" cstate="print"/>
          <a:stretch>
            <a:fillRect/>
          </a:stretch>
        </p:blipFill>
        <p:spPr>
          <a:xfrm>
            <a:off x="2590800" y="1371600"/>
            <a:ext cx="2870200" cy="4343400"/>
          </a:xfrm>
          <a:prstGeom prst="rect">
            <a:avLst/>
          </a:prstGeom>
        </p:spPr>
      </p:pic>
      <p:pic>
        <p:nvPicPr>
          <p:cNvPr id="11" name="Picture 10" descr="Victor Joe and Albin cleaning potty.JPG"/>
          <p:cNvPicPr>
            <a:picLocks noChangeAspect="1"/>
          </p:cNvPicPr>
          <p:nvPr/>
        </p:nvPicPr>
        <p:blipFill>
          <a:blip r:embed="rId6" cstate="print"/>
          <a:stretch>
            <a:fillRect/>
          </a:stretch>
        </p:blipFill>
        <p:spPr>
          <a:xfrm>
            <a:off x="4648200" y="3464259"/>
            <a:ext cx="5065616" cy="3393741"/>
          </a:xfrm>
          <a:prstGeom prst="rect">
            <a:avLst/>
          </a:prstGeom>
        </p:spPr>
      </p:pic>
      <p:sp>
        <p:nvSpPr>
          <p:cNvPr id="12" name="TextBox 11"/>
          <p:cNvSpPr txBox="1"/>
          <p:nvPr/>
        </p:nvSpPr>
        <p:spPr>
          <a:xfrm>
            <a:off x="5486400" y="1905000"/>
            <a:ext cx="3657600" cy="1200329"/>
          </a:xfrm>
          <a:prstGeom prst="rect">
            <a:avLst/>
          </a:prstGeom>
          <a:noFill/>
        </p:spPr>
        <p:txBody>
          <a:bodyPr wrap="square" rtlCol="0">
            <a:spAutoFit/>
          </a:bodyPr>
          <a:lstStyle/>
          <a:p>
            <a:r>
              <a:rPr lang="en-US" sz="2400" b="1" dirty="0">
                <a:solidFill>
                  <a:srgbClr val="0070C0"/>
                </a:solidFill>
              </a:rPr>
              <a:t>Rhonda Machu </a:t>
            </a:r>
            <a:r>
              <a:rPr lang="en-US" sz="2400" b="1" dirty="0" err="1">
                <a:solidFill>
                  <a:srgbClr val="0070C0"/>
                </a:solidFill>
              </a:rPr>
              <a:t>Roten</a:t>
            </a:r>
            <a:r>
              <a:rPr lang="en-US" sz="2400" b="1" dirty="0">
                <a:solidFill>
                  <a:srgbClr val="0070C0"/>
                </a:solidFill>
              </a:rPr>
              <a:t> </a:t>
            </a:r>
            <a:r>
              <a:rPr lang="en-US" sz="2400" b="1" dirty="0"/>
              <a:t/>
            </a:r>
            <a:br>
              <a:rPr lang="en-US" sz="2400" b="1" dirty="0"/>
            </a:br>
            <a:r>
              <a:rPr lang="en-US" sz="2400" b="1" dirty="0"/>
              <a:t>doing great job </a:t>
            </a:r>
            <a:br>
              <a:rPr lang="en-US" sz="2400" b="1" dirty="0"/>
            </a:br>
            <a:r>
              <a:rPr lang="en-US" sz="2400" b="1" dirty="0"/>
              <a:t>cleaning the headstones!</a:t>
            </a:r>
          </a:p>
        </p:txBody>
      </p:sp>
      <p:sp>
        <p:nvSpPr>
          <p:cNvPr id="13" name="TextBox 12"/>
          <p:cNvSpPr txBox="1"/>
          <p:nvPr/>
        </p:nvSpPr>
        <p:spPr>
          <a:xfrm>
            <a:off x="2590800" y="5410200"/>
            <a:ext cx="3352800" cy="2215991"/>
          </a:xfrm>
          <a:prstGeom prst="rect">
            <a:avLst/>
          </a:prstGeom>
          <a:solidFill>
            <a:schemeClr val="bg1"/>
          </a:solidFill>
        </p:spPr>
        <p:txBody>
          <a:bodyPr wrap="square" rtlCol="0">
            <a:spAutoFit/>
          </a:bodyPr>
          <a:lstStyle/>
          <a:p>
            <a:r>
              <a:rPr lang="en-US" sz="2400" b="1" dirty="0">
                <a:solidFill>
                  <a:srgbClr val="0070C0"/>
                </a:solidFill>
              </a:rPr>
              <a:t>Victor Joe </a:t>
            </a:r>
            <a:r>
              <a:rPr lang="en-US" sz="2400" b="1" dirty="0" err="1">
                <a:solidFill>
                  <a:srgbClr val="0070C0"/>
                </a:solidFill>
              </a:rPr>
              <a:t>Holubec</a:t>
            </a:r>
            <a:r>
              <a:rPr lang="en-US" sz="2400" b="1" dirty="0">
                <a:solidFill>
                  <a:srgbClr val="0070C0"/>
                </a:solidFill>
              </a:rPr>
              <a:t> </a:t>
            </a:r>
            <a:r>
              <a:rPr lang="en-US" sz="2400" b="1" dirty="0"/>
              <a:t>and</a:t>
            </a:r>
            <a:br>
              <a:rPr lang="en-US" sz="2400" b="1" dirty="0"/>
            </a:br>
            <a:r>
              <a:rPr lang="en-US" sz="2400" b="1" dirty="0" err="1">
                <a:solidFill>
                  <a:srgbClr val="0070C0"/>
                </a:solidFill>
              </a:rPr>
              <a:t>Albin</a:t>
            </a:r>
            <a:r>
              <a:rPr lang="en-US" sz="2400" b="1" dirty="0">
                <a:solidFill>
                  <a:srgbClr val="0070C0"/>
                </a:solidFill>
              </a:rPr>
              <a:t> F. Machu </a:t>
            </a:r>
            <a:r>
              <a:rPr lang="en-US" sz="2400" b="1" dirty="0"/>
              <a:t>go after it</a:t>
            </a:r>
          </a:p>
          <a:p>
            <a:r>
              <a:rPr lang="en-US" sz="2400" b="1" dirty="0"/>
              <a:t>on potty detail!</a:t>
            </a:r>
          </a:p>
          <a:p>
            <a:endParaRPr lang="en-US" sz="2400" b="1" dirty="0"/>
          </a:p>
          <a:p>
            <a:endParaRPr lang="en-US" sz="2400" b="1" dirty="0"/>
          </a:p>
          <a:p>
            <a:endParaRPr lang="en-US" dirty="0"/>
          </a:p>
        </p:txBody>
      </p:sp>
    </p:spTree>
    <p:custDataLst>
      <p:tags r:id="rId1"/>
    </p:custDataLst>
  </p:cSld>
  <p:clrMapOvr>
    <a:masterClrMapping/>
  </p:clrMapOvr>
  <p:transition advTm="490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2"/>
                                        </p:tgtEl>
                                        <p:attrNameLst>
                                          <p:attrName>style.visibility</p:attrName>
                                        </p:attrNameLst>
                                      </p:cBhvr>
                                      <p:to>
                                        <p:strVal val="visible"/>
                                      </p:to>
                                    </p:set>
                                    <p:anim calcmode="discrete" valueType="clr">
                                      <p:cBhvr override="childStyle">
                                        <p:cTn id="3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2"/>
                                        </p:tgtEl>
                                        <p:attrNameLst>
                                          <p:attrName>fillcolor</p:attrName>
                                        </p:attrNameLst>
                                      </p:cBhvr>
                                      <p:tavLst>
                                        <p:tav tm="0">
                                          <p:val>
                                            <p:clrVal>
                                              <a:schemeClr val="accent2"/>
                                            </p:clrVal>
                                          </p:val>
                                        </p:tav>
                                        <p:tav tm="50000">
                                          <p:val>
                                            <p:clrVal>
                                              <a:schemeClr val="hlink"/>
                                            </p:clrVal>
                                          </p:val>
                                        </p:tav>
                                      </p:tavLst>
                                    </p:anim>
                                    <p:set>
                                      <p:cBhvr>
                                        <p:cTn id="38" dur="80"/>
                                        <p:tgtEl>
                                          <p:spTgt spid="12"/>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3"/>
                                        </p:tgtEl>
                                        <p:attrNameLst>
                                          <p:attrName>style.visibility</p:attrName>
                                        </p:attrNameLst>
                                      </p:cBhvr>
                                      <p:to>
                                        <p:strVal val="visible"/>
                                      </p:to>
                                    </p:set>
                                    <p:anim calcmode="discrete" valueType="clr">
                                      <p:cBhvr override="childStyle">
                                        <p:cTn id="4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
                                        </p:tgtEl>
                                        <p:attrNameLst>
                                          <p:attrName>fillcolor</p:attrName>
                                        </p:attrNameLst>
                                      </p:cBhvr>
                                      <p:tavLst>
                                        <p:tav tm="0">
                                          <p:val>
                                            <p:clrVal>
                                              <a:schemeClr val="accent2"/>
                                            </p:clrVal>
                                          </p:val>
                                        </p:tav>
                                        <p:tav tm="50000">
                                          <p:val>
                                            <p:clrVal>
                                              <a:schemeClr val="hlink"/>
                                            </p:clrVal>
                                          </p:val>
                                        </p:tav>
                                      </p:tavLst>
                                    </p:anim>
                                    <p:set>
                                      <p:cBhvr>
                                        <p:cTn id="45"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bin Machu and Victor Joe Holubec clean potty.JPG"/>
          <p:cNvPicPr>
            <a:picLocks noChangeAspect="1"/>
          </p:cNvPicPr>
          <p:nvPr/>
        </p:nvPicPr>
        <p:blipFill>
          <a:blip r:embed="rId4" cstate="print"/>
          <a:stretch>
            <a:fillRect/>
          </a:stretch>
        </p:blipFill>
        <p:spPr>
          <a:xfrm>
            <a:off x="3842656" y="-43543"/>
            <a:ext cx="5005917" cy="3465286"/>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Marker install group.JPG"/>
          <p:cNvPicPr>
            <a:picLocks noChangeAspect="1"/>
          </p:cNvPicPr>
          <p:nvPr/>
        </p:nvPicPr>
        <p:blipFill>
          <a:blip r:embed="rId5" cstate="print"/>
          <a:stretch>
            <a:fillRect/>
          </a:stretch>
        </p:blipFill>
        <p:spPr>
          <a:xfrm>
            <a:off x="2585470" y="0"/>
            <a:ext cx="2551718" cy="3418114"/>
          </a:xfrm>
          <a:prstGeom prst="rect">
            <a:avLst/>
          </a:prstGeom>
        </p:spPr>
      </p:pic>
      <p:pic>
        <p:nvPicPr>
          <p:cNvPr id="14" name="Picture 13" descr="Albin and Darwin install Historical Cemetery marker.JPG"/>
          <p:cNvPicPr>
            <a:picLocks noChangeAspect="1"/>
          </p:cNvPicPr>
          <p:nvPr/>
        </p:nvPicPr>
        <p:blipFill>
          <a:blip r:embed="rId6" cstate="print"/>
          <a:stretch>
            <a:fillRect/>
          </a:stretch>
        </p:blipFill>
        <p:spPr>
          <a:xfrm>
            <a:off x="6997021" y="0"/>
            <a:ext cx="2154309" cy="3439087"/>
          </a:xfrm>
          <a:prstGeom prst="rect">
            <a:avLst/>
          </a:prstGeom>
        </p:spPr>
      </p:pic>
      <p:pic>
        <p:nvPicPr>
          <p:cNvPr id="16" name="Picture 15" descr="Cross.jpg"/>
          <p:cNvPicPr>
            <a:picLocks noChangeAspect="1"/>
          </p:cNvPicPr>
          <p:nvPr/>
        </p:nvPicPr>
        <p:blipFill>
          <a:blip r:embed="rId7" cstate="print"/>
          <a:stretch>
            <a:fillRect/>
          </a:stretch>
        </p:blipFill>
        <p:spPr>
          <a:xfrm>
            <a:off x="7477196" y="-609599"/>
            <a:ext cx="1895403" cy="4648200"/>
          </a:xfrm>
          <a:prstGeom prst="rect">
            <a:avLst/>
          </a:prstGeom>
        </p:spPr>
      </p:pic>
      <p:pic>
        <p:nvPicPr>
          <p:cNvPr id="11" name="Picture 10" descr="Albin F Machu w his leaf.jpg"/>
          <p:cNvPicPr>
            <a:picLocks noChangeAspect="1"/>
          </p:cNvPicPr>
          <p:nvPr/>
        </p:nvPicPr>
        <p:blipFill>
          <a:blip r:embed="rId8" cstate="print"/>
          <a:stretch>
            <a:fillRect/>
          </a:stretch>
        </p:blipFill>
        <p:spPr>
          <a:xfrm>
            <a:off x="0" y="-152400"/>
            <a:ext cx="2895600" cy="4362366"/>
          </a:xfrm>
          <a:prstGeom prst="rect">
            <a:avLst/>
          </a:prstGeom>
        </p:spPr>
      </p:pic>
      <p:sp>
        <p:nvSpPr>
          <p:cNvPr id="10" name="TextBox 9"/>
          <p:cNvSpPr txBox="1"/>
          <p:nvPr/>
        </p:nvSpPr>
        <p:spPr>
          <a:xfrm>
            <a:off x="-1" y="3429000"/>
            <a:ext cx="9144001" cy="3539430"/>
          </a:xfrm>
          <a:prstGeom prst="rect">
            <a:avLst/>
          </a:prstGeom>
          <a:solidFill>
            <a:schemeClr val="accent3">
              <a:lumMod val="60000"/>
              <a:lumOff val="40000"/>
            </a:schemeClr>
          </a:solidFill>
        </p:spPr>
        <p:txBody>
          <a:bodyPr wrap="square" rtlCol="0">
            <a:spAutoFit/>
          </a:bodyPr>
          <a:lstStyle/>
          <a:p>
            <a:r>
              <a:rPr lang="en-US" sz="2800" b="1" dirty="0" smtClean="0">
                <a:solidFill>
                  <a:srgbClr val="7030A0"/>
                </a:solidFill>
              </a:rPr>
              <a:t>Thank you </a:t>
            </a:r>
            <a:r>
              <a:rPr lang="en-US" sz="3200" b="1" dirty="0" err="1" smtClean="0">
                <a:solidFill>
                  <a:srgbClr val="002060"/>
                </a:solidFill>
              </a:rPr>
              <a:t>Albin</a:t>
            </a:r>
            <a:r>
              <a:rPr lang="en-US" sz="3200" b="1" dirty="0" smtClean="0">
                <a:solidFill>
                  <a:srgbClr val="002060"/>
                </a:solidFill>
              </a:rPr>
              <a:t> F. Machu</a:t>
            </a:r>
            <a:r>
              <a:rPr lang="en-US" sz="2800" b="1" dirty="0">
                <a:solidFill>
                  <a:srgbClr val="002060"/>
                </a:solidFill>
              </a:rPr>
              <a:t> </a:t>
            </a:r>
            <a:r>
              <a:rPr lang="en-US" sz="2800" b="1" dirty="0" smtClean="0">
                <a:solidFill>
                  <a:srgbClr val="7030A0"/>
                </a:solidFill>
              </a:rPr>
              <a:t>for your years of dedicated volunteer service to our family’s historic cemetery.  Your commitment to watering saplings that grew to be beautiful trees, tree trimming, coordinating with City staff and Funeral homes, orchestrating burials, ensuring the potty and lawn cared for, installation of infrastructure, and this list goes on…  Your years of service are an inspiration to us all.</a:t>
            </a:r>
            <a:endParaRPr lang="en-US" sz="2400" b="1" dirty="0" smtClean="0">
              <a:solidFill>
                <a:srgbClr val="7030A0"/>
              </a:solidFill>
            </a:endParaRPr>
          </a:p>
          <a:p>
            <a:r>
              <a:rPr lang="en-US" sz="2400" b="1" dirty="0" smtClean="0">
                <a:solidFill>
                  <a:srgbClr val="7030A0"/>
                </a:solidFill>
              </a:rPr>
              <a:t> </a:t>
            </a:r>
            <a:endParaRPr lang="en-US" sz="2400" b="1" dirty="0">
              <a:solidFill>
                <a:srgbClr val="7030A0"/>
              </a:solidFill>
            </a:endParaRPr>
          </a:p>
        </p:txBody>
      </p:sp>
      <p:pic>
        <p:nvPicPr>
          <p:cNvPr id="15" name="Picture 14" descr="Albin digs hole for cross.JPG"/>
          <p:cNvPicPr>
            <a:picLocks noChangeAspect="1"/>
          </p:cNvPicPr>
          <p:nvPr/>
        </p:nvPicPr>
        <p:blipFill>
          <a:blip r:embed="rId9" cstate="print"/>
          <a:stretch>
            <a:fillRect/>
          </a:stretch>
        </p:blipFill>
        <p:spPr>
          <a:xfrm>
            <a:off x="2604979" y="0"/>
            <a:ext cx="5065093" cy="3418114"/>
          </a:xfrm>
          <a:prstGeom prst="rect">
            <a:avLst/>
          </a:prstGeom>
        </p:spPr>
      </p:pic>
    </p:spTree>
    <p:custDataLst>
      <p:tags r:id="rId1"/>
    </p:custDataLst>
  </p:cSld>
  <p:clrMapOvr>
    <a:masterClrMapping/>
  </p:clrMapOvr>
  <p:transition advTm="710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3000" fill="hold"/>
                                        <p:tgtEl>
                                          <p:spTgt spid="15"/>
                                        </p:tgtEl>
                                        <p:attrNameLst>
                                          <p:attrName>ppt_w</p:attrName>
                                        </p:attrNameLst>
                                      </p:cBhvr>
                                      <p:tavLst>
                                        <p:tav tm="0">
                                          <p:val>
                                            <p:fltVal val="0"/>
                                          </p:val>
                                        </p:tav>
                                        <p:tav tm="100000">
                                          <p:val>
                                            <p:strVal val="#ppt_w"/>
                                          </p:val>
                                        </p:tav>
                                      </p:tavLst>
                                    </p:anim>
                                    <p:anim calcmode="lin" valueType="num">
                                      <p:cBhvr>
                                        <p:cTn id="15" dur="3000" fill="hold"/>
                                        <p:tgtEl>
                                          <p:spTgt spid="15"/>
                                        </p:tgtEl>
                                        <p:attrNameLst>
                                          <p:attrName>ppt_h</p:attrName>
                                        </p:attrNameLst>
                                      </p:cBhvr>
                                      <p:tavLst>
                                        <p:tav tm="0">
                                          <p:val>
                                            <p:fltVal val="0"/>
                                          </p:val>
                                        </p:tav>
                                        <p:tav tm="100000">
                                          <p:val>
                                            <p:strVal val="#ppt_h"/>
                                          </p:val>
                                        </p:tav>
                                      </p:tavLst>
                                    </p:anim>
                                    <p:animEffect transition="in" filter="fade">
                                      <p:cBhvr>
                                        <p:cTn id="16" dur="3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0" fill="hold"/>
                                        <p:tgtEl>
                                          <p:spTgt spid="16"/>
                                        </p:tgtEl>
                                        <p:attrNameLst>
                                          <p:attrName>ppt_x</p:attrName>
                                        </p:attrNameLst>
                                      </p:cBhvr>
                                      <p:tavLst>
                                        <p:tav tm="0">
                                          <p:val>
                                            <p:strVal val="#ppt_x"/>
                                          </p:val>
                                        </p:tav>
                                        <p:tav tm="100000">
                                          <p:val>
                                            <p:strVal val="#ppt_x"/>
                                          </p:val>
                                        </p:tav>
                                      </p:tavLst>
                                    </p:anim>
                                    <p:anim calcmode="lin" valueType="num">
                                      <p:cBhvr additive="base">
                                        <p:cTn id="22"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0" fill="hold"/>
                                        <p:tgtEl>
                                          <p:spTgt spid="11"/>
                                        </p:tgtEl>
                                        <p:attrNameLst>
                                          <p:attrName>ppt_w</p:attrName>
                                        </p:attrNameLst>
                                      </p:cBhvr>
                                      <p:tavLst>
                                        <p:tav tm="0" fmla="#ppt_w*sin(2.5*pi*$)">
                                          <p:val>
                                            <p:fltVal val="0"/>
                                          </p:val>
                                        </p:tav>
                                        <p:tav tm="100000">
                                          <p:val>
                                            <p:fltVal val="1"/>
                                          </p:val>
                                        </p:tav>
                                      </p:tavLst>
                                    </p:anim>
                                    <p:anim calcmode="lin" valueType="num">
                                      <p:cBhvr>
                                        <p:cTn id="2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388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0" fill="hold"/>
                                        <p:tgtEl>
                                          <p:spTgt spid="4"/>
                                        </p:tgtEl>
                                        <p:attrNameLst>
                                          <p:attrName>ppt_w</p:attrName>
                                        </p:attrNameLst>
                                      </p:cBhvr>
                                      <p:tavLst>
                                        <p:tav tm="0" fmla="#ppt_w*sin(2.5*pi*$)">
                                          <p:val>
                                            <p:fltVal val="0"/>
                                          </p:val>
                                        </p:tav>
                                        <p:tav tm="100000">
                                          <p:val>
                                            <p:fltVal val="1"/>
                                          </p:val>
                                        </p:tav>
                                      </p:tavLst>
                                    </p:anim>
                                    <p:anim calcmode="lin" valueType="num">
                                      <p:cBhvr>
                                        <p:cTn id="20"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eslie Loessin mowing cemetery.JPG"/>
          <p:cNvPicPr>
            <a:picLocks noChangeAspect="1"/>
          </p:cNvPicPr>
          <p:nvPr/>
        </p:nvPicPr>
        <p:blipFill>
          <a:blip r:embed="rId3" cstate="print"/>
          <a:stretch>
            <a:fillRect/>
          </a:stretch>
        </p:blipFill>
        <p:spPr>
          <a:xfrm>
            <a:off x="5217105" y="3733800"/>
            <a:ext cx="4073199" cy="3377184"/>
          </a:xfrm>
          <a:prstGeom prst="rect">
            <a:avLst/>
          </a:prstGeom>
        </p:spPr>
      </p:pic>
      <p:pic>
        <p:nvPicPr>
          <p:cNvPr id="16" name="Picture 15" descr="TJ Mikulec mowing cemetery.JPG"/>
          <p:cNvPicPr>
            <a:picLocks noChangeAspect="1"/>
          </p:cNvPicPr>
          <p:nvPr/>
        </p:nvPicPr>
        <p:blipFill>
          <a:blip r:embed="rId4" cstate="print"/>
          <a:stretch>
            <a:fillRect/>
          </a:stretch>
        </p:blipFill>
        <p:spPr>
          <a:xfrm>
            <a:off x="1513564" y="4114800"/>
            <a:ext cx="4094756" cy="2743200"/>
          </a:xfrm>
          <a:prstGeom prst="rect">
            <a:avLst/>
          </a:prstGeom>
        </p:spPr>
      </p:pic>
      <p:pic>
        <p:nvPicPr>
          <p:cNvPr id="14" name="Picture 13" descr="Angie Machu Malicoat mowing cemetery.JPG"/>
          <p:cNvPicPr>
            <a:picLocks noChangeAspect="1"/>
          </p:cNvPicPr>
          <p:nvPr/>
        </p:nvPicPr>
        <p:blipFill>
          <a:blip r:embed="rId5" cstate="print"/>
          <a:stretch>
            <a:fillRect/>
          </a:stretch>
        </p:blipFill>
        <p:spPr>
          <a:xfrm>
            <a:off x="1600200" y="1371600"/>
            <a:ext cx="4230624" cy="2767970"/>
          </a:xfrm>
          <a:prstGeom prst="rect">
            <a:avLst/>
          </a:prstGeom>
        </p:spPr>
      </p:pic>
      <p:pic>
        <p:nvPicPr>
          <p:cNvPr id="2" name="Picture 1" descr="Marker_2.jpg"/>
          <p:cNvPicPr>
            <a:picLocks noChangeAspect="1"/>
          </p:cNvPicPr>
          <p:nvPr/>
        </p:nvPicPr>
        <p:blipFill>
          <a:blip r:embed="rId6"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7"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sp>
        <p:nvSpPr>
          <p:cNvPr id="18" name="TextBox 17"/>
          <p:cNvSpPr txBox="1"/>
          <p:nvPr/>
        </p:nvSpPr>
        <p:spPr>
          <a:xfrm>
            <a:off x="5334000" y="1371600"/>
            <a:ext cx="3810000" cy="2523768"/>
          </a:xfrm>
          <a:prstGeom prst="rect">
            <a:avLst/>
          </a:prstGeom>
          <a:solidFill>
            <a:schemeClr val="bg1"/>
          </a:solidFill>
        </p:spPr>
        <p:txBody>
          <a:bodyPr wrap="square" rtlCol="0">
            <a:spAutoFit/>
          </a:bodyPr>
          <a:lstStyle/>
          <a:p>
            <a:r>
              <a:rPr lang="en-US" sz="2800" b="1" dirty="0">
                <a:solidFill>
                  <a:srgbClr val="C00000"/>
                </a:solidFill>
              </a:rPr>
              <a:t>On the Riding Mowers:</a:t>
            </a:r>
            <a:br>
              <a:rPr lang="en-US" sz="2800" b="1" dirty="0">
                <a:solidFill>
                  <a:srgbClr val="C00000"/>
                </a:solidFill>
              </a:rPr>
            </a:br>
            <a:endParaRPr lang="en-US" sz="2800" b="1" dirty="0">
              <a:solidFill>
                <a:srgbClr val="C00000"/>
              </a:solidFill>
            </a:endParaRPr>
          </a:p>
          <a:p>
            <a:r>
              <a:rPr lang="en-US" sz="2800" b="1" dirty="0">
                <a:solidFill>
                  <a:srgbClr val="C00000"/>
                </a:solidFill>
              </a:rPr>
              <a:t>Angie Machu </a:t>
            </a:r>
            <a:r>
              <a:rPr lang="en-US" sz="2800" b="1" dirty="0" err="1">
                <a:solidFill>
                  <a:srgbClr val="C00000"/>
                </a:solidFill>
              </a:rPr>
              <a:t>Malicoat</a:t>
            </a:r>
            <a:r>
              <a:rPr lang="en-US" sz="2800" b="1" dirty="0">
                <a:solidFill>
                  <a:srgbClr val="C00000"/>
                </a:solidFill>
              </a:rPr>
              <a:t/>
            </a:r>
            <a:br>
              <a:rPr lang="en-US" sz="2800" b="1" dirty="0">
                <a:solidFill>
                  <a:srgbClr val="C00000"/>
                </a:solidFill>
              </a:rPr>
            </a:br>
            <a:r>
              <a:rPr lang="en-US" sz="2800" b="1" dirty="0">
                <a:solidFill>
                  <a:srgbClr val="C00000"/>
                </a:solidFill>
              </a:rPr>
              <a:t>T. J. </a:t>
            </a:r>
            <a:r>
              <a:rPr lang="en-US" sz="2800" b="1" dirty="0" err="1">
                <a:solidFill>
                  <a:srgbClr val="C00000"/>
                </a:solidFill>
              </a:rPr>
              <a:t>Mikulec</a:t>
            </a:r>
            <a:r>
              <a:rPr lang="en-US" sz="2800" b="1" dirty="0">
                <a:solidFill>
                  <a:srgbClr val="C00000"/>
                </a:solidFill>
              </a:rPr>
              <a:t/>
            </a:r>
            <a:br>
              <a:rPr lang="en-US" sz="2800" b="1" dirty="0">
                <a:solidFill>
                  <a:srgbClr val="C00000"/>
                </a:solidFill>
              </a:rPr>
            </a:br>
            <a:r>
              <a:rPr lang="en-US" sz="2800" b="1" dirty="0">
                <a:solidFill>
                  <a:srgbClr val="C00000"/>
                </a:solidFill>
              </a:rPr>
              <a:t>Leslie </a:t>
            </a:r>
            <a:r>
              <a:rPr lang="en-US" sz="2800" b="1" dirty="0" err="1">
                <a:solidFill>
                  <a:srgbClr val="C00000"/>
                </a:solidFill>
              </a:rPr>
              <a:t>Loessin</a:t>
            </a:r>
            <a:endParaRPr lang="en-US" dirty="0">
              <a:solidFill>
                <a:srgbClr val="C00000"/>
              </a:solidFill>
            </a:endParaRPr>
          </a:p>
          <a:p>
            <a:endParaRPr lang="en-US" dirty="0"/>
          </a:p>
        </p:txBody>
      </p:sp>
    </p:spTree>
    <p:custDataLst>
      <p:tags r:id="rId1"/>
    </p:custDataLst>
  </p:cSld>
  <p:clrMapOvr>
    <a:masterClrMapping/>
  </p:clrMapOvr>
  <p:transition advTm="308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8"/>
                                        </p:tgtEl>
                                        <p:attrNameLst>
                                          <p:attrName>style.visibility</p:attrName>
                                        </p:attrNameLst>
                                      </p:cBhvr>
                                      <p:to>
                                        <p:strVal val="visible"/>
                                      </p:to>
                                    </p:set>
                                    <p:anim calcmode="discrete" valueType="clr">
                                      <p:cBhvr override="childStyle">
                                        <p:cTn id="4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8"/>
                                        </p:tgtEl>
                                        <p:attrNameLst>
                                          <p:attrName>fillcolor</p:attrName>
                                        </p:attrNameLst>
                                      </p:cBhvr>
                                      <p:tavLst>
                                        <p:tav tm="0">
                                          <p:val>
                                            <p:clrVal>
                                              <a:schemeClr val="accent2"/>
                                            </p:clrVal>
                                          </p:val>
                                        </p:tav>
                                        <p:tav tm="50000">
                                          <p:val>
                                            <p:clrVal>
                                              <a:schemeClr val="hlink"/>
                                            </p:clrVal>
                                          </p:val>
                                        </p:tav>
                                      </p:tavLst>
                                    </p:anim>
                                    <p:set>
                                      <p:cBhvr>
                                        <p:cTn id="45"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rry and Angie working at cemetery.jpg"/>
          <p:cNvPicPr>
            <a:picLocks noChangeAspect="1"/>
          </p:cNvPicPr>
          <p:nvPr/>
        </p:nvPicPr>
        <p:blipFill>
          <a:blip r:embed="rId3" cstate="print"/>
          <a:stretch>
            <a:fillRect/>
          </a:stretch>
        </p:blipFill>
        <p:spPr>
          <a:xfrm>
            <a:off x="2438400" y="1371600"/>
            <a:ext cx="4267200" cy="5715000"/>
          </a:xfrm>
          <a:prstGeom prst="rect">
            <a:avLst/>
          </a:prstGeom>
        </p:spPr>
      </p:pic>
      <p:pic>
        <p:nvPicPr>
          <p:cNvPr id="2" name="Picture 1" descr="Marker_2.jpg"/>
          <p:cNvPicPr>
            <a:picLocks noChangeAspect="1"/>
          </p:cNvPicPr>
          <p:nvPr/>
        </p:nvPicPr>
        <p:blipFill>
          <a:blip r:embed="rId4"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5"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2" name="Picture 11" descr="Angie and Marvin trimming trees.JPG"/>
          <p:cNvPicPr>
            <a:picLocks noChangeAspect="1"/>
          </p:cNvPicPr>
          <p:nvPr/>
        </p:nvPicPr>
        <p:blipFill>
          <a:blip r:embed="rId6" cstate="print"/>
          <a:stretch>
            <a:fillRect/>
          </a:stretch>
        </p:blipFill>
        <p:spPr>
          <a:xfrm>
            <a:off x="6019800" y="1371600"/>
            <a:ext cx="3124200" cy="2831464"/>
          </a:xfrm>
          <a:prstGeom prst="rect">
            <a:avLst/>
          </a:prstGeom>
        </p:spPr>
      </p:pic>
      <p:sp>
        <p:nvSpPr>
          <p:cNvPr id="13" name="TextBox 12"/>
          <p:cNvSpPr txBox="1"/>
          <p:nvPr/>
        </p:nvSpPr>
        <p:spPr>
          <a:xfrm>
            <a:off x="6019800" y="4191000"/>
            <a:ext cx="3124200" cy="2677656"/>
          </a:xfrm>
          <a:prstGeom prst="rect">
            <a:avLst/>
          </a:prstGeom>
          <a:solidFill>
            <a:schemeClr val="bg1"/>
          </a:solidFill>
        </p:spPr>
        <p:txBody>
          <a:bodyPr wrap="square" rtlCol="0">
            <a:spAutoFit/>
          </a:bodyPr>
          <a:lstStyle/>
          <a:p>
            <a:r>
              <a:rPr lang="en-US" sz="2400" b="1" dirty="0" smtClean="0"/>
              <a:t>Angie Machu </a:t>
            </a:r>
            <a:r>
              <a:rPr lang="en-US" sz="2400" b="1" dirty="0" err="1" smtClean="0"/>
              <a:t>Malicoat</a:t>
            </a:r>
            <a:r>
              <a:rPr lang="en-US" sz="2400" b="1" dirty="0" smtClean="0"/>
              <a:t> regularly volunteers on Cemetery Workdays, here with brother Marvin Machu and nephew Terry </a:t>
            </a:r>
            <a:r>
              <a:rPr lang="en-US" sz="2400" b="1" dirty="0" err="1" smtClean="0"/>
              <a:t>Loessin</a:t>
            </a:r>
            <a:endParaRPr lang="en-US" sz="2400" b="1" dirty="0" smtClean="0"/>
          </a:p>
          <a:p>
            <a:endParaRPr lang="en-US" sz="2400" b="1" dirty="0"/>
          </a:p>
        </p:txBody>
      </p:sp>
    </p:spTree>
    <p:custDataLst>
      <p:tags r:id="rId1"/>
    </p:custDataLst>
  </p:cSld>
  <p:clrMapOvr>
    <a:masterClrMapping/>
  </p:clrMapOvr>
  <p:transition advTm="260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Sandy Machu Strmiska mowing.JPG"/>
          <p:cNvPicPr>
            <a:picLocks noChangeAspect="1"/>
          </p:cNvPicPr>
          <p:nvPr/>
        </p:nvPicPr>
        <p:blipFill>
          <a:blip r:embed="rId5" cstate="print"/>
          <a:stretch>
            <a:fillRect/>
          </a:stretch>
        </p:blipFill>
        <p:spPr>
          <a:xfrm>
            <a:off x="2576732" y="1407941"/>
            <a:ext cx="3276601" cy="3335906"/>
          </a:xfrm>
          <a:prstGeom prst="rect">
            <a:avLst/>
          </a:prstGeom>
        </p:spPr>
      </p:pic>
      <p:sp>
        <p:nvSpPr>
          <p:cNvPr id="13" name="TextBox 12"/>
          <p:cNvSpPr txBox="1"/>
          <p:nvPr/>
        </p:nvSpPr>
        <p:spPr>
          <a:xfrm>
            <a:off x="5848643" y="1463040"/>
            <a:ext cx="3200400" cy="1569660"/>
          </a:xfrm>
          <a:prstGeom prst="rect">
            <a:avLst/>
          </a:prstGeom>
          <a:solidFill>
            <a:schemeClr val="bg1"/>
          </a:solidFill>
        </p:spPr>
        <p:txBody>
          <a:bodyPr wrap="square" rtlCol="0">
            <a:spAutoFit/>
          </a:bodyPr>
          <a:lstStyle/>
          <a:p>
            <a:r>
              <a:rPr lang="en-US" sz="2400" b="1" i="1" dirty="0" smtClean="0">
                <a:solidFill>
                  <a:srgbClr val="00B050"/>
                </a:solidFill>
              </a:rPr>
              <a:t>Left:  </a:t>
            </a:r>
            <a:r>
              <a:rPr lang="en-US" sz="2400" b="1" dirty="0" smtClean="0">
                <a:solidFill>
                  <a:srgbClr val="00B050"/>
                </a:solidFill>
              </a:rPr>
              <a:t>Machu Cemetery Association President Sandra Machu </a:t>
            </a:r>
            <a:r>
              <a:rPr lang="en-US" sz="2400" b="1" dirty="0" err="1" smtClean="0">
                <a:solidFill>
                  <a:srgbClr val="00B050"/>
                </a:solidFill>
              </a:rPr>
              <a:t>Strmiska</a:t>
            </a:r>
            <a:r>
              <a:rPr lang="en-US" sz="2400" b="1" dirty="0" smtClean="0">
                <a:solidFill>
                  <a:srgbClr val="00B050"/>
                </a:solidFill>
              </a:rPr>
              <a:t> giving it her all!</a:t>
            </a:r>
            <a:endParaRPr lang="en-US" sz="2400" b="1" dirty="0">
              <a:solidFill>
                <a:srgbClr val="00B050"/>
              </a:solidFill>
            </a:endParaRPr>
          </a:p>
        </p:txBody>
      </p:sp>
      <p:pic>
        <p:nvPicPr>
          <p:cNvPr id="11" name="Picture 10" descr="Sharon mowing at cemetery.jpg"/>
          <p:cNvPicPr>
            <a:picLocks noChangeAspect="1"/>
          </p:cNvPicPr>
          <p:nvPr/>
        </p:nvPicPr>
        <p:blipFill>
          <a:blip r:embed="rId6" cstate="print"/>
          <a:stretch>
            <a:fillRect/>
          </a:stretch>
        </p:blipFill>
        <p:spPr>
          <a:xfrm>
            <a:off x="6281237" y="3048000"/>
            <a:ext cx="2862762" cy="3810000"/>
          </a:xfrm>
          <a:prstGeom prst="rect">
            <a:avLst/>
          </a:prstGeom>
        </p:spPr>
      </p:pic>
      <p:sp>
        <p:nvSpPr>
          <p:cNvPr id="12" name="TextBox 11"/>
          <p:cNvSpPr txBox="1"/>
          <p:nvPr/>
        </p:nvSpPr>
        <p:spPr>
          <a:xfrm>
            <a:off x="2590800" y="5029200"/>
            <a:ext cx="3429000" cy="1569660"/>
          </a:xfrm>
          <a:prstGeom prst="rect">
            <a:avLst/>
          </a:prstGeom>
          <a:solidFill>
            <a:schemeClr val="bg1"/>
          </a:solidFill>
        </p:spPr>
        <p:txBody>
          <a:bodyPr wrap="square" rtlCol="0">
            <a:spAutoFit/>
          </a:bodyPr>
          <a:lstStyle/>
          <a:p>
            <a:pPr algn="r"/>
            <a:r>
              <a:rPr lang="en-US" sz="2400" b="1" i="1" dirty="0" smtClean="0">
                <a:solidFill>
                  <a:srgbClr val="00B050"/>
                </a:solidFill>
              </a:rPr>
              <a:t>Right:  </a:t>
            </a:r>
            <a:br>
              <a:rPr lang="en-US" sz="2400" b="1" i="1" dirty="0" smtClean="0">
                <a:solidFill>
                  <a:srgbClr val="00B050"/>
                </a:solidFill>
              </a:rPr>
            </a:br>
            <a:r>
              <a:rPr lang="en-US" sz="2400" b="1" dirty="0" smtClean="0">
                <a:solidFill>
                  <a:srgbClr val="00B050"/>
                </a:solidFill>
              </a:rPr>
              <a:t>Sharon Machu </a:t>
            </a:r>
            <a:r>
              <a:rPr lang="en-US" sz="2400" b="1" dirty="0" err="1" smtClean="0">
                <a:solidFill>
                  <a:srgbClr val="00B050"/>
                </a:solidFill>
              </a:rPr>
              <a:t>Mikulec</a:t>
            </a:r>
            <a:r>
              <a:rPr lang="en-US" sz="2400" b="1" dirty="0" smtClean="0">
                <a:solidFill>
                  <a:srgbClr val="00B050"/>
                </a:solidFill>
              </a:rPr>
              <a:t> wielding a </a:t>
            </a:r>
            <a:r>
              <a:rPr lang="en-US" sz="2400" b="1" dirty="0" err="1" smtClean="0">
                <a:solidFill>
                  <a:srgbClr val="00B050"/>
                </a:solidFill>
              </a:rPr>
              <a:t>weedeater</a:t>
            </a:r>
            <a:r>
              <a:rPr lang="en-US" sz="2400" b="1" dirty="0" smtClean="0">
                <a:solidFill>
                  <a:srgbClr val="00B050"/>
                </a:solidFill>
              </a:rPr>
              <a:t> and making it all pretty!</a:t>
            </a:r>
            <a:endParaRPr lang="en-US" sz="2400" b="1" dirty="0">
              <a:solidFill>
                <a:srgbClr val="00B050"/>
              </a:solidFill>
            </a:endParaRPr>
          </a:p>
        </p:txBody>
      </p:sp>
    </p:spTree>
    <p:custDataLst>
      <p:tags r:id="rId1"/>
    </p:custDataLst>
  </p:cSld>
  <p:clrMapOvr>
    <a:masterClrMapping/>
  </p:clrMapOvr>
  <p:transition advTm="411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381000"/>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p14="http://schemas.microsoft.com/office/powerpoint/2010/main" xmlns="" val="3200147123"/>
      </p:ext>
    </p:extLst>
  </p:cSld>
  <p:clrMapOvr>
    <a:masterClrMapping/>
  </p:clrMapOvr>
  <p:transition advTm="90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Machu_cemetery_gate.jpg (550×363)"/>
          <p:cNvPicPr>
            <a:picLocks noChangeAspect="1" noChangeArrowheads="1"/>
          </p:cNvPicPr>
          <p:nvPr/>
        </p:nvPicPr>
        <p:blipFill>
          <a:blip r:embed="rId3" cstate="print"/>
          <a:srcRect/>
          <a:stretch>
            <a:fillRect/>
          </a:stretch>
        </p:blipFill>
        <p:spPr bwMode="auto">
          <a:xfrm rot="1155254">
            <a:off x="4514792" y="-342434"/>
            <a:ext cx="4947128" cy="3265105"/>
          </a:xfrm>
          <a:prstGeom prst="rect">
            <a:avLst/>
          </a:prstGeom>
          <a:noFill/>
        </p:spPr>
      </p:pic>
      <p:grpSp>
        <p:nvGrpSpPr>
          <p:cNvPr id="3" name="Group 2"/>
          <p:cNvGrpSpPr/>
          <p:nvPr/>
        </p:nvGrpSpPr>
        <p:grpSpPr>
          <a:xfrm>
            <a:off x="0" y="0"/>
            <a:ext cx="3276600"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6628" name="Picture 4" descr="Historical_Marker_Dedication_Ceremony.jpg (799×300)"/>
          <p:cNvPicPr>
            <a:picLocks noChangeAspect="1" noChangeArrowheads="1"/>
          </p:cNvPicPr>
          <p:nvPr/>
        </p:nvPicPr>
        <p:blipFill>
          <a:blip r:embed="rId5" cstate="print"/>
          <a:srcRect/>
          <a:stretch>
            <a:fillRect/>
          </a:stretch>
        </p:blipFill>
        <p:spPr bwMode="auto">
          <a:xfrm>
            <a:off x="1533525" y="4000500"/>
            <a:ext cx="7610475" cy="2857500"/>
          </a:xfrm>
          <a:prstGeom prst="rect">
            <a:avLst/>
          </a:prstGeom>
          <a:noFill/>
        </p:spPr>
      </p:pic>
      <p:sp>
        <p:nvSpPr>
          <p:cNvPr id="8" name="TextBox 7"/>
          <p:cNvSpPr txBox="1"/>
          <p:nvPr/>
        </p:nvSpPr>
        <p:spPr>
          <a:xfrm>
            <a:off x="0" y="2402058"/>
            <a:ext cx="3200400" cy="5139869"/>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endParaRPr lang="en-US" sz="2400" b="1" dirty="0">
              <a:solidFill>
                <a:srgbClr val="FFC000"/>
              </a:solidFill>
            </a:endParaRPr>
          </a:p>
          <a:p>
            <a:r>
              <a:rPr lang="en-US" sz="2400" b="1" dirty="0">
                <a:solidFill>
                  <a:srgbClr val="FFC000"/>
                </a:solidFill>
              </a:rPr>
              <a:t>Thank you </a:t>
            </a:r>
            <a:r>
              <a:rPr lang="en-US" sz="2400" b="1" dirty="0">
                <a:solidFill>
                  <a:srgbClr val="C00000"/>
                </a:solidFill>
              </a:rPr>
              <a:t>Darwin &amp; Nancy</a:t>
            </a:r>
            <a:r>
              <a:rPr lang="en-US" sz="2400" b="1" dirty="0">
                <a:solidFill>
                  <a:srgbClr val="FFC000"/>
                </a:solidFill>
              </a:rPr>
              <a:t> for the research and application work to attain this goal and all who made the special day possible. </a:t>
            </a:r>
          </a:p>
          <a:p>
            <a:r>
              <a:rPr lang="en-US" sz="2000" b="1" dirty="0">
                <a:solidFill>
                  <a:srgbClr val="FFC000"/>
                </a:solidFill>
              </a:rPr>
              <a:t>  </a:t>
            </a:r>
          </a:p>
          <a:p>
            <a:r>
              <a:rPr lang="en-US" sz="2000" b="1" dirty="0">
                <a:solidFill>
                  <a:srgbClr val="FFC000"/>
                </a:solidFill>
              </a:rPr>
              <a:t> </a:t>
            </a:r>
          </a:p>
        </p:txBody>
      </p:sp>
      <p:grpSp>
        <p:nvGrpSpPr>
          <p:cNvPr id="12" name="Group 11"/>
          <p:cNvGrpSpPr/>
          <p:nvPr/>
        </p:nvGrpSpPr>
        <p:grpSpPr>
          <a:xfrm>
            <a:off x="3151644" y="2154013"/>
            <a:ext cx="4321047" cy="3426200"/>
            <a:chOff x="3151644" y="2154013"/>
            <a:chExt cx="4321047" cy="3426200"/>
          </a:xfrm>
        </p:grpSpPr>
        <p:pic>
          <p:nvPicPr>
            <p:cNvPr id="26630" name="Picture 6" descr="https://www.machu-cemetery.org/images/gallery/Darwin_and_Albin_unveil_marker.jpg"/>
            <p:cNvPicPr>
              <a:picLocks noChangeAspect="1" noChangeArrowheads="1"/>
            </p:cNvPicPr>
            <p:nvPr/>
          </p:nvPicPr>
          <p:blipFill>
            <a:blip r:embed="rId6" cstate="print"/>
            <a:srcRect/>
            <a:stretch>
              <a:fillRect/>
            </a:stretch>
          </p:blipFill>
          <p:spPr bwMode="auto">
            <a:xfrm rot="21183902">
              <a:off x="3151644" y="2154013"/>
              <a:ext cx="4321047" cy="3240785"/>
            </a:xfrm>
            <a:prstGeom prst="rect">
              <a:avLst/>
            </a:prstGeom>
            <a:noFill/>
            <a:ln w="57150">
              <a:solidFill>
                <a:srgbClr val="FF0000"/>
              </a:solidFill>
            </a:ln>
          </p:spPr>
        </p:pic>
        <p:sp>
          <p:nvSpPr>
            <p:cNvPr id="11" name="TextBox 10"/>
            <p:cNvSpPr txBox="1"/>
            <p:nvPr/>
          </p:nvSpPr>
          <p:spPr>
            <a:xfrm rot="21211755">
              <a:off x="3362679" y="5210881"/>
              <a:ext cx="3432384" cy="369332"/>
            </a:xfrm>
            <a:prstGeom prst="rect">
              <a:avLst/>
            </a:prstGeom>
            <a:solidFill>
              <a:schemeClr val="accent1">
                <a:lumMod val="20000"/>
                <a:lumOff val="80000"/>
              </a:schemeClr>
            </a:solidFill>
            <a:ln w="76200">
              <a:solidFill>
                <a:srgbClr val="FF0000"/>
              </a:solidFill>
            </a:ln>
          </p:spPr>
          <p:txBody>
            <a:bodyPr wrap="square" rtlCol="0">
              <a:spAutoFit/>
            </a:bodyPr>
            <a:lstStyle/>
            <a:p>
              <a:pPr algn="ctr"/>
              <a:r>
                <a:rPr lang="en-US" b="1" dirty="0"/>
                <a:t>Darwin &amp; </a:t>
              </a:r>
              <a:r>
                <a:rPr lang="en-US" b="1" dirty="0" err="1"/>
                <a:t>Albin</a:t>
              </a:r>
              <a:r>
                <a:rPr lang="en-US" b="1" dirty="0"/>
                <a:t> unveiling Marker</a:t>
              </a:r>
            </a:p>
          </p:txBody>
        </p:sp>
      </p:grpSp>
      <p:pic>
        <p:nvPicPr>
          <p:cNvPr id="15" name="Picture 14" descr="Marker dedication crowd under tent.jpg"/>
          <p:cNvPicPr>
            <a:picLocks noChangeAspect="1"/>
          </p:cNvPicPr>
          <p:nvPr/>
        </p:nvPicPr>
        <p:blipFill>
          <a:blip r:embed="rId7" cstate="print"/>
          <a:stretch>
            <a:fillRect/>
          </a:stretch>
        </p:blipFill>
        <p:spPr>
          <a:xfrm>
            <a:off x="3124200" y="4800600"/>
            <a:ext cx="4191000" cy="2522220"/>
          </a:xfrm>
          <a:prstGeom prst="rect">
            <a:avLst/>
          </a:prstGeom>
        </p:spPr>
      </p:pic>
      <p:pic>
        <p:nvPicPr>
          <p:cNvPr id="14" name="Picture 13" descr="Darwin and Nancy w monument.JPG"/>
          <p:cNvPicPr>
            <a:picLocks noChangeAspect="1"/>
          </p:cNvPicPr>
          <p:nvPr/>
        </p:nvPicPr>
        <p:blipFill>
          <a:blip r:embed="rId8" cstate="print"/>
          <a:stretch>
            <a:fillRect/>
          </a:stretch>
        </p:blipFill>
        <p:spPr>
          <a:xfrm rot="21194648">
            <a:off x="3121064" y="2166184"/>
            <a:ext cx="3987992" cy="2773046"/>
          </a:xfrm>
          <a:prstGeom prst="rect">
            <a:avLst/>
          </a:prstGeom>
        </p:spPr>
      </p:pic>
      <p:pic>
        <p:nvPicPr>
          <p:cNvPr id="10" name="Picture 9" descr="Marker_2.jpg"/>
          <p:cNvPicPr>
            <a:picLocks noChangeAspect="1"/>
          </p:cNvPicPr>
          <p:nvPr/>
        </p:nvPicPr>
        <p:blipFill>
          <a:blip r:embed="rId9" cstate="print"/>
          <a:stretch>
            <a:fillRect/>
          </a:stretch>
        </p:blipFill>
        <p:spPr>
          <a:xfrm>
            <a:off x="6780601" y="2743200"/>
            <a:ext cx="2363399" cy="3149547"/>
          </a:xfrm>
          <a:prstGeom prst="rect">
            <a:avLst/>
          </a:prstGeom>
          <a:ln w="57150">
            <a:solidFill>
              <a:srgbClr val="FFC000"/>
            </a:solidFill>
          </a:ln>
        </p:spPr>
      </p:pic>
    </p:spTree>
    <p:custDataLst>
      <p:tags r:id="rId1"/>
    </p:custDataLst>
  </p:cSld>
  <p:clrMapOvr>
    <a:masterClrMapping/>
  </p:clrMapOvr>
  <p:transition advTm="532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6628"/>
                                        </p:tgtEl>
                                        <p:attrNameLst>
                                          <p:attrName>style.visibility</p:attrName>
                                        </p:attrNameLst>
                                      </p:cBhvr>
                                      <p:to>
                                        <p:strVal val="visible"/>
                                      </p:to>
                                    </p:set>
                                    <p:anim calcmode="lin" valueType="num">
                                      <p:cBhvr>
                                        <p:cTn id="14" dur="500" fill="hold"/>
                                        <p:tgtEl>
                                          <p:spTgt spid="26628"/>
                                        </p:tgtEl>
                                        <p:attrNameLst>
                                          <p:attrName>ppt_w</p:attrName>
                                        </p:attrNameLst>
                                      </p:cBhvr>
                                      <p:tavLst>
                                        <p:tav tm="0">
                                          <p:val>
                                            <p:fltVal val="0"/>
                                          </p:val>
                                        </p:tav>
                                        <p:tav tm="100000">
                                          <p:val>
                                            <p:strVal val="#ppt_w"/>
                                          </p:val>
                                        </p:tav>
                                      </p:tavLst>
                                    </p:anim>
                                    <p:anim calcmode="lin" valueType="num">
                                      <p:cBhvr>
                                        <p:cTn id="15" dur="500" fill="hold"/>
                                        <p:tgtEl>
                                          <p:spTgt spid="26628"/>
                                        </p:tgtEl>
                                        <p:attrNameLst>
                                          <p:attrName>ppt_h</p:attrName>
                                        </p:attrNameLst>
                                      </p:cBhvr>
                                      <p:tavLst>
                                        <p:tav tm="0">
                                          <p:val>
                                            <p:fltVal val="0"/>
                                          </p:val>
                                        </p:tav>
                                        <p:tav tm="100000">
                                          <p:val>
                                            <p:strVal val="#ppt_h"/>
                                          </p:val>
                                        </p:tav>
                                      </p:tavLst>
                                    </p:anim>
                                    <p:animEffect transition="in" filter="fade">
                                      <p:cBhvr>
                                        <p:cTn id="16" dur="500"/>
                                        <p:tgtEl>
                                          <p:spTgt spid="266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 calcmode="lin" valueType="num">
                                      <p:cBhvr>
                                        <p:cTn id="21" dur="500" fill="hold"/>
                                        <p:tgtEl>
                                          <p:spTgt spid="26626"/>
                                        </p:tgtEl>
                                        <p:attrNameLst>
                                          <p:attrName>ppt_w</p:attrName>
                                        </p:attrNameLst>
                                      </p:cBhvr>
                                      <p:tavLst>
                                        <p:tav tm="0">
                                          <p:val>
                                            <p:fltVal val="0"/>
                                          </p:val>
                                        </p:tav>
                                        <p:tav tm="100000">
                                          <p:val>
                                            <p:strVal val="#ppt_w"/>
                                          </p:val>
                                        </p:tav>
                                      </p:tavLst>
                                    </p:anim>
                                    <p:anim calcmode="lin" valueType="num">
                                      <p:cBhvr>
                                        <p:cTn id="22" dur="500" fill="hold"/>
                                        <p:tgtEl>
                                          <p:spTgt spid="26626"/>
                                        </p:tgtEl>
                                        <p:attrNameLst>
                                          <p:attrName>ppt_h</p:attrName>
                                        </p:attrNameLst>
                                      </p:cBhvr>
                                      <p:tavLst>
                                        <p:tav tm="0">
                                          <p:val>
                                            <p:fltVal val="0"/>
                                          </p:val>
                                        </p:tav>
                                        <p:tav tm="100000">
                                          <p:val>
                                            <p:strVal val="#ppt_h"/>
                                          </p:val>
                                        </p:tav>
                                      </p:tavLst>
                                    </p:anim>
                                    <p:animEffect transition="in" filter="fade">
                                      <p:cBhvr>
                                        <p:cTn id="23" dur="500"/>
                                        <p:tgtEl>
                                          <p:spTgt spid="26626"/>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0" fill="hold"/>
                                        <p:tgtEl>
                                          <p:spTgt spid="10"/>
                                        </p:tgtEl>
                                        <p:attrNameLst>
                                          <p:attrName>ppt_x</p:attrName>
                                        </p:attrNameLst>
                                      </p:cBhvr>
                                      <p:tavLst>
                                        <p:tav tm="0">
                                          <p:val>
                                            <p:strVal val="#ppt_x"/>
                                          </p:val>
                                        </p:tav>
                                        <p:tav tm="100000">
                                          <p:val>
                                            <p:strVal val="#ppt_x"/>
                                          </p:val>
                                        </p:tav>
                                      </p:tavLst>
                                    </p:anim>
                                    <p:anim calcmode="lin" valueType="num">
                                      <p:cBhvr additive="base">
                                        <p:cTn id="37"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0" fill="hold"/>
                                        <p:tgtEl>
                                          <p:spTgt spid="15"/>
                                        </p:tgtEl>
                                        <p:attrNameLst>
                                          <p:attrName>ppt_x</p:attrName>
                                        </p:attrNameLst>
                                      </p:cBhvr>
                                      <p:tavLst>
                                        <p:tav tm="0">
                                          <p:val>
                                            <p:strVal val="0-#ppt_w/2"/>
                                          </p:val>
                                        </p:tav>
                                        <p:tav tm="100000">
                                          <p:val>
                                            <p:strVal val="#ppt_x"/>
                                          </p:val>
                                        </p:tav>
                                      </p:tavLst>
                                    </p:anim>
                                    <p:anim calcmode="lin" valueType="num">
                                      <p:cBhvr additive="base">
                                        <p:cTn id="43" dur="5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9" presetClass="entr" presetSubtype="1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0" fill="hold"/>
                                        <p:tgtEl>
                                          <p:spTgt spid="14"/>
                                        </p:tgtEl>
                                        <p:attrNameLst>
                                          <p:attrName>ppt_w</p:attrName>
                                        </p:attrNameLst>
                                      </p:cBhvr>
                                      <p:tavLst>
                                        <p:tav tm="0" fmla="#ppt_w*sin(2.5*pi*$)">
                                          <p:val>
                                            <p:fltVal val="0"/>
                                          </p:val>
                                        </p:tav>
                                        <p:tav tm="100000">
                                          <p:val>
                                            <p:fltVal val="1"/>
                                          </p:val>
                                        </p:tav>
                                      </p:tavLst>
                                    </p:anim>
                                    <p:anim calcmode="lin" valueType="num">
                                      <p:cBhvr>
                                        <p:cTn id="49"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96311"/>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
        <p:nvSpPr>
          <p:cNvPr id="6" name="TextBox 5">
            <a:extLst>
              <a:ext uri="{FF2B5EF4-FFF2-40B4-BE49-F238E27FC236}">
                <a16:creationId xmlns:a16="http://schemas.microsoft.com/office/drawing/2014/main" xmlns="" id="{1393FEA3-EF83-E4A4-F79B-33A1D945D9D5}"/>
              </a:ext>
            </a:extLst>
          </p:cNvPr>
          <p:cNvSpPr txBox="1"/>
          <p:nvPr/>
        </p:nvSpPr>
        <p:spPr>
          <a:xfrm>
            <a:off x="-4618" y="3057236"/>
            <a:ext cx="3890818" cy="3970318"/>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p:spPr>
        <p:txBody>
          <a:bodyPr wrap="square" rtlCol="0">
            <a:spAutoFit/>
          </a:bodyPr>
          <a:lstStyle/>
          <a:p>
            <a:r>
              <a:rPr lang="en-US" b="1" i="0" dirty="0">
                <a:solidFill>
                  <a:srgbClr val="FF0000"/>
                </a:solidFill>
                <a:effectLst/>
                <a:latin typeface="Arial" panose="020B0604020202020204" pitchFamily="34" charset="0"/>
              </a:rPr>
              <a:t>THE LORD’S PRAYER:</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Our Father, who art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hallowed be thy name;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kingdom come,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will be done,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on earth as it is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Give us this day, our daily bread,</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forgive us our trespasses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as we forgive those who trespass against us.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lead us not into temptation,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but deliver us from evil.</a:t>
            </a:r>
          </a:p>
          <a:p>
            <a:r>
              <a:rPr lang="en-US" b="1" i="0" dirty="0">
                <a:solidFill>
                  <a:srgbClr val="FF0000"/>
                </a:solidFill>
                <a:effectLst/>
                <a:latin typeface="Arial" panose="020B0604020202020204" pitchFamily="34" charset="0"/>
              </a:rPr>
              <a:t>Amen.</a:t>
            </a:r>
            <a:endParaRPr lang="en-US" b="1" i="0" dirty="0">
              <a:solidFill>
                <a:srgbClr val="FF0000"/>
              </a:solidFill>
              <a:effectLst/>
              <a:latin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xmlns="" id="{6CE1C641-DDF1-37D0-CED6-C908DE7DFCEE}"/>
              </a:ext>
            </a:extLst>
          </p:cNvPr>
          <p:cNvSpPr txBox="1"/>
          <p:nvPr/>
        </p:nvSpPr>
        <p:spPr>
          <a:xfrm>
            <a:off x="4495800" y="3064163"/>
            <a:ext cx="4648200" cy="397031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Otče</a:t>
            </a:r>
            <a:r>
              <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jenž jsi v nebes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posvé</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se jméno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prijd' kr</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lovstv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bud' vůle 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 v nebi, tak i na zemi.</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Chléb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vezdejš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dej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dnes,</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otpus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naše viny,</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jakož i my odp</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ou</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me naš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vinn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kům.</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ne uvod'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v pokušen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ale zbav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od zlého.</a:t>
            </a:r>
            <a:endParaRPr kumimoji="0" lang="sk-SK" altLang="en-US" sz="800" b="1"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Amen.</a:t>
            </a:r>
            <a:endParaRPr kumimoji="0" lang="sk-SK" altLang="en-US" sz="2400" b="1" i="0" u="none" strike="noStrike" cap="none" normalizeH="0" baseline="0" dirty="0">
              <a:ln>
                <a:noFill/>
              </a:ln>
              <a:solidFill>
                <a:srgbClr val="002060"/>
              </a:solidFill>
              <a:effectLst/>
              <a:latin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xmlns="" val="543092497"/>
      </p:ext>
    </p:extLst>
  </p:cSld>
  <p:clrMapOvr>
    <a:masterClrMapping/>
  </p:clrMapOvr>
  <p:transition advTm="241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e and Tracy Zetak Machu with Albin Hattie and Vlasta.jpg"/>
          <p:cNvPicPr>
            <a:picLocks noChangeAspect="1"/>
          </p:cNvPicPr>
          <p:nvPr/>
        </p:nvPicPr>
        <p:blipFill>
          <a:blip r:embed="rId4" cstate="print"/>
          <a:stretch>
            <a:fillRect/>
          </a:stretch>
        </p:blipFill>
        <p:spPr>
          <a:xfrm>
            <a:off x="-15241" y="2802988"/>
            <a:ext cx="2997592" cy="4142428"/>
          </a:xfrm>
          <a:prstGeom prst="rect">
            <a:avLst/>
          </a:prstGeom>
        </p:spPr>
      </p:pic>
      <p:pic>
        <p:nvPicPr>
          <p:cNvPr id="15" name="Picture 14" descr="Joe and Tracy Machu Family.jpg"/>
          <p:cNvPicPr>
            <a:picLocks noChangeAspect="1"/>
          </p:cNvPicPr>
          <p:nvPr/>
        </p:nvPicPr>
        <p:blipFill>
          <a:blip r:embed="rId5" cstate="print"/>
          <a:stretch>
            <a:fillRect/>
          </a:stretch>
        </p:blipFill>
        <p:spPr>
          <a:xfrm>
            <a:off x="2982350" y="2754923"/>
            <a:ext cx="6175717" cy="4117145"/>
          </a:xfrm>
          <a:prstGeom prst="rect">
            <a:avLst/>
          </a:prstGeom>
        </p:spPr>
      </p:pic>
      <p:sp>
        <p:nvSpPr>
          <p:cNvPr id="17" name="TextBox 16"/>
          <p:cNvSpPr txBox="1"/>
          <p:nvPr/>
        </p:nvSpPr>
        <p:spPr>
          <a:xfrm>
            <a:off x="2971800" y="0"/>
            <a:ext cx="6172200" cy="3046988"/>
          </a:xfrm>
          <a:prstGeom prst="rect">
            <a:avLst/>
          </a:prstGeom>
          <a:solidFill>
            <a:schemeClr val="tx1"/>
          </a:solidFill>
        </p:spPr>
        <p:txBody>
          <a:bodyPr wrap="square" rtlCol="0">
            <a:spAutoFit/>
          </a:bodyPr>
          <a:lstStyle/>
          <a:p>
            <a:r>
              <a:rPr lang="en-US" sz="2400" dirty="0" err="1" smtClean="0">
                <a:solidFill>
                  <a:schemeClr val="bg1"/>
                </a:solidFill>
              </a:rPr>
              <a:t>Pavel</a:t>
            </a:r>
            <a:r>
              <a:rPr lang="en-US" sz="2400" dirty="0" smtClean="0">
                <a:solidFill>
                  <a:schemeClr val="bg1"/>
                </a:solidFill>
              </a:rPr>
              <a:t> &amp; </a:t>
            </a:r>
            <a:r>
              <a:rPr lang="en-US" sz="2400" dirty="0" err="1" smtClean="0">
                <a:solidFill>
                  <a:schemeClr val="bg1"/>
                </a:solidFill>
              </a:rPr>
              <a:t>Rozina’s</a:t>
            </a:r>
            <a:r>
              <a:rPr lang="en-US" sz="2400" dirty="0" smtClean="0">
                <a:solidFill>
                  <a:schemeClr val="bg1"/>
                </a:solidFill>
              </a:rPr>
              <a:t> grandson Joe M. Machu </a:t>
            </a:r>
            <a:br>
              <a:rPr lang="en-US" sz="2400" dirty="0" smtClean="0">
                <a:solidFill>
                  <a:schemeClr val="bg1"/>
                </a:solidFill>
              </a:rPr>
            </a:br>
            <a:r>
              <a:rPr lang="en-US" sz="2400" dirty="0" smtClean="0">
                <a:solidFill>
                  <a:schemeClr val="bg1"/>
                </a:solidFill>
              </a:rPr>
              <a:t>(son of John T.) married Tracy </a:t>
            </a:r>
            <a:r>
              <a:rPr lang="en-US" sz="2400" dirty="0" err="1" smtClean="0">
                <a:solidFill>
                  <a:schemeClr val="bg1"/>
                </a:solidFill>
              </a:rPr>
              <a:t>Zetak</a:t>
            </a:r>
            <a:r>
              <a:rPr lang="en-US" sz="2400" dirty="0" smtClean="0">
                <a:solidFill>
                  <a:schemeClr val="bg1"/>
                </a:solidFill>
              </a:rPr>
              <a:t> </a:t>
            </a:r>
            <a:br>
              <a:rPr lang="en-US" sz="2400" dirty="0" smtClean="0">
                <a:solidFill>
                  <a:schemeClr val="bg1"/>
                </a:solidFill>
              </a:rPr>
            </a:br>
            <a:r>
              <a:rPr lang="en-US" sz="2400" dirty="0" smtClean="0">
                <a:solidFill>
                  <a:schemeClr val="bg1"/>
                </a:solidFill>
              </a:rPr>
              <a:t>in a huge double wedding with John L. Machu and Frances </a:t>
            </a:r>
            <a:r>
              <a:rPr lang="en-US" sz="2400" dirty="0" err="1" smtClean="0">
                <a:solidFill>
                  <a:schemeClr val="bg1"/>
                </a:solidFill>
              </a:rPr>
              <a:t>Kopecky</a:t>
            </a:r>
            <a:r>
              <a:rPr lang="en-US" sz="2400" dirty="0" smtClean="0">
                <a:solidFill>
                  <a:schemeClr val="bg1"/>
                </a:solidFill>
              </a:rPr>
              <a:t>. </a:t>
            </a:r>
          </a:p>
          <a:p>
            <a:r>
              <a:rPr lang="en-US" sz="2400" i="1" dirty="0" smtClean="0">
                <a:solidFill>
                  <a:schemeClr val="bg1"/>
                </a:solidFill>
              </a:rPr>
              <a:t>Left:  </a:t>
            </a:r>
            <a:r>
              <a:rPr lang="en-US" sz="2400" b="1" dirty="0" smtClean="0">
                <a:solidFill>
                  <a:srgbClr val="FFC000"/>
                </a:solidFill>
              </a:rPr>
              <a:t>Joe and Tracy Machu </a:t>
            </a:r>
            <a:r>
              <a:rPr lang="en-US" sz="2400" dirty="0" smtClean="0">
                <a:solidFill>
                  <a:schemeClr val="bg1"/>
                </a:solidFill>
              </a:rPr>
              <a:t>with children </a:t>
            </a:r>
            <a:br>
              <a:rPr lang="en-US" sz="2400" dirty="0" smtClean="0">
                <a:solidFill>
                  <a:schemeClr val="bg1"/>
                </a:solidFill>
              </a:rPr>
            </a:br>
            <a:r>
              <a:rPr lang="en-US" sz="2400" dirty="0" smtClean="0">
                <a:solidFill>
                  <a:schemeClr val="bg1"/>
                </a:solidFill>
              </a:rPr>
              <a:t>          </a:t>
            </a:r>
            <a:r>
              <a:rPr lang="en-US" sz="2400" dirty="0" err="1" smtClean="0">
                <a:solidFill>
                  <a:schemeClr val="bg1"/>
                </a:solidFill>
              </a:rPr>
              <a:t>Vlasta</a:t>
            </a:r>
            <a:r>
              <a:rPr lang="en-US" sz="2400" dirty="0" smtClean="0">
                <a:solidFill>
                  <a:schemeClr val="bg1"/>
                </a:solidFill>
              </a:rPr>
              <a:t>, Hattie, and </a:t>
            </a:r>
            <a:r>
              <a:rPr lang="en-US" sz="2400" dirty="0" err="1" smtClean="0">
                <a:solidFill>
                  <a:schemeClr val="bg1"/>
                </a:solidFill>
              </a:rPr>
              <a:t>Albin</a:t>
            </a:r>
            <a:r>
              <a:rPr lang="en-US" sz="2400" dirty="0" smtClean="0">
                <a:solidFill>
                  <a:schemeClr val="bg1"/>
                </a:solidFill>
              </a:rPr>
              <a:t> E. on knee.  </a:t>
            </a:r>
          </a:p>
          <a:p>
            <a:r>
              <a:rPr lang="en-US" sz="2400" i="1" dirty="0" smtClean="0">
                <a:solidFill>
                  <a:schemeClr val="bg1"/>
                </a:solidFill>
              </a:rPr>
              <a:t>Right: </a:t>
            </a:r>
            <a:r>
              <a:rPr lang="en-US" sz="2400" dirty="0" smtClean="0">
                <a:solidFill>
                  <a:schemeClr val="bg1"/>
                </a:solidFill>
              </a:rPr>
              <a:t>Expanded family with daughters Mildred</a:t>
            </a:r>
            <a:br>
              <a:rPr lang="en-US" sz="2400" dirty="0" smtClean="0">
                <a:solidFill>
                  <a:schemeClr val="bg1"/>
                </a:solidFill>
              </a:rPr>
            </a:br>
            <a:r>
              <a:rPr lang="en-US" sz="2400" dirty="0" smtClean="0">
                <a:solidFill>
                  <a:schemeClr val="bg1"/>
                </a:solidFill>
              </a:rPr>
              <a:t>            and Alice added, and grandchildren.</a:t>
            </a:r>
            <a:endParaRPr lang="en-US" sz="2400" dirty="0">
              <a:solidFill>
                <a:schemeClr val="bg1"/>
              </a:solidFill>
            </a:endParaRPr>
          </a:p>
        </p:txBody>
      </p:sp>
    </p:spTree>
    <p:custDataLst>
      <p:tags r:id="rId1"/>
    </p:custDataLst>
  </p:cSld>
  <p:clrMapOvr>
    <a:masterClrMapping/>
  </p:clrMapOvr>
  <p:transition advTm="448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Albin Hattie Sybil Vlasta Machu.jpg"/>
          <p:cNvPicPr>
            <a:picLocks noChangeAspect="1"/>
          </p:cNvPicPr>
          <p:nvPr/>
        </p:nvPicPr>
        <p:blipFill>
          <a:blip r:embed="rId4" cstate="print"/>
          <a:stretch>
            <a:fillRect/>
          </a:stretch>
        </p:blipFill>
        <p:spPr>
          <a:xfrm>
            <a:off x="0" y="2601377"/>
            <a:ext cx="2971800" cy="4368639"/>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2" name="Picture 11" descr="Grandpa_Hattie_Sybil_Mildred.jpg"/>
          <p:cNvPicPr>
            <a:picLocks noChangeAspect="1"/>
          </p:cNvPicPr>
          <p:nvPr/>
        </p:nvPicPr>
        <p:blipFill>
          <a:blip r:embed="rId6" cstate="print"/>
          <a:stretch>
            <a:fillRect/>
          </a:stretch>
        </p:blipFill>
        <p:spPr>
          <a:xfrm>
            <a:off x="3022209" y="298938"/>
            <a:ext cx="5891733" cy="4196626"/>
          </a:xfrm>
          <a:prstGeom prst="rect">
            <a:avLst/>
          </a:prstGeom>
        </p:spPr>
      </p:pic>
      <p:sp>
        <p:nvSpPr>
          <p:cNvPr id="13" name="TextBox 12"/>
          <p:cNvSpPr txBox="1"/>
          <p:nvPr/>
        </p:nvSpPr>
        <p:spPr>
          <a:xfrm>
            <a:off x="2954215" y="4389120"/>
            <a:ext cx="5967047" cy="2308324"/>
          </a:xfrm>
          <a:prstGeom prst="rect">
            <a:avLst/>
          </a:prstGeom>
          <a:solidFill>
            <a:schemeClr val="accent3">
              <a:lumMod val="50000"/>
            </a:schemeClr>
          </a:solidFill>
        </p:spPr>
        <p:txBody>
          <a:bodyPr wrap="square" rtlCol="0">
            <a:spAutoFit/>
          </a:bodyPr>
          <a:lstStyle/>
          <a:p>
            <a:r>
              <a:rPr lang="en-US" sz="2400" b="1" i="1" dirty="0" smtClean="0"/>
              <a:t>Above: </a:t>
            </a:r>
            <a:r>
              <a:rPr lang="en-US" sz="2400" b="1" dirty="0" err="1" smtClean="0"/>
              <a:t>Albin</a:t>
            </a:r>
            <a:r>
              <a:rPr lang="en-US" sz="2400" b="1" dirty="0" smtClean="0"/>
              <a:t> E. Machu, </a:t>
            </a:r>
            <a:br>
              <a:rPr lang="en-US" sz="2400" b="1" dirty="0" smtClean="0"/>
            </a:br>
            <a:r>
              <a:rPr lang="en-US" sz="2400" b="1" dirty="0" smtClean="0"/>
              <a:t>             Hattie Machu </a:t>
            </a:r>
            <a:r>
              <a:rPr lang="en-US" sz="2400" b="1" dirty="0" err="1" smtClean="0"/>
              <a:t>Holubec</a:t>
            </a:r>
            <a:r>
              <a:rPr lang="en-US" sz="2400" b="1" dirty="0" smtClean="0"/>
              <a:t> </a:t>
            </a:r>
            <a:r>
              <a:rPr lang="en-US" sz="2400" b="1" dirty="0" err="1" smtClean="0"/>
              <a:t>Kollaja</a:t>
            </a:r>
            <a:r>
              <a:rPr lang="en-US" sz="2400" b="1" dirty="0" smtClean="0"/>
              <a:t>, </a:t>
            </a:r>
            <a:br>
              <a:rPr lang="en-US" sz="2400" b="1" dirty="0" smtClean="0"/>
            </a:br>
            <a:r>
              <a:rPr lang="en-US" sz="2400" b="1" dirty="0" smtClean="0"/>
              <a:t>             Sybil Machu </a:t>
            </a:r>
            <a:r>
              <a:rPr lang="en-US" sz="2400" b="1" dirty="0" err="1" smtClean="0"/>
              <a:t>Stojanik</a:t>
            </a:r>
            <a:r>
              <a:rPr lang="en-US" sz="2400" b="1" dirty="0" smtClean="0"/>
              <a:t>, </a:t>
            </a:r>
            <a:br>
              <a:rPr lang="en-US" sz="2400" b="1" dirty="0" smtClean="0"/>
            </a:br>
            <a:r>
              <a:rPr lang="en-US" sz="2400" b="1" dirty="0" smtClean="0"/>
              <a:t>             Mildred Machu Townsend</a:t>
            </a:r>
          </a:p>
          <a:p>
            <a:endParaRPr lang="en-US" sz="2400" b="1" dirty="0" smtClean="0"/>
          </a:p>
          <a:p>
            <a:r>
              <a:rPr lang="en-US" sz="2400" b="1" i="1" dirty="0" smtClean="0"/>
              <a:t>Left: </a:t>
            </a:r>
            <a:r>
              <a:rPr lang="en-US" sz="2400" b="1" dirty="0" err="1" smtClean="0"/>
              <a:t>Albin</a:t>
            </a:r>
            <a:r>
              <a:rPr lang="en-US" sz="2400" b="1" dirty="0" smtClean="0"/>
              <a:t> E., Hattie, Sybil and </a:t>
            </a:r>
            <a:r>
              <a:rPr lang="en-US" sz="2400" b="1" dirty="0" err="1" smtClean="0"/>
              <a:t>Vlasta</a:t>
            </a:r>
            <a:r>
              <a:rPr lang="en-US" sz="2400" b="1" dirty="0" smtClean="0"/>
              <a:t> Machu</a:t>
            </a:r>
            <a:endParaRPr lang="en-US" sz="2400" b="1" dirty="0"/>
          </a:p>
        </p:txBody>
      </p:sp>
    </p:spTree>
    <p:custDataLst>
      <p:tags r:id="rId1"/>
    </p:custDataLst>
  </p:cSld>
  <p:clrMapOvr>
    <a:masterClrMapping/>
  </p:clrMapOvr>
  <p:transition advTm="331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4" name="Picture 13" descr="Edward and Mildred Machu Townsend w  Edwin and Alice Machu Stojanik.jpg"/>
          <p:cNvPicPr>
            <a:picLocks noChangeAspect="1"/>
          </p:cNvPicPr>
          <p:nvPr/>
        </p:nvPicPr>
        <p:blipFill>
          <a:blip r:embed="rId3" cstate="print"/>
          <a:stretch>
            <a:fillRect/>
          </a:stretch>
        </p:blipFill>
        <p:spPr>
          <a:xfrm>
            <a:off x="2096087" y="1101244"/>
            <a:ext cx="7047914" cy="575675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91729" y="-51582"/>
            <a:ext cx="6172200" cy="1200329"/>
          </a:xfrm>
          <a:prstGeom prst="rect">
            <a:avLst/>
          </a:prstGeom>
          <a:noFill/>
        </p:spPr>
        <p:txBody>
          <a:bodyPr wrap="square" rtlCol="0">
            <a:spAutoFit/>
          </a:bodyPr>
          <a:lstStyle/>
          <a:p>
            <a:r>
              <a:rPr lang="en-US" sz="2400" b="1" dirty="0" smtClean="0">
                <a:solidFill>
                  <a:srgbClr val="663300"/>
                </a:solidFill>
              </a:rPr>
              <a:t>Edward and Mildred Machu Townsend wedding </a:t>
            </a:r>
            <a:br>
              <a:rPr lang="en-US" sz="2400" b="1" dirty="0" smtClean="0">
                <a:solidFill>
                  <a:srgbClr val="663300"/>
                </a:solidFill>
              </a:rPr>
            </a:br>
            <a:r>
              <a:rPr lang="en-US" sz="2400" b="1" dirty="0" smtClean="0">
                <a:solidFill>
                  <a:srgbClr val="663300"/>
                </a:solidFill>
              </a:rPr>
              <a:t>     </a:t>
            </a:r>
            <a:r>
              <a:rPr lang="en-US" sz="2400" dirty="0" smtClean="0">
                <a:solidFill>
                  <a:srgbClr val="663300"/>
                </a:solidFill>
              </a:rPr>
              <a:t>Attendants: Edwin and Alice Machu </a:t>
            </a:r>
            <a:r>
              <a:rPr lang="en-US" sz="2400" dirty="0" err="1" smtClean="0">
                <a:solidFill>
                  <a:srgbClr val="663300"/>
                </a:solidFill>
              </a:rPr>
              <a:t>Stojanik</a:t>
            </a:r>
            <a:endParaRPr lang="en-US" sz="2400" dirty="0">
              <a:solidFill>
                <a:srgbClr val="663300"/>
              </a:solidFill>
            </a:endParaRPr>
          </a:p>
        </p:txBody>
      </p:sp>
    </p:spTree>
    <p:custDataLst>
      <p:tags r:id="rId1"/>
    </p:custDataLst>
  </p:cSld>
  <p:clrMapOvr>
    <a:masterClrMapping/>
  </p:clrMapOvr>
  <p:transition advTm="307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Picture 8" descr="Willie and Sybil Machu Stojanik.jpg"/>
          <p:cNvPicPr>
            <a:picLocks noChangeAspect="1"/>
          </p:cNvPicPr>
          <p:nvPr/>
        </p:nvPicPr>
        <p:blipFill>
          <a:blip r:embed="rId3" cstate="print"/>
          <a:stretch>
            <a:fillRect/>
          </a:stretch>
        </p:blipFill>
        <p:spPr>
          <a:xfrm>
            <a:off x="2743200" y="1823894"/>
            <a:ext cx="6400800" cy="527169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71800" y="0"/>
            <a:ext cx="6344529" cy="892552"/>
          </a:xfrm>
          <a:prstGeom prst="rect">
            <a:avLst/>
          </a:prstGeom>
          <a:noFill/>
        </p:spPr>
        <p:txBody>
          <a:bodyPr wrap="square" rtlCol="0">
            <a:spAutoFit/>
          </a:bodyPr>
          <a:lstStyle/>
          <a:p>
            <a:r>
              <a:rPr lang="en-US" sz="2800" b="1" dirty="0" smtClean="0">
                <a:solidFill>
                  <a:schemeClr val="accent2">
                    <a:lumMod val="50000"/>
                  </a:schemeClr>
                </a:solidFill>
              </a:rPr>
              <a:t>Willie and Sybil Machu </a:t>
            </a:r>
            <a:r>
              <a:rPr lang="en-US" sz="2800" b="1" dirty="0" err="1" smtClean="0">
                <a:solidFill>
                  <a:schemeClr val="accent2">
                    <a:lumMod val="50000"/>
                  </a:schemeClr>
                </a:solidFill>
              </a:rPr>
              <a:t>Stojanik</a:t>
            </a:r>
            <a:r>
              <a:rPr lang="en-US" sz="2800" b="1" dirty="0" smtClean="0">
                <a:solidFill>
                  <a:schemeClr val="accent2">
                    <a:lumMod val="50000"/>
                  </a:schemeClr>
                </a:solidFill>
              </a:rPr>
              <a:t> wedding</a:t>
            </a:r>
            <a:br>
              <a:rPr lang="en-US" sz="2800" b="1" dirty="0" smtClean="0">
                <a:solidFill>
                  <a:schemeClr val="accent2">
                    <a:lumMod val="50000"/>
                  </a:schemeClr>
                </a:solidFill>
              </a:rPr>
            </a:br>
            <a:endParaRPr lang="en-US" sz="2400" dirty="0">
              <a:solidFill>
                <a:schemeClr val="accent2">
                  <a:lumMod val="50000"/>
                </a:schemeClr>
              </a:solidFill>
            </a:endParaRPr>
          </a:p>
        </p:txBody>
      </p:sp>
      <p:pic>
        <p:nvPicPr>
          <p:cNvPr id="13" name="Picture 12" descr="Sybil Machu age 2 in 1918.jpg"/>
          <p:cNvPicPr>
            <a:picLocks noChangeAspect="1"/>
          </p:cNvPicPr>
          <p:nvPr/>
        </p:nvPicPr>
        <p:blipFill>
          <a:blip r:embed="rId5" cstate="print"/>
          <a:stretch>
            <a:fillRect/>
          </a:stretch>
        </p:blipFill>
        <p:spPr>
          <a:xfrm>
            <a:off x="0" y="2971800"/>
            <a:ext cx="2720340" cy="3886200"/>
          </a:xfrm>
          <a:prstGeom prst="rect">
            <a:avLst/>
          </a:prstGeom>
        </p:spPr>
      </p:pic>
      <p:sp>
        <p:nvSpPr>
          <p:cNvPr id="16" name="TextBox 15"/>
          <p:cNvSpPr txBox="1"/>
          <p:nvPr/>
        </p:nvSpPr>
        <p:spPr>
          <a:xfrm>
            <a:off x="2971800" y="990600"/>
            <a:ext cx="6172200" cy="523220"/>
          </a:xfrm>
          <a:prstGeom prst="rect">
            <a:avLst/>
          </a:prstGeom>
          <a:noFill/>
        </p:spPr>
        <p:txBody>
          <a:bodyPr wrap="square" rtlCol="0">
            <a:spAutoFit/>
          </a:bodyPr>
          <a:lstStyle/>
          <a:p>
            <a:r>
              <a:rPr lang="en-US" sz="2800" b="1" i="1" dirty="0" smtClean="0">
                <a:solidFill>
                  <a:schemeClr val="accent2">
                    <a:lumMod val="50000"/>
                  </a:schemeClr>
                </a:solidFill>
              </a:rPr>
              <a:t>Below left: </a:t>
            </a:r>
            <a:r>
              <a:rPr lang="en-US" sz="2800" b="1" dirty="0" smtClean="0">
                <a:solidFill>
                  <a:schemeClr val="accent2">
                    <a:lumMod val="50000"/>
                  </a:schemeClr>
                </a:solidFill>
              </a:rPr>
              <a:t>Sybil Machu, age 2, in 1918.</a:t>
            </a:r>
            <a:endParaRPr lang="en-US" sz="2800" b="1" dirty="0">
              <a:solidFill>
                <a:schemeClr val="accent2">
                  <a:lumMod val="50000"/>
                </a:schemeClr>
              </a:solidFill>
            </a:endParaRPr>
          </a:p>
        </p:txBody>
      </p:sp>
    </p:spTree>
    <p:custDataLst>
      <p:tags r:id="rId1"/>
    </p:custDataLst>
  </p:cSld>
  <p:clrMapOvr>
    <a:masterClrMapping/>
  </p:clrMapOvr>
  <p:transition advTm="312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chu Cemetery photo.jpg"/>
          <p:cNvPicPr>
            <a:picLocks noChangeAspect="1"/>
          </p:cNvPicPr>
          <p:nvPr/>
        </p:nvPicPr>
        <p:blipFill>
          <a:blip r:embed="rId3" cstate="print"/>
          <a:stretch>
            <a:fillRect/>
          </a:stretch>
        </p:blipFill>
        <p:spPr>
          <a:xfrm>
            <a:off x="2057400" y="-1447800"/>
            <a:ext cx="7924799" cy="4461839"/>
          </a:xfrm>
          <a:prstGeom prst="rect">
            <a:avLst/>
          </a:prstGeom>
        </p:spPr>
      </p:pic>
      <p:sp>
        <p:nvSpPr>
          <p:cNvPr id="3" name="TextBox 2"/>
          <p:cNvSpPr txBox="1"/>
          <p:nvPr/>
        </p:nvSpPr>
        <p:spPr>
          <a:xfrm>
            <a:off x="3124200" y="948690"/>
            <a:ext cx="6019800" cy="5909310"/>
          </a:xfrm>
          <a:prstGeom prst="rect">
            <a:avLst/>
          </a:prstGeom>
          <a:solidFill>
            <a:schemeClr val="tx1"/>
          </a:solidFill>
        </p:spPr>
        <p:txBody>
          <a:bodyPr wrap="square" rtlCol="0">
            <a:spAutoFit/>
          </a:bodyPr>
          <a:lstStyle/>
          <a:p>
            <a:r>
              <a:rPr lang="en-US" sz="2800" dirty="0" smtClean="0">
                <a:solidFill>
                  <a:schemeClr val="bg1"/>
                </a:solidFill>
              </a:rPr>
              <a:t/>
            </a:r>
            <a:br>
              <a:rPr lang="en-US" sz="2800" dirty="0" smtClean="0">
                <a:solidFill>
                  <a:schemeClr val="bg1"/>
                </a:solidFill>
              </a:rPr>
            </a:br>
            <a:r>
              <a:rPr lang="en-US" sz="2800" dirty="0" smtClean="0">
                <a:solidFill>
                  <a:schemeClr val="bg1"/>
                </a:solidFill>
              </a:rPr>
              <a:t>Please </a:t>
            </a:r>
            <a:r>
              <a:rPr lang="en-US" sz="2800" dirty="0">
                <a:solidFill>
                  <a:schemeClr val="bg1"/>
                </a:solidFill>
              </a:rPr>
              <a:t>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r>
              <a:rPr lang="en-US" sz="2800" dirty="0">
                <a:solidFill>
                  <a:srgbClr val="92D050"/>
                </a:solidFill>
              </a:rPr>
              <a:t/>
            </a:r>
            <a:br>
              <a:rPr lang="en-US" sz="2800" dirty="0">
                <a:solidFill>
                  <a:srgbClr val="92D050"/>
                </a:solidFill>
              </a:rPr>
            </a:br>
            <a:r>
              <a:rPr lang="en-US" sz="2800" dirty="0">
                <a:solidFill>
                  <a:srgbClr val="92D050"/>
                </a:solidFill>
              </a:rPr>
              <a:t>c/o </a:t>
            </a:r>
            <a:r>
              <a:rPr lang="en-US" sz="2800" dirty="0" err="1">
                <a:solidFill>
                  <a:srgbClr val="92D050"/>
                </a:solidFill>
              </a:rPr>
              <a:t>Albin</a:t>
            </a:r>
            <a:r>
              <a:rPr lang="en-US" sz="2800" dirty="0">
                <a:solidFill>
                  <a:srgbClr val="92D050"/>
                </a:solidFill>
              </a:rPr>
              <a:t> F. Machu</a:t>
            </a:r>
            <a:br>
              <a:rPr lang="en-US" sz="2800" dirty="0">
                <a:solidFill>
                  <a:srgbClr val="92D050"/>
                </a:solidFill>
              </a:rPr>
            </a:br>
            <a:r>
              <a:rPr lang="en-US" sz="2800" dirty="0">
                <a:solidFill>
                  <a:srgbClr val="92D050"/>
                </a:solidFill>
              </a:rPr>
              <a:t>909 T. H. Johnson Dr.</a:t>
            </a:r>
            <a:br>
              <a:rPr lang="en-US" sz="2800" dirty="0">
                <a:solidFill>
                  <a:srgbClr val="92D050"/>
                </a:solidFill>
              </a:rPr>
            </a:br>
            <a:r>
              <a:rPr lang="en-US" sz="2800" dirty="0">
                <a:solidFill>
                  <a:srgbClr val="92D050"/>
                </a:solidFill>
              </a:rPr>
              <a:t>Taylor, TX 76574</a:t>
            </a:r>
          </a:p>
          <a:p>
            <a:endParaRPr lang="en-US" sz="2800" dirty="0">
              <a:solidFill>
                <a:srgbClr val="92D050"/>
              </a:solidFill>
            </a:endParaRPr>
          </a:p>
          <a:p>
            <a:pPr algn="r"/>
            <a:r>
              <a:rPr lang="en-US" sz="2800" dirty="0">
                <a:solidFill>
                  <a:srgbClr val="00B0F0"/>
                </a:solidFill>
              </a:rPr>
              <a:t>machu-cemetery.org</a:t>
            </a:r>
          </a:p>
        </p:txBody>
      </p:sp>
      <p:pic>
        <p:nvPicPr>
          <p:cNvPr id="4" name="Picture 3" descr="Pavilion w crepe myrtle.jpeg"/>
          <p:cNvPicPr>
            <a:picLocks noChangeAspect="1"/>
          </p:cNvPicPr>
          <p:nvPr/>
        </p:nvPicPr>
        <p:blipFill>
          <a:blip r:embed="rId4" cstate="print"/>
          <a:stretch>
            <a:fillRect/>
          </a:stretch>
        </p:blipFill>
        <p:spPr>
          <a:xfrm>
            <a:off x="0" y="0"/>
            <a:ext cx="3154326" cy="6858000"/>
          </a:xfrm>
          <a:prstGeom prst="rect">
            <a:avLst/>
          </a:prstGeom>
        </p:spPr>
      </p:pic>
    </p:spTree>
    <p:custDataLst>
      <p:tags r:id="rId1"/>
    </p:custDataLst>
  </p:cSld>
  <p:clrMapOvr>
    <a:masterClrMapping/>
  </p:clrMapOvr>
  <p:transition advTm="570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600164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Machu-cemetery.org/Gallery.php</a:t>
            </a:r>
            <a:endParaRPr lang="en-US" sz="3200" dirty="0" smtClean="0">
              <a:solidFill>
                <a:srgbClr val="C00000"/>
              </a:solidFill>
            </a:endParaRPr>
          </a:p>
          <a:p>
            <a:pPr algn="ct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510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3276601" cy="3352800"/>
            <a:chOff x="1" y="0"/>
            <a:chExt cx="3276600" cy="3276600"/>
          </a:xfrm>
        </p:grpSpPr>
        <p:pic>
          <p:nvPicPr>
            <p:cNvPr id="4"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12" name="TextBox 11"/>
          <p:cNvSpPr txBox="1"/>
          <p:nvPr/>
        </p:nvSpPr>
        <p:spPr>
          <a:xfrm>
            <a:off x="0" y="2667000"/>
            <a:ext cx="3276600" cy="4462760"/>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pPr algn="r"/>
            <a:endParaRPr lang="en-US" sz="2400" b="1" dirty="0">
              <a:solidFill>
                <a:schemeClr val="bg1"/>
              </a:solidFill>
            </a:endParaRPr>
          </a:p>
          <a:p>
            <a:pPr algn="r"/>
            <a:r>
              <a:rPr lang="en-US" sz="2400" b="1" i="1" dirty="0" smtClean="0">
                <a:solidFill>
                  <a:schemeClr val="bg1"/>
                </a:solidFill>
              </a:rPr>
              <a:t>Right: </a:t>
            </a:r>
            <a:r>
              <a:rPr lang="en-US" sz="2400" b="1" dirty="0" smtClean="0">
                <a:solidFill>
                  <a:schemeClr val="bg1"/>
                </a:solidFill>
              </a:rPr>
              <a:t>The Dedication Ceremony  opened with the Presentation </a:t>
            </a:r>
            <a:br>
              <a:rPr lang="en-US" sz="2400" b="1" dirty="0" smtClean="0">
                <a:solidFill>
                  <a:schemeClr val="bg1"/>
                </a:solidFill>
              </a:rPr>
            </a:br>
            <a:r>
              <a:rPr lang="en-US" sz="2400" b="1" dirty="0" smtClean="0">
                <a:solidFill>
                  <a:schemeClr val="bg1"/>
                </a:solidFill>
              </a:rPr>
              <a:t>of the Colors </a:t>
            </a:r>
          </a:p>
          <a:p>
            <a:pPr algn="r"/>
            <a:r>
              <a:rPr lang="en-US" sz="2400" b="1" dirty="0" smtClean="0">
                <a:solidFill>
                  <a:schemeClr val="bg1"/>
                </a:solidFill>
              </a:rPr>
              <a:t>by Matt </a:t>
            </a:r>
            <a:r>
              <a:rPr lang="en-US" sz="2400" b="1" dirty="0" err="1" smtClean="0">
                <a:solidFill>
                  <a:schemeClr val="bg1"/>
                </a:solidFill>
              </a:rPr>
              <a:t>Whisenant</a:t>
            </a:r>
            <a:endParaRPr lang="en-US" sz="2000" b="1" dirty="0">
              <a:solidFill>
                <a:schemeClr val="bg1"/>
              </a:solidFill>
            </a:endParaRPr>
          </a:p>
          <a:p>
            <a:pPr algn="r"/>
            <a:r>
              <a:rPr lang="en-US" sz="2000" b="1" dirty="0">
                <a:solidFill>
                  <a:schemeClr val="bg1"/>
                </a:solidFill>
              </a:rPr>
              <a:t> </a:t>
            </a:r>
          </a:p>
        </p:txBody>
      </p:sp>
      <p:pic>
        <p:nvPicPr>
          <p:cNvPr id="14" name="Picture 13" descr="John T and Veronica Machu monument.jpeg"/>
          <p:cNvPicPr>
            <a:picLocks noChangeAspect="1"/>
          </p:cNvPicPr>
          <p:nvPr/>
        </p:nvPicPr>
        <p:blipFill>
          <a:blip r:embed="rId4" cstate="print"/>
          <a:stretch>
            <a:fillRect/>
          </a:stretch>
        </p:blipFill>
        <p:spPr>
          <a:xfrm>
            <a:off x="4191000" y="24795"/>
            <a:ext cx="4953000" cy="6833205"/>
          </a:xfrm>
          <a:prstGeom prst="rect">
            <a:avLst/>
          </a:prstGeom>
        </p:spPr>
      </p:pic>
      <p:pic>
        <p:nvPicPr>
          <p:cNvPr id="16" name="Picture 15" descr="Matt Whisenant presents colors at dedication.JPG"/>
          <p:cNvPicPr>
            <a:picLocks noChangeAspect="1"/>
          </p:cNvPicPr>
          <p:nvPr/>
        </p:nvPicPr>
        <p:blipFill>
          <a:blip r:embed="rId5" cstate="print"/>
          <a:stretch>
            <a:fillRect/>
          </a:stretch>
        </p:blipFill>
        <p:spPr>
          <a:xfrm>
            <a:off x="3429000" y="1676400"/>
            <a:ext cx="1640531" cy="4114800"/>
          </a:xfrm>
          <a:prstGeom prst="rect">
            <a:avLst/>
          </a:prstGeom>
          <a:ln w="76200">
            <a:solidFill>
              <a:srgbClr val="FFC000"/>
            </a:solidFill>
          </a:ln>
        </p:spPr>
      </p:pic>
    </p:spTree>
    <p:custDataLst>
      <p:tags r:id="rId1"/>
    </p:custDataLst>
  </p:cSld>
  <p:clrMapOvr>
    <a:masterClrMapping/>
  </p:clrMapOvr>
  <p:transition advTm="235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0" fill="hold"/>
                                        <p:tgtEl>
                                          <p:spTgt spid="16"/>
                                        </p:tgtEl>
                                        <p:attrNameLst>
                                          <p:attrName>ppt_x</p:attrName>
                                        </p:attrNameLst>
                                      </p:cBhvr>
                                      <p:tavLst>
                                        <p:tav tm="0">
                                          <p:val>
                                            <p:strVal val="#ppt_x"/>
                                          </p:val>
                                        </p:tav>
                                        <p:tav tm="100000">
                                          <p:val>
                                            <p:strVal val="#ppt_x"/>
                                          </p:val>
                                        </p:tav>
                                      </p:tavLst>
                                    </p:anim>
                                    <p:anim calcmode="lin" valueType="num">
                                      <p:cBhvr additive="base">
                                        <p:cTn id="14"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arwin Machu speaking at Marker Ceremony.JPG"/>
          <p:cNvPicPr>
            <a:picLocks noChangeAspect="1"/>
          </p:cNvPicPr>
          <p:nvPr/>
        </p:nvPicPr>
        <p:blipFill>
          <a:blip r:embed="rId3" cstate="print"/>
          <a:stretch>
            <a:fillRect/>
          </a:stretch>
        </p:blipFill>
        <p:spPr>
          <a:xfrm>
            <a:off x="3272624" y="4800600"/>
            <a:ext cx="3112936" cy="2057400"/>
          </a:xfrm>
          <a:prstGeom prst="rect">
            <a:avLst/>
          </a:prstGeom>
        </p:spPr>
      </p:pic>
      <p:grpSp>
        <p:nvGrpSpPr>
          <p:cNvPr id="2" name="Group 2"/>
          <p:cNvGrpSpPr/>
          <p:nvPr/>
        </p:nvGrpSpPr>
        <p:grpSpPr>
          <a:xfrm>
            <a:off x="-1" y="0"/>
            <a:ext cx="3294743"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8" name="TextBox 7"/>
          <p:cNvSpPr txBox="1"/>
          <p:nvPr/>
        </p:nvSpPr>
        <p:spPr>
          <a:xfrm>
            <a:off x="0" y="0"/>
            <a:ext cx="3200400" cy="2923877"/>
          </a:xfrm>
          <a:prstGeom prst="rect">
            <a:avLst/>
          </a:prstGeom>
          <a:solidFill>
            <a:schemeClr val="tx1"/>
          </a:solidFill>
        </p:spPr>
        <p:txBody>
          <a:bodyPr wrap="square" rtlCol="0">
            <a:spAutoFit/>
          </a:bodyPr>
          <a:lstStyle/>
          <a:p>
            <a:r>
              <a:rPr lang="en-US" sz="2400" b="1" dirty="0">
                <a:solidFill>
                  <a:srgbClr val="FFC000"/>
                </a:solidFill>
              </a:rPr>
              <a:t/>
            </a:r>
            <a:br>
              <a:rPr lang="en-US" sz="2400" b="1" dirty="0">
                <a:solidFill>
                  <a:srgbClr val="FFC000"/>
                </a:solidFill>
              </a:rPr>
            </a:br>
            <a:r>
              <a:rPr lang="en-US" sz="2400" b="1" dirty="0">
                <a:solidFill>
                  <a:srgbClr val="FFC000"/>
                </a:solidFill>
              </a:rPr>
              <a:t>Dedication Ceremony for our Cemetery’s Historical Marker on August 17 2013.</a:t>
            </a:r>
          </a:p>
          <a:p>
            <a:endParaRPr lang="en-US" sz="2400" b="1" dirty="0">
              <a:solidFill>
                <a:srgbClr val="FFC000"/>
              </a:solidFill>
            </a:endParaRPr>
          </a:p>
          <a:p>
            <a:r>
              <a:rPr lang="en-US" sz="2000" b="1" dirty="0">
                <a:solidFill>
                  <a:srgbClr val="FFC000"/>
                </a:solidFill>
              </a:rPr>
              <a:t>  </a:t>
            </a:r>
          </a:p>
          <a:p>
            <a:r>
              <a:rPr lang="en-US" sz="2000" b="1" dirty="0">
                <a:solidFill>
                  <a:srgbClr val="FFC000"/>
                </a:solidFill>
              </a:rPr>
              <a:t> </a:t>
            </a:r>
          </a:p>
        </p:txBody>
      </p:sp>
      <p:pic>
        <p:nvPicPr>
          <p:cNvPr id="10" name="Picture 9" descr="Marker_2.jpg"/>
          <p:cNvPicPr>
            <a:picLocks noChangeAspect="1"/>
          </p:cNvPicPr>
          <p:nvPr/>
        </p:nvPicPr>
        <p:blipFill>
          <a:blip r:embed="rId5" cstate="print"/>
          <a:stretch>
            <a:fillRect/>
          </a:stretch>
        </p:blipFill>
        <p:spPr>
          <a:xfrm>
            <a:off x="3628" y="2510972"/>
            <a:ext cx="3238601" cy="4267200"/>
          </a:xfrm>
          <a:prstGeom prst="rect">
            <a:avLst/>
          </a:prstGeom>
          <a:ln w="76200">
            <a:solidFill>
              <a:srgbClr val="FFC000"/>
            </a:solidFill>
          </a:ln>
        </p:spPr>
      </p:pic>
      <p:pic>
        <p:nvPicPr>
          <p:cNvPr id="12" name="Picture 11" descr="Nancy Machu and Henry Holubec.JPG"/>
          <p:cNvPicPr>
            <a:picLocks noChangeAspect="1"/>
          </p:cNvPicPr>
          <p:nvPr/>
        </p:nvPicPr>
        <p:blipFill>
          <a:blip r:embed="rId6" cstate="print"/>
          <a:stretch>
            <a:fillRect/>
          </a:stretch>
        </p:blipFill>
        <p:spPr>
          <a:xfrm>
            <a:off x="6281928" y="2624312"/>
            <a:ext cx="2862072" cy="4233688"/>
          </a:xfrm>
          <a:prstGeom prst="rect">
            <a:avLst/>
          </a:prstGeom>
        </p:spPr>
      </p:pic>
      <p:sp>
        <p:nvSpPr>
          <p:cNvPr id="15" name="TextBox 14"/>
          <p:cNvSpPr txBox="1"/>
          <p:nvPr/>
        </p:nvSpPr>
        <p:spPr>
          <a:xfrm>
            <a:off x="3276600" y="1676400"/>
            <a:ext cx="2743200" cy="3170099"/>
          </a:xfrm>
          <a:prstGeom prst="rect">
            <a:avLst/>
          </a:prstGeom>
          <a:noFill/>
        </p:spPr>
        <p:txBody>
          <a:bodyPr wrap="square" rtlCol="0">
            <a:spAutoFit/>
          </a:bodyPr>
          <a:lstStyle/>
          <a:p>
            <a:pPr algn="r"/>
            <a:r>
              <a:rPr lang="en-US" sz="2000" b="1" dirty="0"/>
              <a:t>Alice (Machu) </a:t>
            </a:r>
            <a:r>
              <a:rPr lang="en-US" sz="2000" b="1" dirty="0" err="1"/>
              <a:t>Stojanik</a:t>
            </a:r>
            <a:r>
              <a:rPr lang="en-US" sz="2000" b="1" dirty="0"/>
              <a:t>, Roger &amp; Melody </a:t>
            </a:r>
            <a:r>
              <a:rPr lang="en-US" sz="2000" b="1" dirty="0" err="1"/>
              <a:t>Stojanik</a:t>
            </a:r>
            <a:r>
              <a:rPr lang="en-US" sz="2000" b="1" dirty="0"/>
              <a:t> Huber;</a:t>
            </a:r>
          </a:p>
          <a:p>
            <a:pPr algn="r"/>
            <a:r>
              <a:rPr lang="en-US" sz="2000" b="1" dirty="0"/>
              <a:t>  </a:t>
            </a:r>
            <a:br>
              <a:rPr lang="en-US" sz="2000" b="1" dirty="0"/>
            </a:br>
            <a:r>
              <a:rPr lang="en-US" sz="2000" b="1" dirty="0"/>
              <a:t>Henry </a:t>
            </a:r>
            <a:r>
              <a:rPr lang="en-US" sz="2000" b="1" dirty="0" err="1"/>
              <a:t>Holubec</a:t>
            </a:r>
            <a:r>
              <a:rPr lang="en-US" sz="2000" b="1" dirty="0"/>
              <a:t> with Nancy Machu;</a:t>
            </a:r>
          </a:p>
          <a:p>
            <a:pPr algn="r"/>
            <a:endParaRPr lang="en-US" sz="2000" b="1" dirty="0"/>
          </a:p>
          <a:p>
            <a:pPr algn="r"/>
            <a:r>
              <a:rPr lang="en-US" sz="2000" b="1" dirty="0"/>
              <a:t> </a:t>
            </a:r>
            <a:br>
              <a:rPr lang="en-US" sz="2000" b="1" dirty="0"/>
            </a:br>
            <a:r>
              <a:rPr lang="en-US" sz="2000" b="1" dirty="0"/>
              <a:t>Darwin Machu presenting at ceremony.</a:t>
            </a:r>
          </a:p>
        </p:txBody>
      </p:sp>
      <p:pic>
        <p:nvPicPr>
          <p:cNvPr id="20" name="Picture 19" descr="Alice_Melody_Roger.JPG"/>
          <p:cNvPicPr>
            <a:picLocks noChangeAspect="1"/>
          </p:cNvPicPr>
          <p:nvPr/>
        </p:nvPicPr>
        <p:blipFill>
          <a:blip r:embed="rId7" cstate="print"/>
          <a:stretch>
            <a:fillRect/>
          </a:stretch>
        </p:blipFill>
        <p:spPr>
          <a:xfrm>
            <a:off x="6096000" y="0"/>
            <a:ext cx="3048000" cy="2884714"/>
          </a:xfrm>
          <a:prstGeom prst="rect">
            <a:avLst/>
          </a:prstGeom>
        </p:spPr>
      </p:pic>
    </p:spTree>
    <p:custDataLst>
      <p:tags r:id="rId1"/>
    </p:custDataLst>
  </p:cSld>
  <p:clrMapOvr>
    <a:masterClrMapping/>
  </p:clrMapOvr>
  <p:transition advTm="214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4.2"/>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0.5|6.1|6.2|5.4"/>
</p:tagLst>
</file>

<file path=ppt/tags/tag12.xml><?xml version="1.0" encoding="utf-8"?>
<p:tagLst xmlns:a="http://schemas.openxmlformats.org/drawingml/2006/main" xmlns:r="http://schemas.openxmlformats.org/officeDocument/2006/relationships" xmlns:p="http://schemas.openxmlformats.org/presentationml/2006/main">
  <p:tag name="TIMING" val="|0.3|1"/>
</p:tagLst>
</file>

<file path=ppt/tags/tag13.xml><?xml version="1.0" encoding="utf-8"?>
<p:tagLst xmlns:a="http://schemas.openxmlformats.org/drawingml/2006/main" xmlns:r="http://schemas.openxmlformats.org/officeDocument/2006/relationships" xmlns:p="http://schemas.openxmlformats.org/presentationml/2006/main">
  <p:tag name="TIMING" val="|0.4|0.7"/>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1.1"/>
</p:tagLst>
</file>

<file path=ppt/tags/tag16.xml><?xml version="1.0" encoding="utf-8"?>
<p:tagLst xmlns:a="http://schemas.openxmlformats.org/drawingml/2006/main" xmlns:r="http://schemas.openxmlformats.org/officeDocument/2006/relationships" xmlns:p="http://schemas.openxmlformats.org/presentationml/2006/main">
  <p:tag name="TIMING" val="|0.4|5.4|3.8|9|0.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0.3|0.8"/>
</p:tagLst>
</file>

<file path=ppt/tags/tag19.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5|13.5|13.5|11.4|13|21.5|2.5"/>
</p:tagLst>
</file>

<file path=ppt/tags/tag20.xml><?xml version="1.0" encoding="utf-8"?>
<p:tagLst xmlns:a="http://schemas.openxmlformats.org/drawingml/2006/main" xmlns:r="http://schemas.openxmlformats.org/officeDocument/2006/relationships" xmlns:p="http://schemas.openxmlformats.org/presentationml/2006/main">
  <p:tag name="TIMING" val="|1|30.2"/>
</p:tagLst>
</file>

<file path=ppt/tags/tag21.xml><?xml version="1.0" encoding="utf-8"?>
<p:tagLst xmlns:a="http://schemas.openxmlformats.org/drawingml/2006/main" xmlns:r="http://schemas.openxmlformats.org/officeDocument/2006/relationships" xmlns:p="http://schemas.openxmlformats.org/presentationml/2006/main">
  <p:tag name="TIMING" val="|0.7|13.3"/>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0.5|25.8"/>
</p:tagLst>
</file>

<file path=ppt/tags/tag24.xml><?xml version="1.0" encoding="utf-8"?>
<p:tagLst xmlns:a="http://schemas.openxmlformats.org/drawingml/2006/main" xmlns:r="http://schemas.openxmlformats.org/officeDocument/2006/relationships" xmlns:p="http://schemas.openxmlformats.org/presentationml/2006/main">
  <p:tag name="TIMING" val="|0.5|1.5|1.8|0.9"/>
</p:tagLst>
</file>

<file path=ppt/tags/tag25.xml><?xml version="1.0" encoding="utf-8"?>
<p:tagLst xmlns:a="http://schemas.openxmlformats.org/drawingml/2006/main" xmlns:r="http://schemas.openxmlformats.org/officeDocument/2006/relationships" xmlns:p="http://schemas.openxmlformats.org/presentationml/2006/main">
  <p:tag name="TIMING" val="|0.1|0.8"/>
</p:tagLst>
</file>

<file path=ppt/tags/tag26.xml><?xml version="1.0" encoding="utf-8"?>
<p:tagLst xmlns:a="http://schemas.openxmlformats.org/drawingml/2006/main" xmlns:r="http://schemas.openxmlformats.org/officeDocument/2006/relationships" xmlns:p="http://schemas.openxmlformats.org/presentationml/2006/main">
  <p:tag name="TIMING" val="|0.3|41.7"/>
</p:tagLst>
</file>

<file path=ppt/tags/tag27.xml><?xml version="1.0" encoding="utf-8"?>
<p:tagLst xmlns:a="http://schemas.openxmlformats.org/drawingml/2006/main" xmlns:r="http://schemas.openxmlformats.org/officeDocument/2006/relationships" xmlns:p="http://schemas.openxmlformats.org/presentationml/2006/main">
  <p:tag name="TIMING" val="|0.2|3.4|92.4"/>
</p:tagLst>
</file>

<file path=ppt/tags/tag28.xml><?xml version="1.0" encoding="utf-8"?>
<p:tagLst xmlns:a="http://schemas.openxmlformats.org/drawingml/2006/main" xmlns:r="http://schemas.openxmlformats.org/officeDocument/2006/relationships" xmlns:p="http://schemas.openxmlformats.org/presentationml/2006/main">
  <p:tag name="TIMING" val="|0.6|14.1"/>
</p:tagLst>
</file>

<file path=ppt/tags/tag29.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2.1|2.3|2.8"/>
</p:tagLst>
</file>

<file path=ppt/tags/tag30.xml><?xml version="1.0" encoding="utf-8"?>
<p:tagLst xmlns:a="http://schemas.openxmlformats.org/drawingml/2006/main" xmlns:r="http://schemas.openxmlformats.org/officeDocument/2006/relationships" xmlns:p="http://schemas.openxmlformats.org/presentationml/2006/main">
  <p:tag name="TIMING" val="|0.5"/>
</p:tagLst>
</file>

<file path=ppt/tags/tag31.xml><?xml version="1.0" encoding="utf-8"?>
<p:tagLst xmlns:a="http://schemas.openxmlformats.org/drawingml/2006/main" xmlns:r="http://schemas.openxmlformats.org/officeDocument/2006/relationships" xmlns:p="http://schemas.openxmlformats.org/presentationml/2006/main">
  <p:tag name="TIMING" val="|0.8"/>
</p:tagLst>
</file>

<file path=ppt/tags/tag32.xml><?xml version="1.0" encoding="utf-8"?>
<p:tagLst xmlns:a="http://schemas.openxmlformats.org/drawingml/2006/main" xmlns:r="http://schemas.openxmlformats.org/officeDocument/2006/relationships" xmlns:p="http://schemas.openxmlformats.org/presentationml/2006/main">
  <p:tag name="TIMING" val="|3.8"/>
</p:tagLst>
</file>

<file path=ppt/tags/tag33.xml><?xml version="1.0" encoding="utf-8"?>
<p:tagLst xmlns:a="http://schemas.openxmlformats.org/drawingml/2006/main" xmlns:r="http://schemas.openxmlformats.org/officeDocument/2006/relationships" xmlns:p="http://schemas.openxmlformats.org/presentationml/2006/main">
  <p:tag name="TIMING" val="|0.7|5.7|5.5|5.4"/>
</p:tagLst>
</file>

<file path=ppt/tags/tag34.xml><?xml version="1.0" encoding="utf-8"?>
<p:tagLst xmlns:a="http://schemas.openxmlformats.org/drawingml/2006/main" xmlns:r="http://schemas.openxmlformats.org/officeDocument/2006/relationships" xmlns:p="http://schemas.openxmlformats.org/presentationml/2006/main">
  <p:tag name="TIMING" val="|0.6|0.7|2|2.7|2.9|2.2"/>
</p:tagLst>
</file>

<file path=ppt/tags/tag35.xml><?xml version="1.0" encoding="utf-8"?>
<p:tagLst xmlns:a="http://schemas.openxmlformats.org/drawingml/2006/main" xmlns:r="http://schemas.openxmlformats.org/officeDocument/2006/relationships" xmlns:p="http://schemas.openxmlformats.org/presentationml/2006/main">
  <p:tag name="TIMING" val="|0.6"/>
</p:tagLst>
</file>

<file path=ppt/tags/tag36.xml><?xml version="1.0" encoding="utf-8"?>
<p:tagLst xmlns:a="http://schemas.openxmlformats.org/drawingml/2006/main" xmlns:r="http://schemas.openxmlformats.org/officeDocument/2006/relationships" xmlns:p="http://schemas.openxmlformats.org/presentationml/2006/main">
  <p:tag name="TIMING" val="|2.7"/>
</p:tagLst>
</file>

<file path=ppt/tags/tag37.xml><?xml version="1.0" encoding="utf-8"?>
<p:tagLst xmlns:a="http://schemas.openxmlformats.org/drawingml/2006/main" xmlns:r="http://schemas.openxmlformats.org/officeDocument/2006/relationships" xmlns:p="http://schemas.openxmlformats.org/presentationml/2006/main">
  <p:tag name="TIMING" val="|2.4"/>
</p:tagLst>
</file>

<file path=ppt/tags/tag38.xml><?xml version="1.0" encoding="utf-8"?>
<p:tagLst xmlns:a="http://schemas.openxmlformats.org/drawingml/2006/main" xmlns:r="http://schemas.openxmlformats.org/officeDocument/2006/relationships" xmlns:p="http://schemas.openxmlformats.org/presentationml/2006/main">
  <p:tag name="TIMING" val="|0.5"/>
</p:tagLst>
</file>

<file path=ppt/tags/tag39.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3|5.9|7.1|4.9|2.5|6.2|4.2|1.9|4.6|4.4"/>
</p:tagLst>
</file>

<file path=ppt/tags/tag40.xml><?xml version="1.0" encoding="utf-8"?>
<p:tagLst xmlns:a="http://schemas.openxmlformats.org/drawingml/2006/main" xmlns:r="http://schemas.openxmlformats.org/officeDocument/2006/relationships" xmlns:p="http://schemas.openxmlformats.org/presentationml/2006/main">
  <p:tag name="TIMING" val="|0.4"/>
</p:tagLst>
</file>

<file path=ppt/tags/tag41.xml><?xml version="1.0" encoding="utf-8"?>
<p:tagLst xmlns:a="http://schemas.openxmlformats.org/drawingml/2006/main" xmlns:r="http://schemas.openxmlformats.org/officeDocument/2006/relationships" xmlns:p="http://schemas.openxmlformats.org/presentationml/2006/main">
  <p:tag name="TIMING" val="|9.4"/>
</p:tagLst>
</file>

<file path=ppt/tags/tag42.xml><?xml version="1.0" encoding="utf-8"?>
<p:tagLst xmlns:a="http://schemas.openxmlformats.org/drawingml/2006/main" xmlns:r="http://schemas.openxmlformats.org/officeDocument/2006/relationships" xmlns:p="http://schemas.openxmlformats.org/presentationml/2006/main">
  <p:tag name="TIMING" val="|0.2|1|5.5|5.6|5.6|2.5"/>
</p:tagLst>
</file>

<file path=ppt/tags/tag43.xml><?xml version="1.0" encoding="utf-8"?>
<p:tagLst xmlns:a="http://schemas.openxmlformats.org/drawingml/2006/main" xmlns:r="http://schemas.openxmlformats.org/officeDocument/2006/relationships" xmlns:p="http://schemas.openxmlformats.org/presentationml/2006/main">
  <p:tag name="TIMING" val="|1.4|1.9"/>
</p:tagLst>
</file>

<file path=ppt/tags/tag44.xml><?xml version="1.0" encoding="utf-8"?>
<p:tagLst xmlns:a="http://schemas.openxmlformats.org/drawingml/2006/main" xmlns:r="http://schemas.openxmlformats.org/officeDocument/2006/relationships" xmlns:p="http://schemas.openxmlformats.org/presentationml/2006/main">
  <p:tag name="TIMING" val="|0.4|2.2|2.3|1.8|1.4|1.4"/>
</p:tagLst>
</file>

<file path=ppt/tags/tag45.xml><?xml version="1.0" encoding="utf-8"?>
<p:tagLst xmlns:a="http://schemas.openxmlformats.org/drawingml/2006/main" xmlns:r="http://schemas.openxmlformats.org/officeDocument/2006/relationships" xmlns:p="http://schemas.openxmlformats.org/presentationml/2006/main">
  <p:tag name="TIMING" val="|0|3.5|5.4"/>
</p:tagLst>
</file>

<file path=ppt/tags/tag46.xml><?xml version="1.0" encoding="utf-8"?>
<p:tagLst xmlns:a="http://schemas.openxmlformats.org/drawingml/2006/main" xmlns:r="http://schemas.openxmlformats.org/officeDocument/2006/relationships" xmlns:p="http://schemas.openxmlformats.org/presentationml/2006/main">
  <p:tag name="TIMING" val="|0.5|20.8"/>
</p:tagLst>
</file>

<file path=ppt/tags/tag47.xml><?xml version="1.0" encoding="utf-8"?>
<p:tagLst xmlns:a="http://schemas.openxmlformats.org/drawingml/2006/main" xmlns:r="http://schemas.openxmlformats.org/officeDocument/2006/relationships" xmlns:p="http://schemas.openxmlformats.org/presentationml/2006/main">
  <p:tag name="TIMING" val="|0.2|3.2|5.6|10.7"/>
</p:tagLst>
</file>

<file path=ppt/tags/tag48.xml><?xml version="1.0" encoding="utf-8"?>
<p:tagLst xmlns:a="http://schemas.openxmlformats.org/drawingml/2006/main" xmlns:r="http://schemas.openxmlformats.org/officeDocument/2006/relationships" xmlns:p="http://schemas.openxmlformats.org/presentationml/2006/main">
  <p:tag name="TIMING" val="|1.7|11.2|8.6"/>
</p:tagLst>
</file>

<file path=ppt/tags/tag49.xml><?xml version="1.0" encoding="utf-8"?>
<p:tagLst xmlns:a="http://schemas.openxmlformats.org/drawingml/2006/main" xmlns:r="http://schemas.openxmlformats.org/officeDocument/2006/relationships" xmlns:p="http://schemas.openxmlformats.org/presentationml/2006/main">
  <p:tag name="TIMING" val="|0.3|0.9|5.1|1.2|1.2|3"/>
</p:tagLst>
</file>

<file path=ppt/tags/tag5.xml><?xml version="1.0" encoding="utf-8"?>
<p:tagLst xmlns:a="http://schemas.openxmlformats.org/drawingml/2006/main" xmlns:r="http://schemas.openxmlformats.org/officeDocument/2006/relationships" xmlns:p="http://schemas.openxmlformats.org/presentationml/2006/main">
  <p:tag name="TIMING" val="|0.2|1.3"/>
</p:tagLst>
</file>

<file path=ppt/tags/tag50.xml><?xml version="1.0" encoding="utf-8"?>
<p:tagLst xmlns:a="http://schemas.openxmlformats.org/drawingml/2006/main" xmlns:r="http://schemas.openxmlformats.org/officeDocument/2006/relationships" xmlns:p="http://schemas.openxmlformats.org/presentationml/2006/main">
  <p:tag name="TIMING" val="|0.3|23.2|5.9|7.5"/>
</p:tagLst>
</file>

<file path=ppt/tags/tag51.xml><?xml version="1.0" encoding="utf-8"?>
<p:tagLst xmlns:a="http://schemas.openxmlformats.org/drawingml/2006/main" xmlns:r="http://schemas.openxmlformats.org/officeDocument/2006/relationships" xmlns:p="http://schemas.openxmlformats.org/presentationml/2006/main">
  <p:tag name="TIMING" val="|0.4|26.1"/>
</p:tagLst>
</file>

<file path=ppt/tags/tag52.xml><?xml version="1.0" encoding="utf-8"?>
<p:tagLst xmlns:a="http://schemas.openxmlformats.org/drawingml/2006/main" xmlns:r="http://schemas.openxmlformats.org/officeDocument/2006/relationships" xmlns:p="http://schemas.openxmlformats.org/presentationml/2006/main">
  <p:tag name="TIMING" val="|0.4|0.8|5|0.9|1|1.2"/>
</p:tagLst>
</file>

<file path=ppt/tags/tag53.xml><?xml version="1.0" encoding="utf-8"?>
<p:tagLst xmlns:a="http://schemas.openxmlformats.org/drawingml/2006/main" xmlns:r="http://schemas.openxmlformats.org/officeDocument/2006/relationships" xmlns:p="http://schemas.openxmlformats.org/presentationml/2006/main">
  <p:tag name="TIMING" val="|0.2|0.8|5.1"/>
</p:tagLst>
</file>

<file path=ppt/tags/tag54.xml><?xml version="1.0" encoding="utf-8"?>
<p:tagLst xmlns:a="http://schemas.openxmlformats.org/drawingml/2006/main" xmlns:r="http://schemas.openxmlformats.org/officeDocument/2006/relationships" xmlns:p="http://schemas.openxmlformats.org/presentationml/2006/main">
  <p:tag name="TIMING" val="|0.2|0.9|6|4.9"/>
</p:tagLst>
</file>

<file path=ppt/tags/tag55.xml><?xml version="1.0" encoding="utf-8"?>
<p:tagLst xmlns:a="http://schemas.openxmlformats.org/drawingml/2006/main" xmlns:r="http://schemas.openxmlformats.org/officeDocument/2006/relationships" xmlns:p="http://schemas.openxmlformats.org/presentationml/2006/main">
  <p:tag name="TIMING" val="|0.7"/>
</p:tagLst>
</file>

<file path=ppt/tags/tag56.xml><?xml version="1.0" encoding="utf-8"?>
<p:tagLst xmlns:a="http://schemas.openxmlformats.org/drawingml/2006/main" xmlns:r="http://schemas.openxmlformats.org/officeDocument/2006/relationships" xmlns:p="http://schemas.openxmlformats.org/presentationml/2006/main">
  <p:tag name="TIMING" val="|0.5|0.8|0.9"/>
</p:tagLst>
</file>

<file path=ppt/tags/tag57.xml><?xml version="1.0" encoding="utf-8"?>
<p:tagLst xmlns:a="http://schemas.openxmlformats.org/drawingml/2006/main" xmlns:r="http://schemas.openxmlformats.org/officeDocument/2006/relationships" xmlns:p="http://schemas.openxmlformats.org/presentationml/2006/main">
  <p:tag name="TIMING" val="|0.4"/>
</p:tagLst>
</file>

<file path=ppt/tags/tag58.xml><?xml version="1.0" encoding="utf-8"?>
<p:tagLst xmlns:a="http://schemas.openxmlformats.org/drawingml/2006/main" xmlns:r="http://schemas.openxmlformats.org/officeDocument/2006/relationships" xmlns:p="http://schemas.openxmlformats.org/presentationml/2006/main">
  <p:tag name="TIMING" val="|0.6"/>
</p:tagLst>
</file>

<file path=ppt/tags/tag59.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2|10.5|1.2|1.2|4.5|6.3|7"/>
</p:tagLst>
</file>

<file path=ppt/tags/tag60.xml><?xml version="1.0" encoding="utf-8"?>
<p:tagLst xmlns:a="http://schemas.openxmlformats.org/drawingml/2006/main" xmlns:r="http://schemas.openxmlformats.org/officeDocument/2006/relationships" xmlns:p="http://schemas.openxmlformats.org/presentationml/2006/main">
  <p:tag name="TIMING" val="|6.7"/>
</p:tagLst>
</file>

<file path=ppt/tags/tag61.xml><?xml version="1.0" encoding="utf-8"?>
<p:tagLst xmlns:a="http://schemas.openxmlformats.org/drawingml/2006/main" xmlns:r="http://schemas.openxmlformats.org/officeDocument/2006/relationships" xmlns:p="http://schemas.openxmlformats.org/presentationml/2006/main">
  <p:tag name="TIMING" val="|0.4"/>
</p:tagLst>
</file>

<file path=ppt/tags/tag62.xml><?xml version="1.0" encoding="utf-8"?>
<p:tagLst xmlns:a="http://schemas.openxmlformats.org/drawingml/2006/main" xmlns:r="http://schemas.openxmlformats.org/officeDocument/2006/relationships" xmlns:p="http://schemas.openxmlformats.org/presentationml/2006/main">
  <p:tag name="TIMING" val="|0.4|24.8"/>
</p:tagLst>
</file>

<file path=ppt/tags/tag7.xml><?xml version="1.0" encoding="utf-8"?>
<p:tagLst xmlns:a="http://schemas.openxmlformats.org/drawingml/2006/main" xmlns:r="http://schemas.openxmlformats.org/officeDocument/2006/relationships" xmlns:p="http://schemas.openxmlformats.org/presentationml/2006/main">
  <p:tag name="TIMING" val="|2.5|8.5"/>
</p:tagLst>
</file>

<file path=ppt/tags/tag8.xml><?xml version="1.0" encoding="utf-8"?>
<p:tagLst xmlns:a="http://schemas.openxmlformats.org/drawingml/2006/main" xmlns:r="http://schemas.openxmlformats.org/officeDocument/2006/relationships" xmlns:p="http://schemas.openxmlformats.org/presentationml/2006/main">
  <p:tag name="TIMING" val="|0.3"/>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2952</TotalTime>
  <Words>1485</Words>
  <Application>Microsoft Office PowerPoint</Application>
  <PresentationFormat>On-screen Show (4:3)</PresentationFormat>
  <Paragraphs>464</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Loessin</dc:creator>
  <cp:lastModifiedBy>Terry Loessin</cp:lastModifiedBy>
  <cp:revision>202</cp:revision>
  <dcterms:created xsi:type="dcterms:W3CDTF">2022-08-27T03:48:00Z</dcterms:created>
  <dcterms:modified xsi:type="dcterms:W3CDTF">2022-09-24T21:31:50Z</dcterms:modified>
</cp:coreProperties>
</file>